
<file path=[Content_Types].xml><?xml version="1.0" encoding="utf-8"?>
<Types xmlns="http://schemas.openxmlformats.org/package/2006/content-types">
  <Default Extension="xml" ContentType="application/xml"/>
  <Default Extension="png" ContentType="image/png"/>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wmf" ContentType="image/x-wmf"/>
  <Default Extension="bin" ContentType="application/vnd.openxmlformats-officedocument.presentationml.printerSettings"/>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4121" r:id="rId2"/>
    <p:sldMasterId id="2147484277" r:id="rId3"/>
    <p:sldMasterId id="2147484289" r:id="rId4"/>
    <p:sldMasterId id="2147484301" r:id="rId5"/>
    <p:sldMasterId id="2147484314" r:id="rId6"/>
    <p:sldMasterId id="2147484317" r:id="rId7"/>
    <p:sldMasterId id="2147484334" r:id="rId8"/>
    <p:sldMasterId id="2147484346" r:id="rId9"/>
    <p:sldMasterId id="2147484359" r:id="rId10"/>
  </p:sldMasterIdLst>
  <p:notesMasterIdLst>
    <p:notesMasterId r:id="rId126"/>
  </p:notesMasterIdLst>
  <p:handoutMasterIdLst>
    <p:handoutMasterId r:id="rId127"/>
  </p:handoutMasterIdLst>
  <p:sldIdLst>
    <p:sldId id="591" r:id="rId11"/>
    <p:sldId id="494" r:id="rId12"/>
    <p:sldId id="537" r:id="rId13"/>
    <p:sldId id="540" r:id="rId14"/>
    <p:sldId id="541" r:id="rId15"/>
    <p:sldId id="542" r:id="rId16"/>
    <p:sldId id="543" r:id="rId17"/>
    <p:sldId id="544" r:id="rId18"/>
    <p:sldId id="545" r:id="rId19"/>
    <p:sldId id="546" r:id="rId20"/>
    <p:sldId id="547" r:id="rId21"/>
    <p:sldId id="548" r:id="rId22"/>
    <p:sldId id="549" r:id="rId23"/>
    <p:sldId id="550" r:id="rId24"/>
    <p:sldId id="551" r:id="rId25"/>
    <p:sldId id="552" r:id="rId26"/>
    <p:sldId id="553" r:id="rId27"/>
    <p:sldId id="554" r:id="rId28"/>
    <p:sldId id="555" r:id="rId29"/>
    <p:sldId id="556" r:id="rId30"/>
    <p:sldId id="557" r:id="rId31"/>
    <p:sldId id="558" r:id="rId32"/>
    <p:sldId id="559" r:id="rId33"/>
    <p:sldId id="560" r:id="rId34"/>
    <p:sldId id="561" r:id="rId35"/>
    <p:sldId id="562" r:id="rId36"/>
    <p:sldId id="563" r:id="rId37"/>
    <p:sldId id="565" r:id="rId38"/>
    <p:sldId id="566" r:id="rId39"/>
    <p:sldId id="649" r:id="rId40"/>
    <p:sldId id="567" r:id="rId41"/>
    <p:sldId id="568" r:id="rId42"/>
    <p:sldId id="569" r:id="rId43"/>
    <p:sldId id="570" r:id="rId44"/>
    <p:sldId id="571" r:id="rId45"/>
    <p:sldId id="572" r:id="rId46"/>
    <p:sldId id="573" r:id="rId47"/>
    <p:sldId id="574" r:id="rId48"/>
    <p:sldId id="575" r:id="rId49"/>
    <p:sldId id="576" r:id="rId50"/>
    <p:sldId id="577" r:id="rId51"/>
    <p:sldId id="578" r:id="rId52"/>
    <p:sldId id="579" r:id="rId53"/>
    <p:sldId id="580" r:id="rId54"/>
    <p:sldId id="581" r:id="rId55"/>
    <p:sldId id="582" r:id="rId56"/>
    <p:sldId id="583" r:id="rId57"/>
    <p:sldId id="584" r:id="rId58"/>
    <p:sldId id="585" r:id="rId59"/>
    <p:sldId id="586" r:id="rId60"/>
    <p:sldId id="587" r:id="rId61"/>
    <p:sldId id="588" r:id="rId62"/>
    <p:sldId id="589" r:id="rId63"/>
    <p:sldId id="590" r:id="rId64"/>
    <p:sldId id="638" r:id="rId65"/>
    <p:sldId id="650" r:id="rId66"/>
    <p:sldId id="651" r:id="rId67"/>
    <p:sldId id="652" r:id="rId68"/>
    <p:sldId id="653" r:id="rId69"/>
    <p:sldId id="654" r:id="rId70"/>
    <p:sldId id="655" r:id="rId71"/>
    <p:sldId id="656" r:id="rId72"/>
    <p:sldId id="657" r:id="rId73"/>
    <p:sldId id="658" r:id="rId74"/>
    <p:sldId id="659" r:id="rId75"/>
    <p:sldId id="496" r:id="rId76"/>
    <p:sldId id="501" r:id="rId77"/>
    <p:sldId id="502" r:id="rId78"/>
    <p:sldId id="497" r:id="rId79"/>
    <p:sldId id="498" r:id="rId80"/>
    <p:sldId id="499" r:id="rId81"/>
    <p:sldId id="500" r:id="rId82"/>
    <p:sldId id="508" r:id="rId83"/>
    <p:sldId id="509" r:id="rId84"/>
    <p:sldId id="510" r:id="rId85"/>
    <p:sldId id="511" r:id="rId86"/>
    <p:sldId id="512" r:id="rId87"/>
    <p:sldId id="513" r:id="rId88"/>
    <p:sldId id="514" r:id="rId89"/>
    <p:sldId id="515" r:id="rId90"/>
    <p:sldId id="516" r:id="rId91"/>
    <p:sldId id="517" r:id="rId92"/>
    <p:sldId id="518" r:id="rId93"/>
    <p:sldId id="519" r:id="rId94"/>
    <p:sldId id="520" r:id="rId95"/>
    <p:sldId id="521" r:id="rId96"/>
    <p:sldId id="522" r:id="rId97"/>
    <p:sldId id="523" r:id="rId98"/>
    <p:sldId id="524" r:id="rId99"/>
    <p:sldId id="525" r:id="rId100"/>
    <p:sldId id="526" r:id="rId101"/>
    <p:sldId id="527" r:id="rId102"/>
    <p:sldId id="528" r:id="rId103"/>
    <p:sldId id="529" r:id="rId104"/>
    <p:sldId id="530" r:id="rId105"/>
    <p:sldId id="531" r:id="rId106"/>
    <p:sldId id="532" r:id="rId107"/>
    <p:sldId id="533" r:id="rId108"/>
    <p:sldId id="618" r:id="rId109"/>
    <p:sldId id="635" r:id="rId110"/>
    <p:sldId id="620" r:id="rId111"/>
    <p:sldId id="621" r:id="rId112"/>
    <p:sldId id="622" r:id="rId113"/>
    <p:sldId id="623" r:id="rId114"/>
    <p:sldId id="624" r:id="rId115"/>
    <p:sldId id="625" r:id="rId116"/>
    <p:sldId id="626" r:id="rId117"/>
    <p:sldId id="627" r:id="rId118"/>
    <p:sldId id="628" r:id="rId119"/>
    <p:sldId id="629" r:id="rId120"/>
    <p:sldId id="630" r:id="rId121"/>
    <p:sldId id="631" r:id="rId122"/>
    <p:sldId id="632" r:id="rId123"/>
    <p:sldId id="633" r:id="rId124"/>
    <p:sldId id="634" r:id="rId125"/>
  </p:sldIdLst>
  <p:sldSz cx="9131300" cy="6845300"/>
  <p:notesSz cx="6858000" cy="9144000"/>
  <p:defaultTextStyle>
    <a:defPPr>
      <a:defRPr lang="en-US"/>
    </a:defPPr>
    <a:lvl1pPr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1pPr>
    <a:lvl2pPr marL="447093" indent="468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2pPr>
    <a:lvl3pPr marL="897329" indent="635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3pPr>
    <a:lvl4pPr marL="1347558" indent="7822"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4pPr>
    <a:lvl5pPr marL="1797791" indent="9409"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5pPr>
    <a:lvl6pPr marL="2259005" algn="l" defTabSz="451803" rtl="0" eaLnBrk="1" latinLnBrk="0" hangingPunct="1">
      <a:defRPr b="1" kern="1200">
        <a:solidFill>
          <a:schemeClr val="tx1"/>
        </a:solidFill>
        <a:latin typeface="Helvetica" charset="0"/>
        <a:ea typeface="ＭＳ Ｐゴシック" charset="0"/>
        <a:cs typeface="ＭＳ Ｐゴシック" charset="0"/>
      </a:defRPr>
    </a:lvl6pPr>
    <a:lvl7pPr marL="2710807" algn="l" defTabSz="451803" rtl="0" eaLnBrk="1" latinLnBrk="0" hangingPunct="1">
      <a:defRPr b="1" kern="1200">
        <a:solidFill>
          <a:schemeClr val="tx1"/>
        </a:solidFill>
        <a:latin typeface="Helvetica" charset="0"/>
        <a:ea typeface="ＭＳ Ｐゴシック" charset="0"/>
        <a:cs typeface="ＭＳ Ｐゴシック" charset="0"/>
      </a:defRPr>
    </a:lvl7pPr>
    <a:lvl8pPr marL="3162609" algn="l" defTabSz="451803" rtl="0" eaLnBrk="1" latinLnBrk="0" hangingPunct="1">
      <a:defRPr b="1" kern="1200">
        <a:solidFill>
          <a:schemeClr val="tx1"/>
        </a:solidFill>
        <a:latin typeface="Helvetica" charset="0"/>
        <a:ea typeface="ＭＳ Ｐゴシック" charset="0"/>
        <a:cs typeface="ＭＳ Ｐゴシック" charset="0"/>
      </a:defRPr>
    </a:lvl8pPr>
    <a:lvl9pPr marL="3614408" algn="l" defTabSz="451803" rtl="0" eaLnBrk="1" latinLnBrk="0" hangingPunct="1">
      <a:defRPr b="1" kern="1200">
        <a:solidFill>
          <a:schemeClr val="tx1"/>
        </a:solidFill>
        <a:latin typeface="Helvetica"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CFF99"/>
    <a:srgbClr val="99FFCC"/>
    <a:srgbClr val="FFFF99"/>
    <a:srgbClr val="FF3300"/>
    <a:srgbClr val="FFCCFF"/>
    <a:srgbClr val="FFCCCC"/>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816" y="-72"/>
      </p:cViewPr>
      <p:guideLst>
        <p:guide orient="horz" pos="1680"/>
        <p:guide pos="312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196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notesMaster" Target="notesMasters/notesMaster1.xml"/><Relationship Id="rId127" Type="http://schemas.openxmlformats.org/officeDocument/2006/relationships/handoutMaster" Target="handoutMasters/handoutMaster1.xml"/><Relationship Id="rId128" Type="http://schemas.openxmlformats.org/officeDocument/2006/relationships/printerSettings" Target="printerSettings/printerSettings1.bin"/><Relationship Id="rId129" Type="http://schemas.openxmlformats.org/officeDocument/2006/relationships/presProps" Target="presProps.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00" Type="http://schemas.openxmlformats.org/officeDocument/2006/relationships/slide" Target="slides/slide90.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30" Type="http://schemas.openxmlformats.org/officeDocument/2006/relationships/viewProps" Target="viewProps.xml"/><Relationship Id="rId131" Type="http://schemas.openxmlformats.org/officeDocument/2006/relationships/theme" Target="theme/theme1.xml"/><Relationship Id="rId13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s>
</file>

<file path=ppt/_rels/viewProps.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slide" Target="slides/slide109.xml"/></Relationships>
</file>

<file path=ppt/charts/_rels/chart1.xml.rels><?xml version="1.0" encoding="UTF-8" standalone="yes"?>
<Relationships xmlns="http://schemas.openxmlformats.org/package/2006/relationships"><Relationship Id="rId1" Type="http://schemas.openxmlformats.org/officeDocument/2006/relationships/oleObject" Target="OS%20X%20Lion:Users:bryant:ics3:opt:cpe-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6807817589577"/>
          <c:y val="0.0633804269834465"/>
          <c:w val="0.817589576547231"/>
          <c:h val="0.769954816687795"/>
        </c:manualLayout>
      </c:layout>
      <c:scatterChart>
        <c:scatterStyle val="lineMarker"/>
        <c:varyColors val="0"/>
        <c:ser>
          <c:idx val="0"/>
          <c:order val="0"/>
          <c:tx>
            <c:strRef>
              <c:f>'cpe2'!$A$3</c:f>
              <c:strCache>
                <c:ptCount val="1"/>
                <c:pt idx="0">
                  <c:v>psum1</c:v>
                </c:pt>
              </c:strCache>
            </c:strRef>
          </c:tx>
          <c:spPr>
            <a:ln w="28575">
              <a:noFill/>
            </a:ln>
          </c:spPr>
          <c:marker>
            <c:symbol val="diamond"/>
            <c:size val="5"/>
            <c:spPr>
              <a:solidFill>
                <a:srgbClr val="333333"/>
              </a:solidFill>
              <a:ln>
                <a:solidFill>
                  <a:srgbClr val="333333"/>
                </a:solidFill>
                <a:prstDash val="solid"/>
              </a:ln>
            </c:spPr>
          </c:marker>
          <c:xVal>
            <c:numRef>
              <c:f>'cpe2'!$B$2:$AE$2</c:f>
              <c:numCache>
                <c:formatCode>General</c:formatCode>
                <c:ptCount val="30"/>
                <c:pt idx="0">
                  <c:v>0.0</c:v>
                </c:pt>
                <c:pt idx="1">
                  <c:v>193.0</c:v>
                </c:pt>
                <c:pt idx="2">
                  <c:v>120.0</c:v>
                </c:pt>
                <c:pt idx="3">
                  <c:v>91.0</c:v>
                </c:pt>
                <c:pt idx="4">
                  <c:v>95.0</c:v>
                </c:pt>
                <c:pt idx="5">
                  <c:v>196.0</c:v>
                </c:pt>
                <c:pt idx="6">
                  <c:v>97.0</c:v>
                </c:pt>
                <c:pt idx="7">
                  <c:v>181.0</c:v>
                </c:pt>
                <c:pt idx="8">
                  <c:v>91.0</c:v>
                </c:pt>
                <c:pt idx="9">
                  <c:v>83.0</c:v>
                </c:pt>
                <c:pt idx="10">
                  <c:v>43.0</c:v>
                </c:pt>
                <c:pt idx="11">
                  <c:v>183.0</c:v>
                </c:pt>
                <c:pt idx="12">
                  <c:v>140.0</c:v>
                </c:pt>
                <c:pt idx="13">
                  <c:v>146.0</c:v>
                </c:pt>
                <c:pt idx="14">
                  <c:v>94.0</c:v>
                </c:pt>
                <c:pt idx="15">
                  <c:v>134.0</c:v>
                </c:pt>
                <c:pt idx="16">
                  <c:v>163.0</c:v>
                </c:pt>
                <c:pt idx="17">
                  <c:v>131.0</c:v>
                </c:pt>
                <c:pt idx="18">
                  <c:v>110.0</c:v>
                </c:pt>
                <c:pt idx="19">
                  <c:v>182.0</c:v>
                </c:pt>
                <c:pt idx="20">
                  <c:v>189.0</c:v>
                </c:pt>
                <c:pt idx="21">
                  <c:v>112.0</c:v>
                </c:pt>
                <c:pt idx="22">
                  <c:v>141.0</c:v>
                </c:pt>
                <c:pt idx="23">
                  <c:v>185.0</c:v>
                </c:pt>
                <c:pt idx="24">
                  <c:v>188.0</c:v>
                </c:pt>
                <c:pt idx="25">
                  <c:v>47.0</c:v>
                </c:pt>
                <c:pt idx="26">
                  <c:v>130.0</c:v>
                </c:pt>
                <c:pt idx="27">
                  <c:v>102.0</c:v>
                </c:pt>
                <c:pt idx="28">
                  <c:v>59.0</c:v>
                </c:pt>
                <c:pt idx="29">
                  <c:v>174.0</c:v>
                </c:pt>
              </c:numCache>
            </c:numRef>
          </c:xVal>
          <c:yVal>
            <c:numRef>
              <c:f>'cpe2'!$B$3:$AE$3</c:f>
              <c:numCache>
                <c:formatCode>General</c:formatCode>
                <c:ptCount val="30"/>
                <c:pt idx="1">
                  <c:v>2112.6</c:v>
                </c:pt>
                <c:pt idx="2">
                  <c:v>1451.1</c:v>
                </c:pt>
                <c:pt idx="3">
                  <c:v>1188.6</c:v>
                </c:pt>
                <c:pt idx="4">
                  <c:v>1218.0</c:v>
                </c:pt>
                <c:pt idx="5">
                  <c:v>2131.5</c:v>
                </c:pt>
                <c:pt idx="6">
                  <c:v>1247.4</c:v>
                </c:pt>
                <c:pt idx="7">
                  <c:v>2003.4</c:v>
                </c:pt>
                <c:pt idx="8">
                  <c:v>1190.7</c:v>
                </c:pt>
                <c:pt idx="9">
                  <c:v>1117.2</c:v>
                </c:pt>
                <c:pt idx="10">
                  <c:v>758.1</c:v>
                </c:pt>
                <c:pt idx="11">
                  <c:v>2020.2</c:v>
                </c:pt>
                <c:pt idx="12">
                  <c:v>1629.6</c:v>
                </c:pt>
                <c:pt idx="13">
                  <c:v>1686.3</c:v>
                </c:pt>
                <c:pt idx="14">
                  <c:v>1211.7</c:v>
                </c:pt>
                <c:pt idx="15">
                  <c:v>1568.7</c:v>
                </c:pt>
                <c:pt idx="16">
                  <c:v>1841.7</c:v>
                </c:pt>
                <c:pt idx="17">
                  <c:v>1543.5</c:v>
                </c:pt>
                <c:pt idx="18">
                  <c:v>1358.7</c:v>
                </c:pt>
                <c:pt idx="19">
                  <c:v>2011.8</c:v>
                </c:pt>
                <c:pt idx="20">
                  <c:v>2066.4</c:v>
                </c:pt>
                <c:pt idx="21">
                  <c:v>1373.4</c:v>
                </c:pt>
                <c:pt idx="22">
                  <c:v>1635.9</c:v>
                </c:pt>
                <c:pt idx="23">
                  <c:v>2032.8</c:v>
                </c:pt>
                <c:pt idx="24">
                  <c:v>2058.0</c:v>
                </c:pt>
                <c:pt idx="25">
                  <c:v>787.5</c:v>
                </c:pt>
                <c:pt idx="26">
                  <c:v>1539.3</c:v>
                </c:pt>
                <c:pt idx="27">
                  <c:v>1285.2</c:v>
                </c:pt>
                <c:pt idx="28">
                  <c:v>905.1</c:v>
                </c:pt>
                <c:pt idx="29">
                  <c:v>1938.3</c:v>
                </c:pt>
              </c:numCache>
            </c:numRef>
          </c:yVal>
          <c:smooth val="0"/>
          <c:extLst xmlns:c16r2="http://schemas.microsoft.com/office/drawing/2015/06/chart">
            <c:ext xmlns:c16="http://schemas.microsoft.com/office/drawing/2014/chart" uri="{C3380CC4-5D6E-409C-BE32-E72D297353CC}">
              <c16:uniqueId val="{00000000-3A93-46BF-A232-627A29BD9F3C}"/>
            </c:ext>
          </c:extLst>
        </c:ser>
        <c:ser>
          <c:idx val="1"/>
          <c:order val="1"/>
          <c:tx>
            <c:strRef>
              <c:f>'cpe2'!$A$4</c:f>
              <c:strCache>
                <c:ptCount val="1"/>
                <c:pt idx="0">
                  <c:v>psum1i</c:v>
                </c:pt>
              </c:strCache>
            </c:strRef>
          </c:tx>
          <c:spPr>
            <a:ln w="12700">
              <a:solidFill>
                <a:srgbClr val="000000"/>
              </a:solidFill>
              <a:prstDash val="solid"/>
            </a:ln>
          </c:spPr>
          <c:marker>
            <c:symbol val="none"/>
          </c:marker>
          <c:xVal>
            <c:numRef>
              <c:f>'cpe2'!$B$2:$AE$2</c:f>
              <c:numCache>
                <c:formatCode>General</c:formatCode>
                <c:ptCount val="30"/>
                <c:pt idx="0">
                  <c:v>0.0</c:v>
                </c:pt>
                <c:pt idx="1">
                  <c:v>193.0</c:v>
                </c:pt>
                <c:pt idx="2">
                  <c:v>120.0</c:v>
                </c:pt>
                <c:pt idx="3">
                  <c:v>91.0</c:v>
                </c:pt>
                <c:pt idx="4">
                  <c:v>95.0</c:v>
                </c:pt>
                <c:pt idx="5">
                  <c:v>196.0</c:v>
                </c:pt>
                <c:pt idx="6">
                  <c:v>97.0</c:v>
                </c:pt>
                <c:pt idx="7">
                  <c:v>181.0</c:v>
                </c:pt>
                <c:pt idx="8">
                  <c:v>91.0</c:v>
                </c:pt>
                <c:pt idx="9">
                  <c:v>83.0</c:v>
                </c:pt>
                <c:pt idx="10">
                  <c:v>43.0</c:v>
                </c:pt>
                <c:pt idx="11">
                  <c:v>183.0</c:v>
                </c:pt>
                <c:pt idx="12">
                  <c:v>140.0</c:v>
                </c:pt>
                <c:pt idx="13">
                  <c:v>146.0</c:v>
                </c:pt>
                <c:pt idx="14">
                  <c:v>94.0</c:v>
                </c:pt>
                <c:pt idx="15">
                  <c:v>134.0</c:v>
                </c:pt>
                <c:pt idx="16">
                  <c:v>163.0</c:v>
                </c:pt>
                <c:pt idx="17">
                  <c:v>131.0</c:v>
                </c:pt>
                <c:pt idx="18">
                  <c:v>110.0</c:v>
                </c:pt>
                <c:pt idx="19">
                  <c:v>182.0</c:v>
                </c:pt>
                <c:pt idx="20">
                  <c:v>189.0</c:v>
                </c:pt>
                <c:pt idx="21">
                  <c:v>112.0</c:v>
                </c:pt>
                <c:pt idx="22">
                  <c:v>141.0</c:v>
                </c:pt>
                <c:pt idx="23">
                  <c:v>185.0</c:v>
                </c:pt>
                <c:pt idx="24">
                  <c:v>188.0</c:v>
                </c:pt>
                <c:pt idx="25">
                  <c:v>47.0</c:v>
                </c:pt>
                <c:pt idx="26">
                  <c:v>130.0</c:v>
                </c:pt>
                <c:pt idx="27">
                  <c:v>102.0</c:v>
                </c:pt>
                <c:pt idx="28">
                  <c:v>59.0</c:v>
                </c:pt>
                <c:pt idx="29">
                  <c:v>174.0</c:v>
                </c:pt>
              </c:numCache>
            </c:numRef>
          </c:xVal>
          <c:yVal>
            <c:numRef>
              <c:f>'cpe2'!$B$4:$AE$4</c:f>
              <c:numCache>
                <c:formatCode>General</c:formatCode>
                <c:ptCount val="30"/>
                <c:pt idx="0">
                  <c:v>367.79</c:v>
                </c:pt>
                <c:pt idx="1">
                  <c:v>2107.43</c:v>
                </c:pt>
                <c:pt idx="2">
                  <c:v>1449.43</c:v>
                </c:pt>
                <c:pt idx="3">
                  <c:v>1188.03</c:v>
                </c:pt>
                <c:pt idx="4">
                  <c:v>1224.09</c:v>
                </c:pt>
                <c:pt idx="5">
                  <c:v>2134.47</c:v>
                </c:pt>
                <c:pt idx="6">
                  <c:v>1242.12</c:v>
                </c:pt>
                <c:pt idx="7">
                  <c:v>1999.27</c:v>
                </c:pt>
                <c:pt idx="8">
                  <c:v>1188.03</c:v>
                </c:pt>
                <c:pt idx="9">
                  <c:v>1115.92</c:v>
                </c:pt>
                <c:pt idx="10">
                  <c:v>755.38</c:v>
                </c:pt>
                <c:pt idx="11">
                  <c:v>2017.29</c:v>
                </c:pt>
                <c:pt idx="12">
                  <c:v>1629.7</c:v>
                </c:pt>
                <c:pt idx="13">
                  <c:v>1683.79</c:v>
                </c:pt>
                <c:pt idx="14">
                  <c:v>1215.07</c:v>
                </c:pt>
                <c:pt idx="15">
                  <c:v>1575.62</c:v>
                </c:pt>
                <c:pt idx="16">
                  <c:v>1837.02</c:v>
                </c:pt>
                <c:pt idx="17">
                  <c:v>1548.58</c:v>
                </c:pt>
                <c:pt idx="18">
                  <c:v>1359.29</c:v>
                </c:pt>
                <c:pt idx="19">
                  <c:v>2008.28</c:v>
                </c:pt>
                <c:pt idx="20">
                  <c:v>2071.37</c:v>
                </c:pt>
                <c:pt idx="21">
                  <c:v>1377.32</c:v>
                </c:pt>
                <c:pt idx="22">
                  <c:v>1638.72</c:v>
                </c:pt>
                <c:pt idx="23">
                  <c:v>2035.32</c:v>
                </c:pt>
                <c:pt idx="24">
                  <c:v>2062.36</c:v>
                </c:pt>
                <c:pt idx="25">
                  <c:v>791.4299999999994</c:v>
                </c:pt>
                <c:pt idx="26">
                  <c:v>1539.57</c:v>
                </c:pt>
                <c:pt idx="27">
                  <c:v>1287.18</c:v>
                </c:pt>
                <c:pt idx="28">
                  <c:v>899.6</c:v>
                </c:pt>
                <c:pt idx="29">
                  <c:v>1936.17</c:v>
                </c:pt>
              </c:numCache>
            </c:numRef>
          </c:yVal>
          <c:smooth val="0"/>
          <c:extLst xmlns:c16r2="http://schemas.microsoft.com/office/drawing/2015/06/chart">
            <c:ext xmlns:c16="http://schemas.microsoft.com/office/drawing/2014/chart" uri="{C3380CC4-5D6E-409C-BE32-E72D297353CC}">
              <c16:uniqueId val="{00000001-3A93-46BF-A232-627A29BD9F3C}"/>
            </c:ext>
          </c:extLst>
        </c:ser>
        <c:ser>
          <c:idx val="2"/>
          <c:order val="2"/>
          <c:tx>
            <c:strRef>
              <c:f>'cpe2'!$A$5</c:f>
              <c:strCache>
                <c:ptCount val="1"/>
                <c:pt idx="0">
                  <c:v>psum2</c:v>
                </c:pt>
              </c:strCache>
            </c:strRef>
          </c:tx>
          <c:spPr>
            <a:ln w="28575">
              <a:noFill/>
            </a:ln>
          </c:spPr>
          <c:marker>
            <c:symbol val="triangle"/>
            <c:size val="5"/>
            <c:spPr>
              <a:solidFill>
                <a:srgbClr val="333333"/>
              </a:solidFill>
              <a:ln>
                <a:solidFill>
                  <a:srgbClr val="333333"/>
                </a:solidFill>
                <a:prstDash val="solid"/>
              </a:ln>
            </c:spPr>
          </c:marker>
          <c:xVal>
            <c:numRef>
              <c:f>'cpe2'!$B$2:$AE$2</c:f>
              <c:numCache>
                <c:formatCode>General</c:formatCode>
                <c:ptCount val="30"/>
                <c:pt idx="0">
                  <c:v>0.0</c:v>
                </c:pt>
                <c:pt idx="1">
                  <c:v>193.0</c:v>
                </c:pt>
                <c:pt idx="2">
                  <c:v>120.0</c:v>
                </c:pt>
                <c:pt idx="3">
                  <c:v>91.0</c:v>
                </c:pt>
                <c:pt idx="4">
                  <c:v>95.0</c:v>
                </c:pt>
                <c:pt idx="5">
                  <c:v>196.0</c:v>
                </c:pt>
                <c:pt idx="6">
                  <c:v>97.0</c:v>
                </c:pt>
                <c:pt idx="7">
                  <c:v>181.0</c:v>
                </c:pt>
                <c:pt idx="8">
                  <c:v>91.0</c:v>
                </c:pt>
                <c:pt idx="9">
                  <c:v>83.0</c:v>
                </c:pt>
                <c:pt idx="10">
                  <c:v>43.0</c:v>
                </c:pt>
                <c:pt idx="11">
                  <c:v>183.0</c:v>
                </c:pt>
                <c:pt idx="12">
                  <c:v>140.0</c:v>
                </c:pt>
                <c:pt idx="13">
                  <c:v>146.0</c:v>
                </c:pt>
                <c:pt idx="14">
                  <c:v>94.0</c:v>
                </c:pt>
                <c:pt idx="15">
                  <c:v>134.0</c:v>
                </c:pt>
                <c:pt idx="16">
                  <c:v>163.0</c:v>
                </c:pt>
                <c:pt idx="17">
                  <c:v>131.0</c:v>
                </c:pt>
                <c:pt idx="18">
                  <c:v>110.0</c:v>
                </c:pt>
                <c:pt idx="19">
                  <c:v>182.0</c:v>
                </c:pt>
                <c:pt idx="20">
                  <c:v>189.0</c:v>
                </c:pt>
                <c:pt idx="21">
                  <c:v>112.0</c:v>
                </c:pt>
                <c:pt idx="22">
                  <c:v>141.0</c:v>
                </c:pt>
                <c:pt idx="23">
                  <c:v>185.0</c:v>
                </c:pt>
                <c:pt idx="24">
                  <c:v>188.0</c:v>
                </c:pt>
                <c:pt idx="25">
                  <c:v>47.0</c:v>
                </c:pt>
                <c:pt idx="26">
                  <c:v>130.0</c:v>
                </c:pt>
                <c:pt idx="27">
                  <c:v>102.0</c:v>
                </c:pt>
                <c:pt idx="28">
                  <c:v>59.0</c:v>
                </c:pt>
                <c:pt idx="29">
                  <c:v>174.0</c:v>
                </c:pt>
              </c:numCache>
            </c:numRef>
          </c:xVal>
          <c:yVal>
            <c:numRef>
              <c:f>'cpe2'!$B$5:$AE$5</c:f>
              <c:numCache>
                <c:formatCode>General</c:formatCode>
                <c:ptCount val="30"/>
                <c:pt idx="1">
                  <c:v>1535.1</c:v>
                </c:pt>
                <c:pt idx="2">
                  <c:v>1100.4</c:v>
                </c:pt>
                <c:pt idx="3">
                  <c:v>921.9</c:v>
                </c:pt>
                <c:pt idx="4">
                  <c:v>940.8</c:v>
                </c:pt>
                <c:pt idx="5">
                  <c:v>1545.6</c:v>
                </c:pt>
                <c:pt idx="6">
                  <c:v>949.2</c:v>
                </c:pt>
                <c:pt idx="7">
                  <c:v>1455.3</c:v>
                </c:pt>
                <c:pt idx="8">
                  <c:v>917.7</c:v>
                </c:pt>
                <c:pt idx="9">
                  <c:v>865.2</c:v>
                </c:pt>
                <c:pt idx="10">
                  <c:v>623.7</c:v>
                </c:pt>
                <c:pt idx="11">
                  <c:v>1467.9</c:v>
                </c:pt>
                <c:pt idx="12">
                  <c:v>1209.6</c:v>
                </c:pt>
                <c:pt idx="13">
                  <c:v>1253.7</c:v>
                </c:pt>
                <c:pt idx="14">
                  <c:v>936.6</c:v>
                </c:pt>
                <c:pt idx="15">
                  <c:v>1173.9</c:v>
                </c:pt>
                <c:pt idx="16">
                  <c:v>1352.4</c:v>
                </c:pt>
                <c:pt idx="17">
                  <c:v>1150.8</c:v>
                </c:pt>
                <c:pt idx="18">
                  <c:v>1029.0</c:v>
                </c:pt>
                <c:pt idx="19">
                  <c:v>1461.6</c:v>
                </c:pt>
                <c:pt idx="20">
                  <c:v>1509.9</c:v>
                </c:pt>
                <c:pt idx="21">
                  <c:v>1039.5</c:v>
                </c:pt>
                <c:pt idx="22">
                  <c:v>1215.9</c:v>
                </c:pt>
                <c:pt idx="23">
                  <c:v>1478.4</c:v>
                </c:pt>
                <c:pt idx="24">
                  <c:v>1505.7</c:v>
                </c:pt>
                <c:pt idx="25">
                  <c:v>642.6</c:v>
                </c:pt>
                <c:pt idx="26">
                  <c:v>1152.9</c:v>
                </c:pt>
                <c:pt idx="27">
                  <c:v>987.0</c:v>
                </c:pt>
                <c:pt idx="28">
                  <c:v>732.9</c:v>
                </c:pt>
                <c:pt idx="29">
                  <c:v>1419.6</c:v>
                </c:pt>
              </c:numCache>
            </c:numRef>
          </c:yVal>
          <c:smooth val="0"/>
          <c:extLst xmlns:c16r2="http://schemas.microsoft.com/office/drawing/2015/06/chart">
            <c:ext xmlns:c16="http://schemas.microsoft.com/office/drawing/2014/chart" uri="{C3380CC4-5D6E-409C-BE32-E72D297353CC}">
              <c16:uniqueId val="{00000002-3A93-46BF-A232-627A29BD9F3C}"/>
            </c:ext>
          </c:extLst>
        </c:ser>
        <c:ser>
          <c:idx val="3"/>
          <c:order val="3"/>
          <c:tx>
            <c:strRef>
              <c:f>'cpe2'!$A$6</c:f>
              <c:strCache>
                <c:ptCount val="1"/>
                <c:pt idx="0">
                  <c:v>psum2i</c:v>
                </c:pt>
              </c:strCache>
            </c:strRef>
          </c:tx>
          <c:spPr>
            <a:ln w="12700">
              <a:solidFill>
                <a:srgbClr val="000000"/>
              </a:solidFill>
              <a:prstDash val="solid"/>
            </a:ln>
          </c:spPr>
          <c:marker>
            <c:symbol val="none"/>
          </c:marker>
          <c:xVal>
            <c:numRef>
              <c:f>'cpe2'!$B$2:$AE$2</c:f>
              <c:numCache>
                <c:formatCode>General</c:formatCode>
                <c:ptCount val="30"/>
                <c:pt idx="0">
                  <c:v>0.0</c:v>
                </c:pt>
                <c:pt idx="1">
                  <c:v>193.0</c:v>
                </c:pt>
                <c:pt idx="2">
                  <c:v>120.0</c:v>
                </c:pt>
                <c:pt idx="3">
                  <c:v>91.0</c:v>
                </c:pt>
                <c:pt idx="4">
                  <c:v>95.0</c:v>
                </c:pt>
                <c:pt idx="5">
                  <c:v>196.0</c:v>
                </c:pt>
                <c:pt idx="6">
                  <c:v>97.0</c:v>
                </c:pt>
                <c:pt idx="7">
                  <c:v>181.0</c:v>
                </c:pt>
                <c:pt idx="8">
                  <c:v>91.0</c:v>
                </c:pt>
                <c:pt idx="9">
                  <c:v>83.0</c:v>
                </c:pt>
                <c:pt idx="10">
                  <c:v>43.0</c:v>
                </c:pt>
                <c:pt idx="11">
                  <c:v>183.0</c:v>
                </c:pt>
                <c:pt idx="12">
                  <c:v>140.0</c:v>
                </c:pt>
                <c:pt idx="13">
                  <c:v>146.0</c:v>
                </c:pt>
                <c:pt idx="14">
                  <c:v>94.0</c:v>
                </c:pt>
                <c:pt idx="15">
                  <c:v>134.0</c:v>
                </c:pt>
                <c:pt idx="16">
                  <c:v>163.0</c:v>
                </c:pt>
                <c:pt idx="17">
                  <c:v>131.0</c:v>
                </c:pt>
                <c:pt idx="18">
                  <c:v>110.0</c:v>
                </c:pt>
                <c:pt idx="19">
                  <c:v>182.0</c:v>
                </c:pt>
                <c:pt idx="20">
                  <c:v>189.0</c:v>
                </c:pt>
                <c:pt idx="21">
                  <c:v>112.0</c:v>
                </c:pt>
                <c:pt idx="22">
                  <c:v>141.0</c:v>
                </c:pt>
                <c:pt idx="23">
                  <c:v>185.0</c:v>
                </c:pt>
                <c:pt idx="24">
                  <c:v>188.0</c:v>
                </c:pt>
                <c:pt idx="25">
                  <c:v>47.0</c:v>
                </c:pt>
                <c:pt idx="26">
                  <c:v>130.0</c:v>
                </c:pt>
                <c:pt idx="27">
                  <c:v>102.0</c:v>
                </c:pt>
                <c:pt idx="28">
                  <c:v>59.0</c:v>
                </c:pt>
                <c:pt idx="29">
                  <c:v>174.0</c:v>
                </c:pt>
              </c:numCache>
            </c:numRef>
          </c:xVal>
          <c:yVal>
            <c:numRef>
              <c:f>'cpe2'!$B$6:$AE$6</c:f>
              <c:numCache>
                <c:formatCode>General</c:formatCode>
                <c:ptCount val="30"/>
                <c:pt idx="0">
                  <c:v>367.66</c:v>
                </c:pt>
                <c:pt idx="1">
                  <c:v>1531.11</c:v>
                </c:pt>
                <c:pt idx="2">
                  <c:v>1091.05</c:v>
                </c:pt>
                <c:pt idx="3">
                  <c:v>916.23</c:v>
                </c:pt>
                <c:pt idx="4">
                  <c:v>940.339999999998</c:v>
                </c:pt>
                <c:pt idx="5">
                  <c:v>1549.2</c:v>
                </c:pt>
                <c:pt idx="6">
                  <c:v>952.4</c:v>
                </c:pt>
                <c:pt idx="7">
                  <c:v>1458.77</c:v>
                </c:pt>
                <c:pt idx="8">
                  <c:v>916.23</c:v>
                </c:pt>
                <c:pt idx="9">
                  <c:v>868.01</c:v>
                </c:pt>
                <c:pt idx="10">
                  <c:v>626.87</c:v>
                </c:pt>
                <c:pt idx="11">
                  <c:v>1470.83</c:v>
                </c:pt>
                <c:pt idx="12">
                  <c:v>1211.62</c:v>
                </c:pt>
                <c:pt idx="13">
                  <c:v>1247.79</c:v>
                </c:pt>
                <c:pt idx="14">
                  <c:v>934.3199999999994</c:v>
                </c:pt>
                <c:pt idx="15">
                  <c:v>1175.45</c:v>
                </c:pt>
                <c:pt idx="16">
                  <c:v>1350.27</c:v>
                </c:pt>
                <c:pt idx="17">
                  <c:v>1157.36</c:v>
                </c:pt>
                <c:pt idx="18">
                  <c:v>1030.77</c:v>
                </c:pt>
                <c:pt idx="19">
                  <c:v>1464.8</c:v>
                </c:pt>
                <c:pt idx="20">
                  <c:v>1507.0</c:v>
                </c:pt>
                <c:pt idx="21">
                  <c:v>1042.82</c:v>
                </c:pt>
                <c:pt idx="22">
                  <c:v>1217.64</c:v>
                </c:pt>
                <c:pt idx="23">
                  <c:v>1482.89</c:v>
                </c:pt>
                <c:pt idx="24">
                  <c:v>1500.97</c:v>
                </c:pt>
                <c:pt idx="25">
                  <c:v>650.99</c:v>
                </c:pt>
                <c:pt idx="26">
                  <c:v>1151.33</c:v>
                </c:pt>
                <c:pt idx="27">
                  <c:v>982.54</c:v>
                </c:pt>
                <c:pt idx="28">
                  <c:v>723.3299999999994</c:v>
                </c:pt>
                <c:pt idx="29">
                  <c:v>1416.58</c:v>
                </c:pt>
              </c:numCache>
            </c:numRef>
          </c:yVal>
          <c:smooth val="0"/>
          <c:extLst xmlns:c16r2="http://schemas.microsoft.com/office/drawing/2015/06/chart">
            <c:ext xmlns:c16="http://schemas.microsoft.com/office/drawing/2014/chart" uri="{C3380CC4-5D6E-409C-BE32-E72D297353CC}">
              <c16:uniqueId val="{00000003-3A93-46BF-A232-627A29BD9F3C}"/>
            </c:ext>
          </c:extLst>
        </c:ser>
        <c:dLbls>
          <c:showLegendKey val="0"/>
          <c:showVal val="0"/>
          <c:showCatName val="0"/>
          <c:showSerName val="0"/>
          <c:showPercent val="0"/>
          <c:showBubbleSize val="0"/>
        </c:dLbls>
        <c:axId val="-2056654264"/>
        <c:axId val="-2056648008"/>
      </c:scatterChart>
      <c:valAx>
        <c:axId val="-2056654264"/>
        <c:scaling>
          <c:orientation val="minMax"/>
          <c:max val="200.0"/>
        </c:scaling>
        <c:delete val="0"/>
        <c:axPos val="b"/>
        <c:title>
          <c:tx>
            <c:rich>
              <a:bodyPr/>
              <a:lstStyle/>
              <a:p>
                <a:pPr>
                  <a:defRPr sz="1075" b="1" i="0" u="none" strike="noStrike" baseline="0">
                    <a:solidFill>
                      <a:srgbClr val="000000"/>
                    </a:solidFill>
                    <a:latin typeface="Arial"/>
                    <a:ea typeface="Arial"/>
                    <a:cs typeface="Arial"/>
                  </a:defRPr>
                </a:pPr>
                <a:r>
                  <a:rPr lang="en-US"/>
                  <a:t>Elements</a:t>
                </a:r>
              </a:p>
            </c:rich>
          </c:tx>
          <c:layout>
            <c:manualLayout>
              <c:xMode val="edge"/>
              <c:yMode val="edge"/>
              <c:x val="0.490228013029316"/>
              <c:y val="0.90845267580989"/>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2056648008"/>
        <c:crosses val="autoZero"/>
        <c:crossBetween val="midCat"/>
      </c:valAx>
      <c:valAx>
        <c:axId val="-2056648008"/>
        <c:scaling>
          <c:orientation val="minMax"/>
        </c:scaling>
        <c:delete val="0"/>
        <c:axPos val="l"/>
        <c:majorGridlines>
          <c:spPr>
            <a:ln w="3175">
              <a:solidFill>
                <a:srgbClr val="000000"/>
              </a:solidFill>
              <a:prstDash val="solid"/>
            </a:ln>
          </c:spPr>
        </c:majorGridlines>
        <c:title>
          <c:tx>
            <c:rich>
              <a:bodyPr/>
              <a:lstStyle/>
              <a:p>
                <a:pPr>
                  <a:defRPr sz="1075" b="1" i="0" u="none" strike="noStrike" baseline="0">
                    <a:solidFill>
                      <a:srgbClr val="000000"/>
                    </a:solidFill>
                    <a:latin typeface="Arial"/>
                    <a:ea typeface="Arial"/>
                    <a:cs typeface="Arial"/>
                  </a:defRPr>
                </a:pPr>
                <a:r>
                  <a:rPr lang="en-US"/>
                  <a:t>Cycles</a:t>
                </a:r>
              </a:p>
            </c:rich>
          </c:tx>
          <c:layout>
            <c:manualLayout>
              <c:xMode val="edge"/>
              <c:yMode val="edge"/>
              <c:x val="0.0260586319218241"/>
              <c:y val="0.389672347294616"/>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2056654264"/>
        <c:crosses val="autoZero"/>
        <c:crossBetween val="midCat"/>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75" b="0" i="0" u="none" strike="noStrike" baseline="0">
          <a:solidFill>
            <a:srgbClr val="000000"/>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2530475" y="360363"/>
            <a:ext cx="165893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wrap="none" lIns="57150" tIns="22225" rIns="57150" bIns="22225">
            <a:spAutoFit/>
          </a:bodyPr>
          <a:lstStyle/>
          <a:p>
            <a:pPr defTabSz="814388"/>
            <a:r>
              <a:rPr lang="en-US" sz="1200"/>
              <a:t>15-349, Summer 2002</a:t>
            </a:r>
          </a:p>
        </p:txBody>
      </p:sp>
    </p:spTree>
    <p:extLst>
      <p:ext uri="{BB962C8B-B14F-4D97-AF65-F5344CB8AC3E}">
        <p14:creationId xmlns:p14="http://schemas.microsoft.com/office/powerpoint/2010/main" val="2067237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idx="2"/>
          </p:nvPr>
        </p:nvSpPr>
        <p:spPr bwMode="auto">
          <a:xfrm>
            <a:off x="1169988" y="688975"/>
            <a:ext cx="4530725"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sp>
      <p:sp>
        <p:nvSpPr>
          <p:cNvPr id="14339" name="Rectangle 3"/>
          <p:cNvSpPr>
            <a:spLocks noChangeArrowheads="1"/>
          </p:cNvSpPr>
          <p:nvPr/>
        </p:nvSpPr>
        <p:spPr bwMode="auto">
          <a:xfrm>
            <a:off x="3055938" y="8789988"/>
            <a:ext cx="7064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7150" tIns="22225" rIns="57150" bIns="22225">
            <a:spAutoFit/>
          </a:bodyPr>
          <a:lstStyle/>
          <a:p>
            <a:pPr defTabSz="814388"/>
            <a:r>
              <a:rPr lang="en-US" sz="1200"/>
              <a:t>Page </a:t>
            </a:r>
            <a:fld id="{2FC10277-7849-AB42-9D33-506B88E36A51}" type="slidenum">
              <a:rPr lang="en-US" sz="1200"/>
              <a:pPr defTabSz="814388"/>
              <a:t>‹#›</a:t>
            </a:fld>
            <a:endParaRPr lang="en-US" sz="1200"/>
          </a:p>
        </p:txBody>
      </p:sp>
    </p:spTree>
    <p:extLst>
      <p:ext uri="{BB962C8B-B14F-4D97-AF65-F5344CB8AC3E}">
        <p14:creationId xmlns:p14="http://schemas.microsoft.com/office/powerpoint/2010/main" val="3485117180"/>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charset="0"/>
        <a:cs typeface="ＭＳ Ｐゴシック" charset="0"/>
      </a:defRPr>
    </a:lvl1pPr>
    <a:lvl2pPr marL="447093" indent="4680"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pitchFamily="-1" charset="-128"/>
        <a:cs typeface="+mn-cs"/>
      </a:defRPr>
    </a:lvl2pPr>
    <a:lvl3pPr marL="897329" indent="6350"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pitchFamily="-1" charset="-128"/>
        <a:cs typeface="+mn-cs"/>
      </a:defRPr>
    </a:lvl3pPr>
    <a:lvl4pPr marL="1347558" indent="7822"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pitchFamily="-1" charset="-128"/>
        <a:cs typeface="+mn-cs"/>
      </a:defRPr>
    </a:lvl4pPr>
    <a:lvl5pPr marL="1797791" indent="9409"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pitchFamily="-1" charset="-128"/>
        <a:cs typeface="+mn-cs"/>
      </a:defRPr>
    </a:lvl5pPr>
    <a:lvl6pPr marL="2251384" algn="l" defTabSz="450278" rtl="0" eaLnBrk="1" latinLnBrk="0" hangingPunct="1">
      <a:defRPr sz="1200" kern="1200">
        <a:solidFill>
          <a:schemeClr val="tx1"/>
        </a:solidFill>
        <a:latin typeface="+mn-lt"/>
        <a:ea typeface="+mn-ea"/>
        <a:cs typeface="+mn-cs"/>
      </a:defRPr>
    </a:lvl6pPr>
    <a:lvl7pPr marL="2701662" algn="l" defTabSz="450278" rtl="0" eaLnBrk="1" latinLnBrk="0" hangingPunct="1">
      <a:defRPr sz="1200" kern="1200">
        <a:solidFill>
          <a:schemeClr val="tx1"/>
        </a:solidFill>
        <a:latin typeface="+mn-lt"/>
        <a:ea typeface="+mn-ea"/>
        <a:cs typeface="+mn-cs"/>
      </a:defRPr>
    </a:lvl7pPr>
    <a:lvl8pPr marL="3151939" algn="l" defTabSz="450278" rtl="0" eaLnBrk="1" latinLnBrk="0" hangingPunct="1">
      <a:defRPr sz="1200" kern="1200">
        <a:solidFill>
          <a:schemeClr val="tx1"/>
        </a:solidFill>
        <a:latin typeface="+mn-lt"/>
        <a:ea typeface="+mn-ea"/>
        <a:cs typeface="+mn-cs"/>
      </a:defRPr>
    </a:lvl8pPr>
    <a:lvl9pPr marL="3602215" algn="l" defTabSz="4502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Tree>
    <p:extLst>
      <p:ext uri="{BB962C8B-B14F-4D97-AF65-F5344CB8AC3E}">
        <p14:creationId xmlns:p14="http://schemas.microsoft.com/office/powerpoint/2010/main" val="36254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For gcc flags and cmov, see for example https://gcc.gnu.org/onlinedocs/gcc/Optimize-Options.html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Can also be limited the # functional units, and how deeply pipelined each functional unit can be.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Just as a data dependency on combine4 products (can’t do next multiply until previous multiply completes, because the next multiply depends on/needs the input from the results of  the previous multiply) prevented us from taking advantage of pipelining multiplies, a similar data dependency prevents pipelining loads/stores.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p:spPr>
      </p:sp>
      <p:sp>
        <p:nvSpPr>
          <p:cNvPr id="78850"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The movq can be broken down into a load (%rdi) and a movq “</a:t>
            </a:r>
            <a:r>
              <a:rPr lang="en-US" altLang="ja-JP">
                <a:cs typeface="ＭＳ Ｐゴシック" charset="0"/>
              </a:rPr>
              <a:t>load_result</a:t>
            </a:r>
            <a:r>
              <a:rPr lang="en-US">
                <a:cs typeface="ＭＳ Ｐゴシック" charset="0"/>
              </a:rPr>
              <a:t>”</a:t>
            </a:r>
            <a:r>
              <a:rPr lang="en-US" altLang="ja-JP">
                <a:cs typeface="ＭＳ Ｐゴシック" charset="0"/>
              </a:rPr>
              <a:t>, %rdi.  As we iterate the loop, we execute the next load.  But it cannot begin until the prior load has completed and updated %rdi.</a:t>
            </a:r>
            <a:endParaRPr lang="en-US">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a:ln/>
        </p:spPr>
      </p:sp>
      <p:sp>
        <p:nvSpPr>
          <p:cNvPr id="15362"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entury Gothic"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atin typeface="Century Gothic" charset="0"/>
                <a:ea typeface="ＭＳ Ｐゴシック" charset="0"/>
                <a:cs typeface="ＭＳ Ｐゴシック" charset="0"/>
              </a:rPr>
              <a:t>Could also count pairs of words, this is a 2-gram.  Can count occurrences of a sequence of N words (N-grams) as well.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atin typeface="Century Gothic" charset="0"/>
                <a:ea typeface="ＭＳ Ｐゴシック" charset="0"/>
                <a:cs typeface="ＭＳ Ｐゴシック" charset="0"/>
              </a:rPr>
              <a:t>The “cumulative seconds” field represents the total in this function *and* all of the functions above it in the table.</a:t>
            </a:r>
          </a:p>
          <a:p>
            <a:r>
              <a:rPr lang="en-US">
                <a:latin typeface="Century Gothic" charset="0"/>
                <a:ea typeface="ＭＳ Ｐゴシック" charset="0"/>
                <a:cs typeface="ＭＳ Ｐゴシック" charset="0"/>
              </a:rPr>
              <a:t>The “self seconds” field represents just the time in this function.</a:t>
            </a:r>
          </a:p>
          <a:p>
            <a:endParaRPr lang="en-US">
              <a:latin typeface="Century Gothic"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atin typeface="Century Gothic" charset="0"/>
                <a:ea typeface="ＭＳ Ｐゴシック" charset="0"/>
                <a:cs typeface="ＭＳ Ｐゴシック" charset="0"/>
              </a:rPr>
              <a:t>Note: the Sort time has all but disappeared.  The textbook has a similar result: the Quicksort causes the sorting time to become less than 1% of the initial time.</a:t>
            </a:r>
          </a:p>
          <a:p>
            <a:r>
              <a:rPr lang="en-US">
                <a:latin typeface="Century Gothic" charset="0"/>
                <a:ea typeface="ＭＳ Ｐゴシック" charset="0"/>
                <a:cs typeface="ＭＳ Ｐゴシック" charset="0"/>
              </a:rPr>
              <a:t>Quicksort usually has O(n*log n) complexity.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ln/>
        </p:spPr>
      </p:sp>
      <p:sp>
        <p:nvSpPr>
          <p:cNvPr id="62466"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atin typeface="Century Gothic" charset="0"/>
                <a:ea typeface="ＭＳ Ｐゴシック" charset="0"/>
                <a:cs typeface="ＭＳ Ｐゴシック" charset="0"/>
              </a:rPr>
              <a:t>Note: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The reason the Cycles/Issue is less than one (=0.5) is because there are two integer units.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4018564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496246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555201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200252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695104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680469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a:xfrm>
            <a:off x="685800" y="4344120"/>
            <a:ext cx="5486400" cy="4113967"/>
          </a:xfrm>
          <a:prstGeom prst="rect">
            <a:avLst/>
          </a:prstGeom>
        </p:spPr>
        <p:txBody>
          <a:bodyPr lIns="86630" tIns="43315" rIns="86630" bIns="43315"/>
          <a:lstStyle/>
          <a:p>
            <a:endParaRPr lang="en-US"/>
          </a:p>
        </p:txBody>
      </p:sp>
    </p:spTree>
    <p:extLst>
      <p:ext uri="{BB962C8B-B14F-4D97-AF65-F5344CB8AC3E}">
        <p14:creationId xmlns:p14="http://schemas.microsoft.com/office/powerpoint/2010/main" val="2671783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04767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a:xfrm>
            <a:off x="685800" y="4344120"/>
            <a:ext cx="5486400" cy="4113967"/>
          </a:xfrm>
          <a:prstGeom prst="rect">
            <a:avLst/>
          </a:prstGeom>
        </p:spPr>
        <p:txBody>
          <a:bodyPr lIns="86630" tIns="43315" rIns="86630" bIns="43315"/>
          <a:lstStyle/>
          <a:p>
            <a:endParaRPr lang="en-US"/>
          </a:p>
        </p:txBody>
      </p:sp>
    </p:spTree>
    <p:extLst>
      <p:ext uri="{BB962C8B-B14F-4D97-AF65-F5344CB8AC3E}">
        <p14:creationId xmlns:p14="http://schemas.microsoft.com/office/powerpoint/2010/main" val="3191601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a:xfrm>
            <a:off x="685800" y="4344120"/>
            <a:ext cx="5486400" cy="4113967"/>
          </a:xfrm>
          <a:prstGeom prst="rect">
            <a:avLst/>
          </a:prstGeom>
        </p:spPr>
        <p:txBody>
          <a:bodyPr lIns="86630" tIns="43315" rIns="86630" bIns="43315"/>
          <a:lstStyle/>
          <a:p>
            <a:endParaRPr lang="en-US"/>
          </a:p>
        </p:txBody>
      </p:sp>
    </p:spTree>
    <p:extLst>
      <p:ext uri="{BB962C8B-B14F-4D97-AF65-F5344CB8AC3E}">
        <p14:creationId xmlns:p14="http://schemas.microsoft.com/office/powerpoint/2010/main" val="2533848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dirty="0">
                <a:cs typeface="ＭＳ Ｐゴシック" charset="0"/>
              </a:rPr>
              <a:t>The reason the Cycles/Issue is less than one (=0.33) is because there are three integer units.</a:t>
            </a:r>
          </a:p>
          <a:p>
            <a:r>
              <a:rPr lang="en-US" dirty="0">
                <a:cs typeface="ＭＳ Ｐゴシック" charset="0"/>
              </a:rPr>
              <a:t>“the latencies and issue times for division are given as ranges, because some combinations of dividend and divisor require more steps than others.” p. </a:t>
            </a:r>
            <a:r>
              <a:rPr lang="en-US" dirty="0" smtClean="0">
                <a:cs typeface="ＭＳ Ｐゴシック" charset="0"/>
              </a:rPr>
              <a:t>501 of 2</a:t>
            </a:r>
            <a:r>
              <a:rPr lang="en-US" baseline="30000" dirty="0" smtClean="0">
                <a:cs typeface="ＭＳ Ｐゴシック" charset="0"/>
              </a:rPr>
              <a:t>nd</a:t>
            </a:r>
            <a:r>
              <a:rPr lang="en-US" dirty="0" smtClean="0">
                <a:cs typeface="ＭＳ Ｐゴシック" charset="0"/>
              </a:rPr>
              <a:t> </a:t>
            </a:r>
            <a:r>
              <a:rPr lang="en-US" dirty="0" err="1" smtClean="0">
                <a:cs typeface="ＭＳ Ｐゴシック" charset="0"/>
              </a:rPr>
              <a:t>ed</a:t>
            </a:r>
            <a:endParaRPr lang="en-US" dirty="0">
              <a:cs typeface="ＭＳ Ｐゴシック" charset="0"/>
            </a:endParaRPr>
          </a:p>
          <a:p>
            <a:endParaRPr lang="en-US" dirty="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a:xfrm>
            <a:off x="685800" y="4344120"/>
            <a:ext cx="5486400" cy="4113967"/>
          </a:xfrm>
          <a:prstGeom prst="rect">
            <a:avLst/>
          </a:prstGeom>
        </p:spPr>
        <p:txBody>
          <a:bodyPr lIns="86630" tIns="43315" rIns="86630" bIns="43315"/>
          <a:lstStyle/>
          <a:p>
            <a:endParaRPr lang="en-US"/>
          </a:p>
        </p:txBody>
      </p:sp>
    </p:spTree>
    <p:extLst>
      <p:ext uri="{BB962C8B-B14F-4D97-AF65-F5344CB8AC3E}">
        <p14:creationId xmlns:p14="http://schemas.microsoft.com/office/powerpoint/2010/main" val="2280590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29528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91326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621081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635710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4096619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714941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89553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481008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31658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Even though the imull integer multiplier can be pipelined, we are unable to take advantage of the pipeline, because of the dependency of the data between iteration, i.e. for iteration i, %ecx.i+1 depends on the imull using %ecx.i to finish.</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294621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379160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242722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835761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97189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4270950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076057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78786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The discrepancy between predicted and actual measured performance may be due to our model of the hardware being imperfect.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The loads may be drawn incorrectly.  They should be shifted down more at each iteration to allow pipelining of the one load unit.  As drawn, this would suggest there are at least 3 load units, e.g. look at row 3.  Also, as drawn, the add/cmp/jl execution stream suggest overlap of at leas three integer units.  But the point of this slide is not to focus on the loads and add/cmp/jl, but on the pipelined overlap of the multipliers enabled by having independent multiply streams (in this case, of even and odd elements of the data array).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57346"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This timing diagram is an alternative way to visualize the computation in each loop iteration, which helps identify bottlenecks/dependencies in the computations (see next slide).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This is incomplete code, so it’s not clear why %ecx is at the top of the code.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Loops conditionally branch, so we</a:t>
            </a:r>
            <a:r>
              <a:rPr lang="ja-JP" altLang="en-US">
                <a:cs typeface="ＭＳ Ｐゴシック" charset="0"/>
              </a:rPr>
              <a:t>’</a:t>
            </a:r>
            <a:r>
              <a:rPr lang="en-US" altLang="ja-JP">
                <a:cs typeface="ＭＳ Ｐゴシック" charset="0"/>
              </a:rPr>
              <a:t>re speculatively executing way ahead.  For example, the ICU could be multiple loop indices in advance, and if a branch is incorrect, then we have to wait to refill the pipeline.</a:t>
            </a:r>
            <a:endParaRPr lang="en-US">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6" name="Rectangle 4"/>
          <p:cNvSpPr>
            <a:spLocks noGrp="1" noChangeArrowheads="1"/>
          </p:cNvSpPr>
          <p:nvPr>
            <p:ph type="subTitle" sz="quarter" idx="1"/>
          </p:nvPr>
        </p:nvSpPr>
        <p:spPr>
          <a:xfrm>
            <a:off x="1370013" y="2497287"/>
            <a:ext cx="6391275" cy="1749425"/>
          </a:xfrm>
        </p:spPr>
        <p:txBody>
          <a:bodyPr/>
          <a:lstStyle>
            <a:lvl1pPr marL="0" indent="0" algn="ctr">
              <a:defRPr/>
            </a:lvl1pPr>
          </a:lstStyle>
          <a:p>
            <a:r>
              <a:rPr lang="en-US"/>
              <a:t>Click to edit Master subtitle style</a:t>
            </a:r>
          </a:p>
        </p:txBody>
      </p:sp>
      <p:sp>
        <p:nvSpPr>
          <p:cNvPr id="13319" name="Rectangle 7"/>
          <p:cNvSpPr>
            <a:spLocks noGrp="1" noChangeArrowheads="1"/>
          </p:cNvSpPr>
          <p:nvPr>
            <p:ph type="ctrTitle" sz="quarter"/>
          </p:nvPr>
        </p:nvSpPr>
        <p:spPr>
          <a:xfrm>
            <a:off x="684213" y="365253"/>
            <a:ext cx="7762875" cy="1139825"/>
          </a:xfrm>
          <a:effectLst>
            <a:outerShdw blurRad="63500" dist="71842" dir="2700000" algn="ctr" rotWithShape="0">
              <a:schemeClr val="bg2">
                <a:alpha val="74998"/>
              </a:schemeClr>
            </a:outerShdw>
          </a:effectLst>
        </p:spPr>
        <p:txBody>
          <a:bodyPr lIns="90543" tIns="45269" rIns="90543" bIns="45269"/>
          <a:lstStyle>
            <a:lvl1pPr>
              <a:defRPr/>
            </a:lvl1pPr>
          </a:lstStyle>
          <a:p>
            <a:r>
              <a:rPr lang="en-US"/>
              <a:t>Click to edit Master title style</a:t>
            </a:r>
          </a:p>
        </p:txBody>
      </p:sp>
    </p:spTree>
    <p:extLst>
      <p:ext uri="{BB962C8B-B14F-4D97-AF65-F5344CB8AC3E}">
        <p14:creationId xmlns:p14="http://schemas.microsoft.com/office/powerpoint/2010/main" val="461190109"/>
      </p:ext>
    </p:extLst>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0710905"/>
      </p:ext>
    </p:extLst>
  </p:cSld>
  <p:clrMapOvr>
    <a:masterClrMapping/>
  </p:clrMapOvr>
  <p:transition xmlns:p14="http://schemas.microsoft.com/office/powerpoint/2010/mai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333045"/>
      </p:ext>
    </p:extLst>
  </p:cSld>
  <p:clrMapOvr>
    <a:masterClrMapping/>
  </p:clrMapOvr>
  <p:transition xmlns:p14="http://schemas.microsoft.com/office/powerpoint/2010/mai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21"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01"/>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21" y="1432499"/>
            <a:ext cx="3004135" cy="4682376"/>
          </a:xfrm>
        </p:spPr>
        <p:txBody>
          <a:bodyPr/>
          <a:lstStyle>
            <a:lvl1pPr marL="0" indent="0">
              <a:buNone/>
              <a:defRPr sz="1400"/>
            </a:lvl1pPr>
            <a:lvl2pPr marL="453859" indent="0">
              <a:buNone/>
              <a:defRPr sz="1200"/>
            </a:lvl2pPr>
            <a:lvl3pPr marL="907716" indent="0">
              <a:buNone/>
              <a:defRPr sz="1000"/>
            </a:lvl3pPr>
            <a:lvl4pPr marL="1361576" indent="0">
              <a:buNone/>
              <a:defRPr sz="900"/>
            </a:lvl4pPr>
            <a:lvl5pPr marL="1815433" indent="0">
              <a:buNone/>
              <a:defRPr sz="900"/>
            </a:lvl5pPr>
            <a:lvl6pPr marL="2269291" indent="0">
              <a:buNone/>
              <a:defRPr sz="900"/>
            </a:lvl6pPr>
            <a:lvl7pPr marL="2723150" indent="0">
              <a:buNone/>
              <a:defRPr sz="900"/>
            </a:lvl7pPr>
            <a:lvl8pPr marL="3177007" indent="0">
              <a:buNone/>
              <a:defRPr sz="900"/>
            </a:lvl8pPr>
            <a:lvl9pPr marL="3630867" indent="0">
              <a:buNone/>
              <a:defRPr sz="900"/>
            </a:lvl9pPr>
          </a:lstStyle>
          <a:p>
            <a:pPr lvl="0"/>
            <a:r>
              <a:rPr lang="en-US" smtClean="0"/>
              <a:t>Click to edit Master text styles</a:t>
            </a:r>
          </a:p>
        </p:txBody>
      </p:sp>
    </p:spTree>
    <p:extLst>
      <p:ext uri="{BB962C8B-B14F-4D97-AF65-F5344CB8AC3E}">
        <p14:creationId xmlns:p14="http://schemas.microsoft.com/office/powerpoint/2010/main" val="3277779123"/>
      </p:ext>
    </p:extLst>
  </p:cSld>
  <p:clrMapOvr>
    <a:masterClrMapping/>
  </p:clrMapOvr>
  <p:transition xmlns:p14="http://schemas.microsoft.com/office/powerpoint/2010/mai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3859" indent="0">
              <a:buNone/>
              <a:defRPr sz="2800"/>
            </a:lvl2pPr>
            <a:lvl3pPr marL="907716" indent="0">
              <a:buNone/>
              <a:defRPr sz="2400"/>
            </a:lvl3pPr>
            <a:lvl4pPr marL="1361576" indent="0">
              <a:buNone/>
              <a:defRPr sz="2000"/>
            </a:lvl4pPr>
            <a:lvl5pPr marL="1815433" indent="0">
              <a:buNone/>
              <a:defRPr sz="2000"/>
            </a:lvl5pPr>
            <a:lvl6pPr marL="2269291" indent="0">
              <a:buNone/>
              <a:defRPr sz="2000"/>
            </a:lvl6pPr>
            <a:lvl7pPr marL="2723150" indent="0">
              <a:buNone/>
              <a:defRPr sz="2000"/>
            </a:lvl7pPr>
            <a:lvl8pPr marL="3177007" indent="0">
              <a:buNone/>
              <a:defRPr sz="2000"/>
            </a:lvl8pPr>
            <a:lvl9pPr marL="3630867"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3859" indent="0">
              <a:buNone/>
              <a:defRPr sz="1200"/>
            </a:lvl2pPr>
            <a:lvl3pPr marL="907716" indent="0">
              <a:buNone/>
              <a:defRPr sz="1000"/>
            </a:lvl3pPr>
            <a:lvl4pPr marL="1361576" indent="0">
              <a:buNone/>
              <a:defRPr sz="900"/>
            </a:lvl4pPr>
            <a:lvl5pPr marL="1815433" indent="0">
              <a:buNone/>
              <a:defRPr sz="900"/>
            </a:lvl5pPr>
            <a:lvl6pPr marL="2269291" indent="0">
              <a:buNone/>
              <a:defRPr sz="900"/>
            </a:lvl6pPr>
            <a:lvl7pPr marL="2723150" indent="0">
              <a:buNone/>
              <a:defRPr sz="900"/>
            </a:lvl7pPr>
            <a:lvl8pPr marL="3177007" indent="0">
              <a:buNone/>
              <a:defRPr sz="900"/>
            </a:lvl8pPr>
            <a:lvl9pPr marL="3630867" indent="0">
              <a:buNone/>
              <a:defRPr sz="900"/>
            </a:lvl9pPr>
          </a:lstStyle>
          <a:p>
            <a:pPr lvl="0"/>
            <a:r>
              <a:rPr lang="en-US" smtClean="0"/>
              <a:t>Click to edit Master text styles</a:t>
            </a:r>
          </a:p>
        </p:txBody>
      </p:sp>
    </p:spTree>
    <p:extLst>
      <p:ext uri="{BB962C8B-B14F-4D97-AF65-F5344CB8AC3E}">
        <p14:creationId xmlns:p14="http://schemas.microsoft.com/office/powerpoint/2010/main" val="2407664243"/>
      </p:ext>
    </p:extLst>
  </p:cSld>
  <p:clrMapOvr>
    <a:masterClrMapping/>
  </p:clrMapOvr>
  <p:transition xmlns:p14="http://schemas.microsoft.com/office/powerpoint/2010/mai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313728"/>
      </p:ext>
    </p:extLst>
  </p:cSld>
  <p:clrMapOvr>
    <a:masterClrMapping/>
  </p:clrMapOvr>
  <p:transition xmlns:p14="http://schemas.microsoft.com/office/powerpoint/2010/mai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166"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1339850"/>
      </p:ext>
    </p:extLst>
  </p:cSld>
  <p:clrMapOvr>
    <a:masterClrMapping/>
  </p:clrMapOvr>
  <p:transition xmlns:p14="http://schemas.microsoft.com/office/powerpoint/2010/mai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4307" y="247191"/>
            <a:ext cx="8704855" cy="779604"/>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90166" y="1218527"/>
            <a:ext cx="8295849" cy="5214787"/>
          </a:xfrm>
        </p:spPr>
        <p:txBody>
          <a:bodyPr/>
          <a:lstStyle/>
          <a:p>
            <a:pPr lvl="0"/>
            <a:endParaRPr lang="en-US" noProof="0" smtClean="0"/>
          </a:p>
        </p:txBody>
      </p:sp>
    </p:spTree>
    <p:extLst>
      <p:ext uri="{BB962C8B-B14F-4D97-AF65-F5344CB8AC3E}">
        <p14:creationId xmlns:p14="http://schemas.microsoft.com/office/powerpoint/2010/main" val="4162817577"/>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47650"/>
            <a:ext cx="2203450"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513" y="247650"/>
            <a:ext cx="6462712"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1739046"/>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835" tIns="45429" rIns="90835" bIns="45429"/>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3318398887"/>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171390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26" y="4398855"/>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26" y="2901447"/>
            <a:ext cx="7761605" cy="1497409"/>
          </a:xfrm>
        </p:spPr>
        <p:txBody>
          <a:bodyPr anchor="b"/>
          <a:lstStyle>
            <a:lvl1pPr marL="0" indent="0">
              <a:buNone/>
              <a:defRPr sz="2000"/>
            </a:lvl1pPr>
            <a:lvl2pPr marL="451080" indent="0">
              <a:buNone/>
              <a:defRPr sz="1800"/>
            </a:lvl2pPr>
            <a:lvl3pPr marL="902155" indent="0">
              <a:buNone/>
              <a:defRPr sz="1600"/>
            </a:lvl3pPr>
            <a:lvl4pPr marL="1353234" indent="0">
              <a:buNone/>
              <a:defRPr sz="1400"/>
            </a:lvl4pPr>
            <a:lvl5pPr marL="1804313" indent="0">
              <a:buNone/>
              <a:defRPr sz="1400"/>
            </a:lvl5pPr>
            <a:lvl6pPr marL="2255390" indent="0">
              <a:buNone/>
              <a:defRPr sz="1400"/>
            </a:lvl6pPr>
            <a:lvl7pPr marL="2706468" indent="0">
              <a:buNone/>
              <a:defRPr sz="1400"/>
            </a:lvl7pPr>
            <a:lvl8pPr marL="3157548" indent="0">
              <a:buNone/>
              <a:defRPr sz="1400"/>
            </a:lvl8pPr>
            <a:lvl9pPr marL="3608623" indent="0">
              <a:buNone/>
              <a:defRPr sz="1400"/>
            </a:lvl9pPr>
          </a:lstStyle>
          <a:p>
            <a:pPr lvl="0"/>
            <a:r>
              <a:rPr lang="en-US" smtClean="0"/>
              <a:t>Click to edit Master text styles</a:t>
            </a:r>
          </a:p>
        </p:txBody>
      </p:sp>
    </p:spTree>
    <p:extLst>
      <p:ext uri="{BB962C8B-B14F-4D97-AF65-F5344CB8AC3E}">
        <p14:creationId xmlns:p14="http://schemas.microsoft.com/office/powerpoint/2010/main" val="1726195670"/>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52"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2811224"/>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81" y="1532270"/>
            <a:ext cx="4034577" cy="638577"/>
          </a:xfrm>
        </p:spPr>
        <p:txBody>
          <a:bodyPr anchor="b"/>
          <a:lstStyle>
            <a:lvl1pPr marL="0" indent="0">
              <a:buNone/>
              <a:defRPr sz="2400" b="1"/>
            </a:lvl1pPr>
            <a:lvl2pPr marL="451080" indent="0">
              <a:buNone/>
              <a:defRPr sz="2000" b="1"/>
            </a:lvl2pPr>
            <a:lvl3pPr marL="902155" indent="0">
              <a:buNone/>
              <a:defRPr sz="1800" b="1"/>
            </a:lvl3pPr>
            <a:lvl4pPr marL="1353234" indent="0">
              <a:buNone/>
              <a:defRPr sz="1600" b="1"/>
            </a:lvl4pPr>
            <a:lvl5pPr marL="1804313" indent="0">
              <a:buNone/>
              <a:defRPr sz="1600" b="1"/>
            </a:lvl5pPr>
            <a:lvl6pPr marL="2255390" indent="0">
              <a:buNone/>
              <a:defRPr sz="1600" b="1"/>
            </a:lvl6pPr>
            <a:lvl7pPr marL="2706468" indent="0">
              <a:buNone/>
              <a:defRPr sz="1600" b="1"/>
            </a:lvl7pPr>
            <a:lvl8pPr marL="3157548" indent="0">
              <a:buNone/>
              <a:defRPr sz="1600" b="1"/>
            </a:lvl8pPr>
            <a:lvl9pPr marL="360862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81"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90" y="1532270"/>
            <a:ext cx="4036161" cy="638577"/>
          </a:xfrm>
        </p:spPr>
        <p:txBody>
          <a:bodyPr anchor="b"/>
          <a:lstStyle>
            <a:lvl1pPr marL="0" indent="0">
              <a:buNone/>
              <a:defRPr sz="2400" b="1"/>
            </a:lvl1pPr>
            <a:lvl2pPr marL="451080" indent="0">
              <a:buNone/>
              <a:defRPr sz="2000" b="1"/>
            </a:lvl2pPr>
            <a:lvl3pPr marL="902155" indent="0">
              <a:buNone/>
              <a:defRPr sz="1800" b="1"/>
            </a:lvl3pPr>
            <a:lvl4pPr marL="1353234" indent="0">
              <a:buNone/>
              <a:defRPr sz="1600" b="1"/>
            </a:lvl4pPr>
            <a:lvl5pPr marL="1804313" indent="0">
              <a:buNone/>
              <a:defRPr sz="1600" b="1"/>
            </a:lvl5pPr>
            <a:lvl6pPr marL="2255390" indent="0">
              <a:buNone/>
              <a:defRPr sz="1600" b="1"/>
            </a:lvl6pPr>
            <a:lvl7pPr marL="2706468" indent="0">
              <a:buNone/>
              <a:defRPr sz="1600" b="1"/>
            </a:lvl7pPr>
            <a:lvl8pPr marL="3157548" indent="0">
              <a:buNone/>
              <a:defRPr sz="1600" b="1"/>
            </a:lvl8pPr>
            <a:lvl9pPr marL="360862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90"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55999"/>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1178481"/>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889937"/>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81"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61"/>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81" y="1432559"/>
            <a:ext cx="3004135" cy="4682376"/>
          </a:xfrm>
        </p:spPr>
        <p:txBody>
          <a:bodyPr/>
          <a:lstStyle>
            <a:lvl1pPr marL="0" indent="0">
              <a:buNone/>
              <a:defRPr sz="1400"/>
            </a:lvl1pPr>
            <a:lvl2pPr marL="451080" indent="0">
              <a:buNone/>
              <a:defRPr sz="1200"/>
            </a:lvl2pPr>
            <a:lvl3pPr marL="902155" indent="0">
              <a:buNone/>
              <a:defRPr sz="1000"/>
            </a:lvl3pPr>
            <a:lvl4pPr marL="1353234" indent="0">
              <a:buNone/>
              <a:defRPr sz="900"/>
            </a:lvl4pPr>
            <a:lvl5pPr marL="1804313" indent="0">
              <a:buNone/>
              <a:defRPr sz="900"/>
            </a:lvl5pPr>
            <a:lvl6pPr marL="2255390" indent="0">
              <a:buNone/>
              <a:defRPr sz="900"/>
            </a:lvl6pPr>
            <a:lvl7pPr marL="2706468" indent="0">
              <a:buNone/>
              <a:defRPr sz="900"/>
            </a:lvl7pPr>
            <a:lvl8pPr marL="3157548" indent="0">
              <a:buNone/>
              <a:defRPr sz="900"/>
            </a:lvl8pPr>
            <a:lvl9pPr marL="3608623" indent="0">
              <a:buNone/>
              <a:defRPr sz="900"/>
            </a:lvl9pPr>
          </a:lstStyle>
          <a:p>
            <a:pPr lvl="0"/>
            <a:r>
              <a:rPr lang="en-US" smtClean="0"/>
              <a:t>Click to edit Master text styles</a:t>
            </a:r>
          </a:p>
        </p:txBody>
      </p:sp>
    </p:spTree>
    <p:extLst>
      <p:ext uri="{BB962C8B-B14F-4D97-AF65-F5344CB8AC3E}">
        <p14:creationId xmlns:p14="http://schemas.microsoft.com/office/powerpoint/2010/main" val="1062283673"/>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2219084"/>
      </p:ext>
    </p:extLst>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1080" indent="0">
              <a:buNone/>
              <a:defRPr sz="2800"/>
            </a:lvl2pPr>
            <a:lvl3pPr marL="902155" indent="0">
              <a:buNone/>
              <a:defRPr sz="2400"/>
            </a:lvl3pPr>
            <a:lvl4pPr marL="1353234" indent="0">
              <a:buNone/>
              <a:defRPr sz="2000"/>
            </a:lvl4pPr>
            <a:lvl5pPr marL="1804313" indent="0">
              <a:buNone/>
              <a:defRPr sz="2000"/>
            </a:lvl5pPr>
            <a:lvl6pPr marL="2255390" indent="0">
              <a:buNone/>
              <a:defRPr sz="2000"/>
            </a:lvl6pPr>
            <a:lvl7pPr marL="2706468" indent="0">
              <a:buNone/>
              <a:defRPr sz="2000"/>
            </a:lvl7pPr>
            <a:lvl8pPr marL="3157548" indent="0">
              <a:buNone/>
              <a:defRPr sz="2000"/>
            </a:lvl8pPr>
            <a:lvl9pPr marL="3608623"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1080" indent="0">
              <a:buNone/>
              <a:defRPr sz="1200"/>
            </a:lvl2pPr>
            <a:lvl3pPr marL="902155" indent="0">
              <a:buNone/>
              <a:defRPr sz="1000"/>
            </a:lvl3pPr>
            <a:lvl4pPr marL="1353234" indent="0">
              <a:buNone/>
              <a:defRPr sz="900"/>
            </a:lvl4pPr>
            <a:lvl5pPr marL="1804313" indent="0">
              <a:buNone/>
              <a:defRPr sz="900"/>
            </a:lvl5pPr>
            <a:lvl6pPr marL="2255390" indent="0">
              <a:buNone/>
              <a:defRPr sz="900"/>
            </a:lvl6pPr>
            <a:lvl7pPr marL="2706468" indent="0">
              <a:buNone/>
              <a:defRPr sz="900"/>
            </a:lvl7pPr>
            <a:lvl8pPr marL="3157548" indent="0">
              <a:buNone/>
              <a:defRPr sz="900"/>
            </a:lvl8pPr>
            <a:lvl9pPr marL="3608623" indent="0">
              <a:buNone/>
              <a:defRPr sz="900"/>
            </a:lvl9pPr>
          </a:lstStyle>
          <a:p>
            <a:pPr lvl="0"/>
            <a:r>
              <a:rPr lang="en-US" smtClean="0"/>
              <a:t>Click to edit Master text styles</a:t>
            </a:r>
          </a:p>
        </p:txBody>
      </p:sp>
    </p:spTree>
    <p:extLst>
      <p:ext uri="{BB962C8B-B14F-4D97-AF65-F5344CB8AC3E}">
        <p14:creationId xmlns:p14="http://schemas.microsoft.com/office/powerpoint/2010/main" val="168073818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9596161"/>
      </p:ext>
    </p:extLst>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26"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5164802"/>
      </p:ext>
    </p:extLst>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875" tIns="45449" rIns="90875" bIns="45449"/>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3130528332"/>
      </p:ext>
    </p:extLst>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7203656"/>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22" y="4398851"/>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22" y="2901443"/>
            <a:ext cx="7761605" cy="1497409"/>
          </a:xfrm>
        </p:spPr>
        <p:txBody>
          <a:bodyPr anchor="b"/>
          <a:lstStyle>
            <a:lvl1pPr marL="0" indent="0">
              <a:buNone/>
              <a:defRPr sz="2000"/>
            </a:lvl1pPr>
            <a:lvl2pPr marL="451264" indent="0">
              <a:buNone/>
              <a:defRPr sz="1800"/>
            </a:lvl2pPr>
            <a:lvl3pPr marL="902524" indent="0">
              <a:buNone/>
              <a:defRPr sz="1600"/>
            </a:lvl3pPr>
            <a:lvl4pPr marL="1353789" indent="0">
              <a:buNone/>
              <a:defRPr sz="1400"/>
            </a:lvl4pPr>
            <a:lvl5pPr marL="1805052" indent="0">
              <a:buNone/>
              <a:defRPr sz="1400"/>
            </a:lvl5pPr>
            <a:lvl6pPr marL="2256315" indent="0">
              <a:buNone/>
              <a:defRPr sz="1400"/>
            </a:lvl6pPr>
            <a:lvl7pPr marL="2707577" indent="0">
              <a:buNone/>
              <a:defRPr sz="1400"/>
            </a:lvl7pPr>
            <a:lvl8pPr marL="3158842" indent="0">
              <a:buNone/>
              <a:defRPr sz="1400"/>
            </a:lvl8pPr>
            <a:lvl9pPr marL="3610102" indent="0">
              <a:buNone/>
              <a:defRPr sz="1400"/>
            </a:lvl9pPr>
          </a:lstStyle>
          <a:p>
            <a:pPr lvl="0"/>
            <a:r>
              <a:rPr lang="en-US" smtClean="0"/>
              <a:t>Click to edit Master text styles</a:t>
            </a:r>
          </a:p>
        </p:txBody>
      </p:sp>
    </p:spTree>
    <p:extLst>
      <p:ext uri="{BB962C8B-B14F-4D97-AF65-F5344CB8AC3E}">
        <p14:creationId xmlns:p14="http://schemas.microsoft.com/office/powerpoint/2010/main" val="3709572228"/>
      </p:ext>
    </p:extLst>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48"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0333460"/>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77" y="1532270"/>
            <a:ext cx="4034577" cy="638577"/>
          </a:xfrm>
        </p:spPr>
        <p:txBody>
          <a:bodyPr anchor="b"/>
          <a:lstStyle>
            <a:lvl1pPr marL="0" indent="0">
              <a:buNone/>
              <a:defRPr sz="2400" b="1"/>
            </a:lvl1pPr>
            <a:lvl2pPr marL="451264" indent="0">
              <a:buNone/>
              <a:defRPr sz="2000" b="1"/>
            </a:lvl2pPr>
            <a:lvl3pPr marL="902524" indent="0">
              <a:buNone/>
              <a:defRPr sz="1800" b="1"/>
            </a:lvl3pPr>
            <a:lvl4pPr marL="1353789" indent="0">
              <a:buNone/>
              <a:defRPr sz="1600" b="1"/>
            </a:lvl4pPr>
            <a:lvl5pPr marL="1805052" indent="0">
              <a:buNone/>
              <a:defRPr sz="1600" b="1"/>
            </a:lvl5pPr>
            <a:lvl6pPr marL="2256315" indent="0">
              <a:buNone/>
              <a:defRPr sz="1600" b="1"/>
            </a:lvl6pPr>
            <a:lvl7pPr marL="2707577" indent="0">
              <a:buNone/>
              <a:defRPr sz="1600" b="1"/>
            </a:lvl7pPr>
            <a:lvl8pPr marL="3158842" indent="0">
              <a:buNone/>
              <a:defRPr sz="1600" b="1"/>
            </a:lvl8pPr>
            <a:lvl9pPr marL="361010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77"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86" y="1532270"/>
            <a:ext cx="4036161" cy="638577"/>
          </a:xfrm>
        </p:spPr>
        <p:txBody>
          <a:bodyPr anchor="b"/>
          <a:lstStyle>
            <a:lvl1pPr marL="0" indent="0">
              <a:buNone/>
              <a:defRPr sz="2400" b="1"/>
            </a:lvl1pPr>
            <a:lvl2pPr marL="451264" indent="0">
              <a:buNone/>
              <a:defRPr sz="2000" b="1"/>
            </a:lvl2pPr>
            <a:lvl3pPr marL="902524" indent="0">
              <a:buNone/>
              <a:defRPr sz="1800" b="1"/>
            </a:lvl3pPr>
            <a:lvl4pPr marL="1353789" indent="0">
              <a:buNone/>
              <a:defRPr sz="1600" b="1"/>
            </a:lvl4pPr>
            <a:lvl5pPr marL="1805052" indent="0">
              <a:buNone/>
              <a:defRPr sz="1600" b="1"/>
            </a:lvl5pPr>
            <a:lvl6pPr marL="2256315" indent="0">
              <a:buNone/>
              <a:defRPr sz="1600" b="1"/>
            </a:lvl6pPr>
            <a:lvl7pPr marL="2707577" indent="0">
              <a:buNone/>
              <a:defRPr sz="1600" b="1"/>
            </a:lvl7pPr>
            <a:lvl8pPr marL="3158842" indent="0">
              <a:buNone/>
              <a:defRPr sz="1600" b="1"/>
            </a:lvl8pPr>
            <a:lvl9pPr marL="361010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86"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956041"/>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1465263"/>
      </p:ext>
    </p:extLst>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571370"/>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874" y="4398963"/>
            <a:ext cx="7762875" cy="13589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0874" y="2902099"/>
            <a:ext cx="7762875" cy="1497013"/>
          </a:xfrm>
        </p:spPr>
        <p:txBody>
          <a:bodyPr anchor="b"/>
          <a:lstStyle>
            <a:lvl1pPr marL="0" indent="0">
              <a:buNone/>
              <a:defRPr sz="2000"/>
            </a:lvl1pPr>
            <a:lvl2pPr marL="450278" indent="0">
              <a:buNone/>
              <a:defRPr sz="1800"/>
            </a:lvl2pPr>
            <a:lvl3pPr marL="900555" indent="0">
              <a:buNone/>
              <a:defRPr sz="1600"/>
            </a:lvl3pPr>
            <a:lvl4pPr marL="1350831" indent="0">
              <a:buNone/>
              <a:defRPr sz="1400"/>
            </a:lvl4pPr>
            <a:lvl5pPr marL="1801108" indent="0">
              <a:buNone/>
              <a:defRPr sz="1400"/>
            </a:lvl5pPr>
            <a:lvl6pPr marL="2251384" indent="0">
              <a:buNone/>
              <a:defRPr sz="1400"/>
            </a:lvl6pPr>
            <a:lvl7pPr marL="2701662" indent="0">
              <a:buNone/>
              <a:defRPr sz="1400"/>
            </a:lvl7pPr>
            <a:lvl8pPr marL="3151939" indent="0">
              <a:buNone/>
              <a:defRPr sz="1400"/>
            </a:lvl8pPr>
            <a:lvl9pPr marL="3602215" indent="0">
              <a:buNone/>
              <a:defRPr sz="1400"/>
            </a:lvl9pPr>
          </a:lstStyle>
          <a:p>
            <a:pPr lvl="0"/>
            <a:r>
              <a:rPr lang="en-US" smtClean="0"/>
              <a:t>Click to edit Master text styles</a:t>
            </a:r>
          </a:p>
        </p:txBody>
      </p:sp>
    </p:spTree>
    <p:extLst>
      <p:ext uri="{BB962C8B-B14F-4D97-AF65-F5344CB8AC3E}">
        <p14:creationId xmlns:p14="http://schemas.microsoft.com/office/powerpoint/2010/main" val="2842391369"/>
      </p:ext>
    </p:extLst>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77"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57"/>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77" y="1432555"/>
            <a:ext cx="3004135" cy="4682376"/>
          </a:xfrm>
        </p:spPr>
        <p:txBody>
          <a:bodyPr/>
          <a:lstStyle>
            <a:lvl1pPr marL="0" indent="0">
              <a:buNone/>
              <a:defRPr sz="1400"/>
            </a:lvl1pPr>
            <a:lvl2pPr marL="451264" indent="0">
              <a:buNone/>
              <a:defRPr sz="1200"/>
            </a:lvl2pPr>
            <a:lvl3pPr marL="902524" indent="0">
              <a:buNone/>
              <a:defRPr sz="1000"/>
            </a:lvl3pPr>
            <a:lvl4pPr marL="1353789" indent="0">
              <a:buNone/>
              <a:defRPr sz="900"/>
            </a:lvl4pPr>
            <a:lvl5pPr marL="1805052" indent="0">
              <a:buNone/>
              <a:defRPr sz="900"/>
            </a:lvl5pPr>
            <a:lvl6pPr marL="2256315" indent="0">
              <a:buNone/>
              <a:defRPr sz="900"/>
            </a:lvl6pPr>
            <a:lvl7pPr marL="2707577" indent="0">
              <a:buNone/>
              <a:defRPr sz="900"/>
            </a:lvl7pPr>
            <a:lvl8pPr marL="3158842" indent="0">
              <a:buNone/>
              <a:defRPr sz="900"/>
            </a:lvl8pPr>
            <a:lvl9pPr marL="3610102" indent="0">
              <a:buNone/>
              <a:defRPr sz="900"/>
            </a:lvl9pPr>
          </a:lstStyle>
          <a:p>
            <a:pPr lvl="0"/>
            <a:r>
              <a:rPr lang="en-US" smtClean="0"/>
              <a:t>Click to edit Master text styles</a:t>
            </a:r>
          </a:p>
        </p:txBody>
      </p:sp>
    </p:spTree>
    <p:extLst>
      <p:ext uri="{BB962C8B-B14F-4D97-AF65-F5344CB8AC3E}">
        <p14:creationId xmlns:p14="http://schemas.microsoft.com/office/powerpoint/2010/main" val="1214872845"/>
      </p:ext>
    </p:extLst>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1264" indent="0">
              <a:buNone/>
              <a:defRPr sz="2800"/>
            </a:lvl2pPr>
            <a:lvl3pPr marL="902524" indent="0">
              <a:buNone/>
              <a:defRPr sz="2400"/>
            </a:lvl3pPr>
            <a:lvl4pPr marL="1353789" indent="0">
              <a:buNone/>
              <a:defRPr sz="2000"/>
            </a:lvl4pPr>
            <a:lvl5pPr marL="1805052" indent="0">
              <a:buNone/>
              <a:defRPr sz="2000"/>
            </a:lvl5pPr>
            <a:lvl6pPr marL="2256315" indent="0">
              <a:buNone/>
              <a:defRPr sz="2000"/>
            </a:lvl6pPr>
            <a:lvl7pPr marL="2707577" indent="0">
              <a:buNone/>
              <a:defRPr sz="2000"/>
            </a:lvl7pPr>
            <a:lvl8pPr marL="3158842" indent="0">
              <a:buNone/>
              <a:defRPr sz="2000"/>
            </a:lvl8pPr>
            <a:lvl9pPr marL="3610102"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1264" indent="0">
              <a:buNone/>
              <a:defRPr sz="1200"/>
            </a:lvl2pPr>
            <a:lvl3pPr marL="902524" indent="0">
              <a:buNone/>
              <a:defRPr sz="1000"/>
            </a:lvl3pPr>
            <a:lvl4pPr marL="1353789" indent="0">
              <a:buNone/>
              <a:defRPr sz="900"/>
            </a:lvl4pPr>
            <a:lvl5pPr marL="1805052" indent="0">
              <a:buNone/>
              <a:defRPr sz="900"/>
            </a:lvl5pPr>
            <a:lvl6pPr marL="2256315" indent="0">
              <a:buNone/>
              <a:defRPr sz="900"/>
            </a:lvl6pPr>
            <a:lvl7pPr marL="2707577" indent="0">
              <a:buNone/>
              <a:defRPr sz="900"/>
            </a:lvl7pPr>
            <a:lvl8pPr marL="3158842" indent="0">
              <a:buNone/>
              <a:defRPr sz="900"/>
            </a:lvl8pPr>
            <a:lvl9pPr marL="3610102" indent="0">
              <a:buNone/>
              <a:defRPr sz="900"/>
            </a:lvl9pPr>
          </a:lstStyle>
          <a:p>
            <a:pPr lvl="0"/>
            <a:r>
              <a:rPr lang="en-US" smtClean="0"/>
              <a:t>Click to edit Master text styles</a:t>
            </a:r>
          </a:p>
        </p:txBody>
      </p:sp>
    </p:spTree>
    <p:extLst>
      <p:ext uri="{BB962C8B-B14F-4D97-AF65-F5344CB8AC3E}">
        <p14:creationId xmlns:p14="http://schemas.microsoft.com/office/powerpoint/2010/main" val="949476709"/>
      </p:ext>
    </p:extLst>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508211"/>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22"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2998074"/>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945" tIns="45484" rIns="90945" bIns="45484"/>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2813797069"/>
      </p:ext>
    </p:extLst>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750984"/>
      </p:ext>
    </p:extLst>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15" y="4398844"/>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15" y="2901436"/>
            <a:ext cx="7761605" cy="1497409"/>
          </a:xfrm>
        </p:spPr>
        <p:txBody>
          <a:bodyPr anchor="b"/>
          <a:lstStyle>
            <a:lvl1pPr marL="0" indent="0">
              <a:buNone/>
              <a:defRPr sz="2000"/>
            </a:lvl1pPr>
            <a:lvl2pPr marL="451588" indent="0">
              <a:buNone/>
              <a:defRPr sz="1800"/>
            </a:lvl2pPr>
            <a:lvl3pPr marL="903172" indent="0">
              <a:buNone/>
              <a:defRPr sz="1600"/>
            </a:lvl3pPr>
            <a:lvl4pPr marL="1354760" indent="0">
              <a:buNone/>
              <a:defRPr sz="1400"/>
            </a:lvl4pPr>
            <a:lvl5pPr marL="1806346" indent="0">
              <a:buNone/>
              <a:defRPr sz="1400"/>
            </a:lvl5pPr>
            <a:lvl6pPr marL="2257932" indent="0">
              <a:buNone/>
              <a:defRPr sz="1400"/>
            </a:lvl6pPr>
            <a:lvl7pPr marL="2709519" indent="0">
              <a:buNone/>
              <a:defRPr sz="1400"/>
            </a:lvl7pPr>
            <a:lvl8pPr marL="3161106" indent="0">
              <a:buNone/>
              <a:defRPr sz="1400"/>
            </a:lvl8pPr>
            <a:lvl9pPr marL="3612691" indent="0">
              <a:buNone/>
              <a:defRPr sz="1400"/>
            </a:lvl9pPr>
          </a:lstStyle>
          <a:p>
            <a:pPr lvl="0"/>
            <a:r>
              <a:rPr lang="en-US" smtClean="0"/>
              <a:t>Click to edit Master text styles</a:t>
            </a:r>
          </a:p>
        </p:txBody>
      </p:sp>
    </p:spTree>
    <p:extLst>
      <p:ext uri="{BB962C8B-B14F-4D97-AF65-F5344CB8AC3E}">
        <p14:creationId xmlns:p14="http://schemas.microsoft.com/office/powerpoint/2010/main" val="1326545903"/>
      </p:ext>
    </p:extLst>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41"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4079645"/>
      </p:ext>
    </p:extLst>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70" y="1532270"/>
            <a:ext cx="4034577" cy="638577"/>
          </a:xfrm>
        </p:spPr>
        <p:txBody>
          <a:bodyPr anchor="b"/>
          <a:lstStyle>
            <a:lvl1pPr marL="0" indent="0">
              <a:buNone/>
              <a:defRPr sz="2400" b="1"/>
            </a:lvl1pPr>
            <a:lvl2pPr marL="451588" indent="0">
              <a:buNone/>
              <a:defRPr sz="2000" b="1"/>
            </a:lvl2pPr>
            <a:lvl3pPr marL="903172" indent="0">
              <a:buNone/>
              <a:defRPr sz="1800" b="1"/>
            </a:lvl3pPr>
            <a:lvl4pPr marL="1354760" indent="0">
              <a:buNone/>
              <a:defRPr sz="1600" b="1"/>
            </a:lvl4pPr>
            <a:lvl5pPr marL="1806346" indent="0">
              <a:buNone/>
              <a:defRPr sz="1600" b="1"/>
            </a:lvl5pPr>
            <a:lvl6pPr marL="2257932" indent="0">
              <a:buNone/>
              <a:defRPr sz="1600" b="1"/>
            </a:lvl6pPr>
            <a:lvl7pPr marL="2709519" indent="0">
              <a:buNone/>
              <a:defRPr sz="1600" b="1"/>
            </a:lvl7pPr>
            <a:lvl8pPr marL="3161106" indent="0">
              <a:buNone/>
              <a:defRPr sz="1600" b="1"/>
            </a:lvl8pPr>
            <a:lvl9pPr marL="361269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70"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79" y="1532270"/>
            <a:ext cx="4036161" cy="638577"/>
          </a:xfrm>
        </p:spPr>
        <p:txBody>
          <a:bodyPr anchor="b"/>
          <a:lstStyle>
            <a:lvl1pPr marL="0" indent="0">
              <a:buNone/>
              <a:defRPr sz="2400" b="1"/>
            </a:lvl1pPr>
            <a:lvl2pPr marL="451588" indent="0">
              <a:buNone/>
              <a:defRPr sz="2000" b="1"/>
            </a:lvl2pPr>
            <a:lvl3pPr marL="903172" indent="0">
              <a:buNone/>
              <a:defRPr sz="1800" b="1"/>
            </a:lvl3pPr>
            <a:lvl4pPr marL="1354760" indent="0">
              <a:buNone/>
              <a:defRPr sz="1600" b="1"/>
            </a:lvl4pPr>
            <a:lvl5pPr marL="1806346" indent="0">
              <a:buNone/>
              <a:defRPr sz="1600" b="1"/>
            </a:lvl5pPr>
            <a:lvl6pPr marL="2257932" indent="0">
              <a:buNone/>
              <a:defRPr sz="1600" b="1"/>
            </a:lvl6pPr>
            <a:lvl7pPr marL="2709519" indent="0">
              <a:buNone/>
              <a:defRPr sz="1600" b="1"/>
            </a:lvl7pPr>
            <a:lvl8pPr marL="3161106" indent="0">
              <a:buNone/>
              <a:defRPr sz="1600" b="1"/>
            </a:lvl8pPr>
            <a:lvl9pPr marL="361269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79"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90741161"/>
      </p:ext>
    </p:extLst>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5549739"/>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513" y="1219200"/>
            <a:ext cx="4070350" cy="521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03" y="1219200"/>
            <a:ext cx="4071937" cy="521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5057558"/>
      </p:ext>
    </p:extLst>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26942"/>
      </p:ext>
    </p:extLst>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70"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50"/>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70" y="1432548"/>
            <a:ext cx="3004135" cy="4682376"/>
          </a:xfrm>
        </p:spPr>
        <p:txBody>
          <a:bodyPr/>
          <a:lstStyle>
            <a:lvl1pPr marL="0" indent="0">
              <a:buNone/>
              <a:defRPr sz="1400"/>
            </a:lvl1pPr>
            <a:lvl2pPr marL="451588" indent="0">
              <a:buNone/>
              <a:defRPr sz="1200"/>
            </a:lvl2pPr>
            <a:lvl3pPr marL="903172" indent="0">
              <a:buNone/>
              <a:defRPr sz="1000"/>
            </a:lvl3pPr>
            <a:lvl4pPr marL="1354760" indent="0">
              <a:buNone/>
              <a:defRPr sz="900"/>
            </a:lvl4pPr>
            <a:lvl5pPr marL="1806346" indent="0">
              <a:buNone/>
              <a:defRPr sz="900"/>
            </a:lvl5pPr>
            <a:lvl6pPr marL="2257932" indent="0">
              <a:buNone/>
              <a:defRPr sz="900"/>
            </a:lvl6pPr>
            <a:lvl7pPr marL="2709519" indent="0">
              <a:buNone/>
              <a:defRPr sz="900"/>
            </a:lvl7pPr>
            <a:lvl8pPr marL="3161106" indent="0">
              <a:buNone/>
              <a:defRPr sz="900"/>
            </a:lvl8pPr>
            <a:lvl9pPr marL="3612691" indent="0">
              <a:buNone/>
              <a:defRPr sz="900"/>
            </a:lvl9pPr>
          </a:lstStyle>
          <a:p>
            <a:pPr lvl="0"/>
            <a:r>
              <a:rPr lang="en-US" smtClean="0"/>
              <a:t>Click to edit Master text styles</a:t>
            </a:r>
          </a:p>
        </p:txBody>
      </p:sp>
    </p:spTree>
    <p:extLst>
      <p:ext uri="{BB962C8B-B14F-4D97-AF65-F5344CB8AC3E}">
        <p14:creationId xmlns:p14="http://schemas.microsoft.com/office/powerpoint/2010/main" val="176421497"/>
      </p:ext>
    </p:extLst>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1588" indent="0">
              <a:buNone/>
              <a:defRPr sz="2800"/>
            </a:lvl2pPr>
            <a:lvl3pPr marL="903172" indent="0">
              <a:buNone/>
              <a:defRPr sz="2400"/>
            </a:lvl3pPr>
            <a:lvl4pPr marL="1354760" indent="0">
              <a:buNone/>
              <a:defRPr sz="2000"/>
            </a:lvl4pPr>
            <a:lvl5pPr marL="1806346" indent="0">
              <a:buNone/>
              <a:defRPr sz="2000"/>
            </a:lvl5pPr>
            <a:lvl6pPr marL="2257932" indent="0">
              <a:buNone/>
              <a:defRPr sz="2000"/>
            </a:lvl6pPr>
            <a:lvl7pPr marL="2709519" indent="0">
              <a:buNone/>
              <a:defRPr sz="2000"/>
            </a:lvl7pPr>
            <a:lvl8pPr marL="3161106" indent="0">
              <a:buNone/>
              <a:defRPr sz="2000"/>
            </a:lvl8pPr>
            <a:lvl9pPr marL="3612691"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1588" indent="0">
              <a:buNone/>
              <a:defRPr sz="1200"/>
            </a:lvl2pPr>
            <a:lvl3pPr marL="903172" indent="0">
              <a:buNone/>
              <a:defRPr sz="1000"/>
            </a:lvl3pPr>
            <a:lvl4pPr marL="1354760" indent="0">
              <a:buNone/>
              <a:defRPr sz="900"/>
            </a:lvl4pPr>
            <a:lvl5pPr marL="1806346" indent="0">
              <a:buNone/>
              <a:defRPr sz="900"/>
            </a:lvl5pPr>
            <a:lvl6pPr marL="2257932" indent="0">
              <a:buNone/>
              <a:defRPr sz="900"/>
            </a:lvl6pPr>
            <a:lvl7pPr marL="2709519" indent="0">
              <a:buNone/>
              <a:defRPr sz="900"/>
            </a:lvl7pPr>
            <a:lvl8pPr marL="3161106" indent="0">
              <a:buNone/>
              <a:defRPr sz="900"/>
            </a:lvl8pPr>
            <a:lvl9pPr marL="3612691" indent="0">
              <a:buNone/>
              <a:defRPr sz="900"/>
            </a:lvl9pPr>
          </a:lstStyle>
          <a:p>
            <a:pPr lvl="0"/>
            <a:r>
              <a:rPr lang="en-US" smtClean="0"/>
              <a:t>Click to edit Master text styles</a:t>
            </a:r>
          </a:p>
        </p:txBody>
      </p:sp>
    </p:spTree>
    <p:extLst>
      <p:ext uri="{BB962C8B-B14F-4D97-AF65-F5344CB8AC3E}">
        <p14:creationId xmlns:p14="http://schemas.microsoft.com/office/powerpoint/2010/main" val="467775348"/>
      </p:ext>
    </p:extLst>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4699586"/>
      </p:ext>
    </p:extLst>
  </p:cSld>
  <p:clrMapOvr>
    <a:masterClrMapping/>
  </p:clrMapOvr>
  <p:transition xmlns:p14="http://schemas.microsoft.com/office/powerpoint/2010/mai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15"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971010"/>
      </p:ext>
    </p:extLst>
  </p:cSld>
  <p:clrMapOvr>
    <a:masterClrMapping/>
  </p:clrMapOvr>
  <p:transition xmlns:p14="http://schemas.microsoft.com/office/powerpoint/2010/mai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985" tIns="45504" rIns="90985" bIns="45504"/>
          <a:lstStyle>
            <a:lvl1pPr>
              <a:defRPr/>
            </a:lvl1pPr>
          </a:lstStyle>
          <a:p>
            <a:r>
              <a:rPr lang="en-US"/>
              <a:t>Click to edit Master title style</a:t>
            </a:r>
          </a:p>
        </p:txBody>
      </p:sp>
    </p:spTree>
    <p:extLst>
      <p:ext uri="{BB962C8B-B14F-4D97-AF65-F5344CB8AC3E}">
        <p14:creationId xmlns:p14="http://schemas.microsoft.com/office/powerpoint/2010/main" val="3443474130"/>
      </p:ext>
    </p:extLst>
  </p:cSld>
  <p:clrMapOvr>
    <a:masterClrMapping/>
  </p:clrMapOvr>
  <p:transition xmlns:p14="http://schemas.microsoft.com/office/powerpoint/2010/mai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9989076"/>
      </p:ext>
    </p:extLst>
  </p:cSld>
  <p:clrMapOvr>
    <a:masterClrMapping/>
  </p:clrMapOvr>
  <p:transition xmlns:p14="http://schemas.microsoft.com/office/powerpoint/2010/mai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11" y="4398840"/>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11" y="2901432"/>
            <a:ext cx="7761605" cy="1497409"/>
          </a:xfrm>
        </p:spPr>
        <p:txBody>
          <a:bodyPr anchor="b"/>
          <a:lstStyle>
            <a:lvl1pPr marL="0" indent="0">
              <a:buNone/>
              <a:defRPr sz="2000"/>
            </a:lvl1pPr>
            <a:lvl2pPr marL="451773" indent="0">
              <a:buNone/>
              <a:defRPr sz="1800"/>
            </a:lvl2pPr>
            <a:lvl3pPr marL="903543" indent="0">
              <a:buNone/>
              <a:defRPr sz="1600"/>
            </a:lvl3pPr>
            <a:lvl4pPr marL="1355315" indent="0">
              <a:buNone/>
              <a:defRPr sz="1400"/>
            </a:lvl4pPr>
            <a:lvl5pPr marL="1807086" indent="0">
              <a:buNone/>
              <a:defRPr sz="1400"/>
            </a:lvl5pPr>
            <a:lvl6pPr marL="2258857" indent="0">
              <a:buNone/>
              <a:defRPr sz="1400"/>
            </a:lvl6pPr>
            <a:lvl7pPr marL="2710629" indent="0">
              <a:buNone/>
              <a:defRPr sz="1400"/>
            </a:lvl7pPr>
            <a:lvl8pPr marL="3162400" indent="0">
              <a:buNone/>
              <a:defRPr sz="1400"/>
            </a:lvl8pPr>
            <a:lvl9pPr marL="3614171" indent="0">
              <a:buNone/>
              <a:defRPr sz="1400"/>
            </a:lvl9pPr>
          </a:lstStyle>
          <a:p>
            <a:pPr lvl="0"/>
            <a:r>
              <a:rPr lang="en-US" smtClean="0"/>
              <a:t>Click to edit Master text styles</a:t>
            </a:r>
          </a:p>
        </p:txBody>
      </p:sp>
    </p:spTree>
    <p:extLst>
      <p:ext uri="{BB962C8B-B14F-4D97-AF65-F5344CB8AC3E}">
        <p14:creationId xmlns:p14="http://schemas.microsoft.com/office/powerpoint/2010/main" val="2441347548"/>
      </p:ext>
    </p:extLst>
  </p:cSld>
  <p:clrMapOvr>
    <a:masterClrMapping/>
  </p:clrMapOvr>
  <p:transition xmlns:p14="http://schemas.microsoft.com/office/powerpoint/2010/mai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37"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9495606"/>
      </p:ext>
    </p:extLst>
  </p:cSld>
  <p:clrMapOvr>
    <a:masterClrMapping/>
  </p:clrMapOvr>
  <p:transition xmlns:p14="http://schemas.microsoft.com/office/powerpoint/2010/mai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66" y="1532270"/>
            <a:ext cx="4034577" cy="638577"/>
          </a:xfrm>
        </p:spPr>
        <p:txBody>
          <a:bodyPr anchor="b"/>
          <a:lstStyle>
            <a:lvl1pPr marL="0" indent="0">
              <a:buNone/>
              <a:defRPr sz="2400" b="1"/>
            </a:lvl1pPr>
            <a:lvl2pPr marL="451773" indent="0">
              <a:buNone/>
              <a:defRPr sz="2000" b="1"/>
            </a:lvl2pPr>
            <a:lvl3pPr marL="903543" indent="0">
              <a:buNone/>
              <a:defRPr sz="1800" b="1"/>
            </a:lvl3pPr>
            <a:lvl4pPr marL="1355315" indent="0">
              <a:buNone/>
              <a:defRPr sz="1600" b="1"/>
            </a:lvl4pPr>
            <a:lvl5pPr marL="1807086" indent="0">
              <a:buNone/>
              <a:defRPr sz="1600" b="1"/>
            </a:lvl5pPr>
            <a:lvl6pPr marL="2258857" indent="0">
              <a:buNone/>
              <a:defRPr sz="1600" b="1"/>
            </a:lvl6pPr>
            <a:lvl7pPr marL="2710629" indent="0">
              <a:buNone/>
              <a:defRPr sz="1600" b="1"/>
            </a:lvl7pPr>
            <a:lvl8pPr marL="3162400" indent="0">
              <a:buNone/>
              <a:defRPr sz="1600" b="1"/>
            </a:lvl8pPr>
            <a:lvl9pPr marL="361417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66"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75" y="1532270"/>
            <a:ext cx="4036161" cy="638577"/>
          </a:xfrm>
        </p:spPr>
        <p:txBody>
          <a:bodyPr anchor="b"/>
          <a:lstStyle>
            <a:lvl1pPr marL="0" indent="0">
              <a:buNone/>
              <a:defRPr sz="2400" b="1"/>
            </a:lvl1pPr>
            <a:lvl2pPr marL="451773" indent="0">
              <a:buNone/>
              <a:defRPr sz="2000" b="1"/>
            </a:lvl2pPr>
            <a:lvl3pPr marL="903543" indent="0">
              <a:buNone/>
              <a:defRPr sz="1800" b="1"/>
            </a:lvl3pPr>
            <a:lvl4pPr marL="1355315" indent="0">
              <a:buNone/>
              <a:defRPr sz="1600" b="1"/>
            </a:lvl4pPr>
            <a:lvl5pPr marL="1807086" indent="0">
              <a:buNone/>
              <a:defRPr sz="1600" b="1"/>
            </a:lvl5pPr>
            <a:lvl6pPr marL="2258857" indent="0">
              <a:buNone/>
              <a:defRPr sz="1600" b="1"/>
            </a:lvl6pPr>
            <a:lvl7pPr marL="2710629" indent="0">
              <a:buNone/>
              <a:defRPr sz="1600" b="1"/>
            </a:lvl7pPr>
            <a:lvl8pPr marL="3162400" indent="0">
              <a:buNone/>
              <a:defRPr sz="1600" b="1"/>
            </a:lvl8pPr>
            <a:lvl9pPr marL="361417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75"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1188060"/>
      </p:ext>
    </p:extLst>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701"/>
            <a:ext cx="8216900" cy="113982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2087"/>
            <a:ext cx="4033838" cy="638175"/>
          </a:xfrm>
        </p:spPr>
        <p:txBody>
          <a:bodyPr anchor="b"/>
          <a:lstStyle>
            <a:lvl1pPr marL="0" indent="0">
              <a:buNone/>
              <a:defRPr sz="2400" b="1"/>
            </a:lvl1pPr>
            <a:lvl2pPr marL="450278" indent="0">
              <a:buNone/>
              <a:defRPr sz="2000" b="1"/>
            </a:lvl2pPr>
            <a:lvl3pPr marL="900555" indent="0">
              <a:buNone/>
              <a:defRPr sz="1800" b="1"/>
            </a:lvl3pPr>
            <a:lvl4pPr marL="1350831" indent="0">
              <a:buNone/>
              <a:defRPr sz="1600" b="1"/>
            </a:lvl4pPr>
            <a:lvl5pPr marL="1801108" indent="0">
              <a:buNone/>
              <a:defRPr sz="1600" b="1"/>
            </a:lvl5pPr>
            <a:lvl6pPr marL="2251384" indent="0">
              <a:buNone/>
              <a:defRPr sz="1600" b="1"/>
            </a:lvl6pPr>
            <a:lvl7pPr marL="2701662" indent="0">
              <a:buNone/>
              <a:defRPr sz="1600" b="1"/>
            </a:lvl7pPr>
            <a:lvl8pPr marL="3151939" indent="0">
              <a:buNone/>
              <a:defRPr sz="1600" b="1"/>
            </a:lvl8pPr>
            <a:lvl9pPr marL="360221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0262"/>
            <a:ext cx="4033838" cy="39449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790" y="1532087"/>
            <a:ext cx="4035425" cy="638175"/>
          </a:xfrm>
        </p:spPr>
        <p:txBody>
          <a:bodyPr anchor="b"/>
          <a:lstStyle>
            <a:lvl1pPr marL="0" indent="0">
              <a:buNone/>
              <a:defRPr sz="2400" b="1"/>
            </a:lvl1pPr>
            <a:lvl2pPr marL="450278" indent="0">
              <a:buNone/>
              <a:defRPr sz="2000" b="1"/>
            </a:lvl2pPr>
            <a:lvl3pPr marL="900555" indent="0">
              <a:buNone/>
              <a:defRPr sz="1800" b="1"/>
            </a:lvl3pPr>
            <a:lvl4pPr marL="1350831" indent="0">
              <a:buNone/>
              <a:defRPr sz="1600" b="1"/>
            </a:lvl4pPr>
            <a:lvl5pPr marL="1801108" indent="0">
              <a:buNone/>
              <a:defRPr sz="1600" b="1"/>
            </a:lvl5pPr>
            <a:lvl6pPr marL="2251384" indent="0">
              <a:buNone/>
              <a:defRPr sz="1600" b="1"/>
            </a:lvl6pPr>
            <a:lvl7pPr marL="2701662" indent="0">
              <a:buNone/>
              <a:defRPr sz="1600" b="1"/>
            </a:lvl7pPr>
            <a:lvl8pPr marL="3151939" indent="0">
              <a:buNone/>
              <a:defRPr sz="1600" b="1"/>
            </a:lvl8pPr>
            <a:lvl9pPr marL="360221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790" y="2170262"/>
            <a:ext cx="4035425" cy="39449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2374257"/>
      </p:ext>
    </p:extLst>
  </p:cSld>
  <p:clrMapOvr>
    <a:masterClrMapping/>
  </p:clrMapOvr>
  <p:transition xmlns:p14="http://schemas.microsoft.com/office/powerpoint/2010/mai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9736175"/>
      </p:ext>
    </p:extLst>
  </p:cSld>
  <p:clrMapOvr>
    <a:masterClrMapping/>
  </p:clrMapOvr>
  <p:transition xmlns:p14="http://schemas.microsoft.com/office/powerpoint/2010/mai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717009"/>
      </p:ext>
    </p:extLst>
  </p:cSld>
  <p:clrMapOvr>
    <a:masterClrMapping/>
  </p:clrMapOvr>
  <p:transition xmlns:p14="http://schemas.microsoft.com/office/powerpoint/2010/mai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66"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46"/>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66" y="1432544"/>
            <a:ext cx="3004135" cy="4682376"/>
          </a:xfrm>
        </p:spPr>
        <p:txBody>
          <a:bodyPr/>
          <a:lstStyle>
            <a:lvl1pPr marL="0" indent="0">
              <a:buNone/>
              <a:defRPr sz="1400"/>
            </a:lvl1pPr>
            <a:lvl2pPr marL="451773" indent="0">
              <a:buNone/>
              <a:defRPr sz="1200"/>
            </a:lvl2pPr>
            <a:lvl3pPr marL="903543" indent="0">
              <a:buNone/>
              <a:defRPr sz="1000"/>
            </a:lvl3pPr>
            <a:lvl4pPr marL="1355315" indent="0">
              <a:buNone/>
              <a:defRPr sz="900"/>
            </a:lvl4pPr>
            <a:lvl5pPr marL="1807086" indent="0">
              <a:buNone/>
              <a:defRPr sz="900"/>
            </a:lvl5pPr>
            <a:lvl6pPr marL="2258857" indent="0">
              <a:buNone/>
              <a:defRPr sz="900"/>
            </a:lvl6pPr>
            <a:lvl7pPr marL="2710629" indent="0">
              <a:buNone/>
              <a:defRPr sz="900"/>
            </a:lvl7pPr>
            <a:lvl8pPr marL="3162400" indent="0">
              <a:buNone/>
              <a:defRPr sz="900"/>
            </a:lvl8pPr>
            <a:lvl9pPr marL="3614171" indent="0">
              <a:buNone/>
              <a:defRPr sz="900"/>
            </a:lvl9pPr>
          </a:lstStyle>
          <a:p>
            <a:pPr lvl="0"/>
            <a:r>
              <a:rPr lang="en-US" smtClean="0"/>
              <a:t>Click to edit Master text styles</a:t>
            </a:r>
          </a:p>
        </p:txBody>
      </p:sp>
    </p:spTree>
    <p:extLst>
      <p:ext uri="{BB962C8B-B14F-4D97-AF65-F5344CB8AC3E}">
        <p14:creationId xmlns:p14="http://schemas.microsoft.com/office/powerpoint/2010/main" val="10237682"/>
      </p:ext>
    </p:extLst>
  </p:cSld>
  <p:clrMapOvr>
    <a:masterClrMapping/>
  </p:clrMapOvr>
  <p:transition xmlns:p14="http://schemas.microsoft.com/office/powerpoint/2010/mai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1773" indent="0">
              <a:buNone/>
              <a:defRPr sz="2800"/>
            </a:lvl2pPr>
            <a:lvl3pPr marL="903543" indent="0">
              <a:buNone/>
              <a:defRPr sz="2400"/>
            </a:lvl3pPr>
            <a:lvl4pPr marL="1355315" indent="0">
              <a:buNone/>
              <a:defRPr sz="2000"/>
            </a:lvl4pPr>
            <a:lvl5pPr marL="1807086" indent="0">
              <a:buNone/>
              <a:defRPr sz="2000"/>
            </a:lvl5pPr>
            <a:lvl6pPr marL="2258857" indent="0">
              <a:buNone/>
              <a:defRPr sz="2000"/>
            </a:lvl6pPr>
            <a:lvl7pPr marL="2710629" indent="0">
              <a:buNone/>
              <a:defRPr sz="2000"/>
            </a:lvl7pPr>
            <a:lvl8pPr marL="3162400" indent="0">
              <a:buNone/>
              <a:defRPr sz="2000"/>
            </a:lvl8pPr>
            <a:lvl9pPr marL="3614171"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1773" indent="0">
              <a:buNone/>
              <a:defRPr sz="1200"/>
            </a:lvl2pPr>
            <a:lvl3pPr marL="903543" indent="0">
              <a:buNone/>
              <a:defRPr sz="1000"/>
            </a:lvl3pPr>
            <a:lvl4pPr marL="1355315" indent="0">
              <a:buNone/>
              <a:defRPr sz="900"/>
            </a:lvl4pPr>
            <a:lvl5pPr marL="1807086" indent="0">
              <a:buNone/>
              <a:defRPr sz="900"/>
            </a:lvl5pPr>
            <a:lvl6pPr marL="2258857" indent="0">
              <a:buNone/>
              <a:defRPr sz="900"/>
            </a:lvl6pPr>
            <a:lvl7pPr marL="2710629" indent="0">
              <a:buNone/>
              <a:defRPr sz="900"/>
            </a:lvl7pPr>
            <a:lvl8pPr marL="3162400" indent="0">
              <a:buNone/>
              <a:defRPr sz="900"/>
            </a:lvl8pPr>
            <a:lvl9pPr marL="3614171" indent="0">
              <a:buNone/>
              <a:defRPr sz="900"/>
            </a:lvl9pPr>
          </a:lstStyle>
          <a:p>
            <a:pPr lvl="0"/>
            <a:r>
              <a:rPr lang="en-US" smtClean="0"/>
              <a:t>Click to edit Master text styles</a:t>
            </a:r>
          </a:p>
        </p:txBody>
      </p:sp>
    </p:spTree>
    <p:extLst>
      <p:ext uri="{BB962C8B-B14F-4D97-AF65-F5344CB8AC3E}">
        <p14:creationId xmlns:p14="http://schemas.microsoft.com/office/powerpoint/2010/main" val="2893648655"/>
      </p:ext>
    </p:extLst>
  </p:cSld>
  <p:clrMapOvr>
    <a:masterClrMapping/>
  </p:clrMapOvr>
  <p:transition xmlns:p14="http://schemas.microsoft.com/office/powerpoint/2010/mai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2680501"/>
      </p:ext>
    </p:extLst>
  </p:cSld>
  <p:clrMapOvr>
    <a:masterClrMapping/>
  </p:clrMapOvr>
  <p:transition xmlns:p14="http://schemas.microsoft.com/office/powerpoint/2010/mai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11"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5172631"/>
      </p:ext>
    </p:extLst>
  </p:cSld>
  <p:clrMapOvr>
    <a:masterClrMapping/>
  </p:clrMapOvr>
  <p:transition xmlns:p14="http://schemas.microsoft.com/office/powerpoint/2010/mai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4352" y="247191"/>
            <a:ext cx="8704855" cy="779604"/>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90211" y="1218527"/>
            <a:ext cx="8295849" cy="5214787"/>
          </a:xfrm>
        </p:spPr>
        <p:txBody>
          <a:bodyPr/>
          <a:lstStyle/>
          <a:p>
            <a:pPr lvl="0"/>
            <a:endParaRPr lang="en-US" noProof="0" smtClean="0"/>
          </a:p>
        </p:txBody>
      </p:sp>
    </p:spTree>
    <p:extLst>
      <p:ext uri="{BB962C8B-B14F-4D97-AF65-F5344CB8AC3E}">
        <p14:creationId xmlns:p14="http://schemas.microsoft.com/office/powerpoint/2010/main" val="2991661535"/>
      </p:ext>
    </p:extLst>
  </p:cSld>
  <p:clrMapOvr>
    <a:masterClrMapping/>
  </p:clrMapOvr>
  <p:transition xmlns:p14="http://schemas.microsoft.com/office/powerpoint/2010/mai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2437648"/>
      </p:ext>
    </p:extLst>
  </p:cSld>
  <p:clrMapOvr>
    <a:masterClrMapping/>
  </p:clrMapOvr>
  <p:transition xmlns:p14="http://schemas.microsoft.com/office/powerpoint/2010/mai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9587140"/>
      </p:ext>
    </p:extLst>
  </p:cSld>
  <p:clrMapOvr>
    <a:masterClrMapping/>
  </p:clrMapOvr>
  <p:transition xmlns:p14="http://schemas.microsoft.com/office/powerpoint/2010/mai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1103" tIns="45569" rIns="91103" bIns="45569"/>
          <a:lstStyle>
            <a:lvl1pPr>
              <a:defRPr/>
            </a:lvl1pPr>
          </a:lstStyle>
          <a:p>
            <a:r>
              <a:rPr lang="en-US"/>
              <a:t>Click to edit Master title style</a:t>
            </a:r>
          </a:p>
        </p:txBody>
      </p:sp>
    </p:spTree>
    <p:extLst>
      <p:ext uri="{BB962C8B-B14F-4D97-AF65-F5344CB8AC3E}">
        <p14:creationId xmlns:p14="http://schemas.microsoft.com/office/powerpoint/2010/main" val="3470550775"/>
      </p:ext>
    </p:extLst>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05381032"/>
      </p:ext>
    </p:extLst>
  </p:cSld>
  <p:clrMapOvr>
    <a:masterClrMapping/>
  </p:clrMapOvr>
  <p:transition xmlns:p14="http://schemas.microsoft.com/office/powerpoint/2010/mai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32722"/>
      </p:ext>
    </p:extLst>
  </p:cSld>
  <p:clrMapOvr>
    <a:masterClrMapping/>
  </p:clrMapOvr>
  <p:transition xmlns:p14="http://schemas.microsoft.com/office/powerpoint/2010/mai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398" y="4398827"/>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398" y="2901419"/>
            <a:ext cx="7761605" cy="1497409"/>
          </a:xfrm>
        </p:spPr>
        <p:txBody>
          <a:bodyPr anchor="b"/>
          <a:lstStyle>
            <a:lvl1pPr marL="0" indent="0">
              <a:buNone/>
              <a:defRPr sz="2000"/>
            </a:lvl1pPr>
            <a:lvl2pPr marL="452376" indent="0">
              <a:buNone/>
              <a:defRPr sz="1800"/>
            </a:lvl2pPr>
            <a:lvl3pPr marL="904746" indent="0">
              <a:buNone/>
              <a:defRPr sz="1600"/>
            </a:lvl3pPr>
            <a:lvl4pPr marL="1357121" indent="0">
              <a:buNone/>
              <a:defRPr sz="1400"/>
            </a:lvl4pPr>
            <a:lvl5pPr marL="1809494" indent="0">
              <a:buNone/>
              <a:defRPr sz="1400"/>
            </a:lvl5pPr>
            <a:lvl6pPr marL="2261866" indent="0">
              <a:buNone/>
              <a:defRPr sz="1400"/>
            </a:lvl6pPr>
            <a:lvl7pPr marL="2714240" indent="0">
              <a:buNone/>
              <a:defRPr sz="1400"/>
            </a:lvl7pPr>
            <a:lvl8pPr marL="3166614" indent="0">
              <a:buNone/>
              <a:defRPr sz="1400"/>
            </a:lvl8pPr>
            <a:lvl9pPr marL="3618987" indent="0">
              <a:buNone/>
              <a:defRPr sz="1400"/>
            </a:lvl9pPr>
          </a:lstStyle>
          <a:p>
            <a:pPr lvl="0"/>
            <a:r>
              <a:rPr lang="en-US" smtClean="0"/>
              <a:t>Click to edit Master text styles</a:t>
            </a:r>
          </a:p>
        </p:txBody>
      </p:sp>
    </p:spTree>
    <p:extLst>
      <p:ext uri="{BB962C8B-B14F-4D97-AF65-F5344CB8AC3E}">
        <p14:creationId xmlns:p14="http://schemas.microsoft.com/office/powerpoint/2010/main" val="454735300"/>
      </p:ext>
    </p:extLst>
  </p:cSld>
  <p:clrMapOvr>
    <a:masterClrMapping/>
  </p:clrMapOvr>
  <p:transition xmlns:p14="http://schemas.microsoft.com/office/powerpoint/2010/mai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24"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7782539"/>
      </p:ext>
    </p:extLst>
  </p:cSld>
  <p:clrMapOvr>
    <a:masterClrMapping/>
  </p:clrMapOvr>
  <p:transition xmlns:p14="http://schemas.microsoft.com/office/powerpoint/2010/mai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53" y="1532270"/>
            <a:ext cx="4034577" cy="638577"/>
          </a:xfrm>
        </p:spPr>
        <p:txBody>
          <a:bodyPr anchor="b"/>
          <a:lstStyle>
            <a:lvl1pPr marL="0" indent="0">
              <a:buNone/>
              <a:defRPr sz="2400" b="1"/>
            </a:lvl1pPr>
            <a:lvl2pPr marL="452376" indent="0">
              <a:buNone/>
              <a:defRPr sz="2000" b="1"/>
            </a:lvl2pPr>
            <a:lvl3pPr marL="904746" indent="0">
              <a:buNone/>
              <a:defRPr sz="1800" b="1"/>
            </a:lvl3pPr>
            <a:lvl4pPr marL="1357121" indent="0">
              <a:buNone/>
              <a:defRPr sz="1600" b="1"/>
            </a:lvl4pPr>
            <a:lvl5pPr marL="1809494" indent="0">
              <a:buNone/>
              <a:defRPr sz="1600" b="1"/>
            </a:lvl5pPr>
            <a:lvl6pPr marL="2261866" indent="0">
              <a:buNone/>
              <a:defRPr sz="1600" b="1"/>
            </a:lvl6pPr>
            <a:lvl7pPr marL="2714240" indent="0">
              <a:buNone/>
              <a:defRPr sz="1600" b="1"/>
            </a:lvl7pPr>
            <a:lvl8pPr marL="3166614" indent="0">
              <a:buNone/>
              <a:defRPr sz="1600" b="1"/>
            </a:lvl8pPr>
            <a:lvl9pPr marL="361898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53"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62" y="1532270"/>
            <a:ext cx="4036161" cy="638577"/>
          </a:xfrm>
        </p:spPr>
        <p:txBody>
          <a:bodyPr anchor="b"/>
          <a:lstStyle>
            <a:lvl1pPr marL="0" indent="0">
              <a:buNone/>
              <a:defRPr sz="2400" b="1"/>
            </a:lvl1pPr>
            <a:lvl2pPr marL="452376" indent="0">
              <a:buNone/>
              <a:defRPr sz="2000" b="1"/>
            </a:lvl2pPr>
            <a:lvl3pPr marL="904746" indent="0">
              <a:buNone/>
              <a:defRPr sz="1800" b="1"/>
            </a:lvl3pPr>
            <a:lvl4pPr marL="1357121" indent="0">
              <a:buNone/>
              <a:defRPr sz="1600" b="1"/>
            </a:lvl4pPr>
            <a:lvl5pPr marL="1809494" indent="0">
              <a:buNone/>
              <a:defRPr sz="1600" b="1"/>
            </a:lvl5pPr>
            <a:lvl6pPr marL="2261866" indent="0">
              <a:buNone/>
              <a:defRPr sz="1600" b="1"/>
            </a:lvl6pPr>
            <a:lvl7pPr marL="2714240" indent="0">
              <a:buNone/>
              <a:defRPr sz="1600" b="1"/>
            </a:lvl7pPr>
            <a:lvl8pPr marL="3166614" indent="0">
              <a:buNone/>
              <a:defRPr sz="1600" b="1"/>
            </a:lvl8pPr>
            <a:lvl9pPr marL="361898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62"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8708628"/>
      </p:ext>
    </p:extLst>
  </p:cSld>
  <p:clrMapOvr>
    <a:masterClrMapping/>
  </p:clrMapOvr>
  <p:transition xmlns:p14="http://schemas.microsoft.com/office/powerpoint/2010/mai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2285733"/>
      </p:ext>
    </p:extLst>
  </p:cSld>
  <p:clrMapOvr>
    <a:masterClrMapping/>
  </p:clrMapOvr>
  <p:transition xmlns:p14="http://schemas.microsoft.com/office/powerpoint/2010/mai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366727"/>
      </p:ext>
    </p:extLst>
  </p:cSld>
  <p:clrMapOvr>
    <a:masterClrMapping/>
  </p:clrMapOvr>
  <p:transition xmlns:p14="http://schemas.microsoft.com/office/powerpoint/2010/mai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53"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33"/>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53" y="1432531"/>
            <a:ext cx="3004135" cy="4682376"/>
          </a:xfrm>
        </p:spPr>
        <p:txBody>
          <a:bodyPr/>
          <a:lstStyle>
            <a:lvl1pPr marL="0" indent="0">
              <a:buNone/>
              <a:defRPr sz="1400"/>
            </a:lvl1pPr>
            <a:lvl2pPr marL="452376" indent="0">
              <a:buNone/>
              <a:defRPr sz="1200"/>
            </a:lvl2pPr>
            <a:lvl3pPr marL="904746" indent="0">
              <a:buNone/>
              <a:defRPr sz="1000"/>
            </a:lvl3pPr>
            <a:lvl4pPr marL="1357121" indent="0">
              <a:buNone/>
              <a:defRPr sz="900"/>
            </a:lvl4pPr>
            <a:lvl5pPr marL="1809494" indent="0">
              <a:buNone/>
              <a:defRPr sz="900"/>
            </a:lvl5pPr>
            <a:lvl6pPr marL="2261866" indent="0">
              <a:buNone/>
              <a:defRPr sz="900"/>
            </a:lvl6pPr>
            <a:lvl7pPr marL="2714240" indent="0">
              <a:buNone/>
              <a:defRPr sz="900"/>
            </a:lvl7pPr>
            <a:lvl8pPr marL="3166614" indent="0">
              <a:buNone/>
              <a:defRPr sz="900"/>
            </a:lvl8pPr>
            <a:lvl9pPr marL="3618987" indent="0">
              <a:buNone/>
              <a:defRPr sz="900"/>
            </a:lvl9pPr>
          </a:lstStyle>
          <a:p>
            <a:pPr lvl="0"/>
            <a:r>
              <a:rPr lang="en-US" smtClean="0"/>
              <a:t>Click to edit Master text styles</a:t>
            </a:r>
          </a:p>
        </p:txBody>
      </p:sp>
    </p:spTree>
    <p:extLst>
      <p:ext uri="{BB962C8B-B14F-4D97-AF65-F5344CB8AC3E}">
        <p14:creationId xmlns:p14="http://schemas.microsoft.com/office/powerpoint/2010/main" val="810415613"/>
      </p:ext>
    </p:extLst>
  </p:cSld>
  <p:clrMapOvr>
    <a:masterClrMapping/>
  </p:clrMapOvr>
  <p:transition xmlns:p14="http://schemas.microsoft.com/office/powerpoint/2010/mai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2376" indent="0">
              <a:buNone/>
              <a:defRPr sz="2800"/>
            </a:lvl2pPr>
            <a:lvl3pPr marL="904746" indent="0">
              <a:buNone/>
              <a:defRPr sz="2400"/>
            </a:lvl3pPr>
            <a:lvl4pPr marL="1357121" indent="0">
              <a:buNone/>
              <a:defRPr sz="2000"/>
            </a:lvl4pPr>
            <a:lvl5pPr marL="1809494" indent="0">
              <a:buNone/>
              <a:defRPr sz="2000"/>
            </a:lvl5pPr>
            <a:lvl6pPr marL="2261866" indent="0">
              <a:buNone/>
              <a:defRPr sz="2000"/>
            </a:lvl6pPr>
            <a:lvl7pPr marL="2714240" indent="0">
              <a:buNone/>
              <a:defRPr sz="2000"/>
            </a:lvl7pPr>
            <a:lvl8pPr marL="3166614" indent="0">
              <a:buNone/>
              <a:defRPr sz="2000"/>
            </a:lvl8pPr>
            <a:lvl9pPr marL="3618987"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2376" indent="0">
              <a:buNone/>
              <a:defRPr sz="1200"/>
            </a:lvl2pPr>
            <a:lvl3pPr marL="904746" indent="0">
              <a:buNone/>
              <a:defRPr sz="1000"/>
            </a:lvl3pPr>
            <a:lvl4pPr marL="1357121" indent="0">
              <a:buNone/>
              <a:defRPr sz="900"/>
            </a:lvl4pPr>
            <a:lvl5pPr marL="1809494" indent="0">
              <a:buNone/>
              <a:defRPr sz="900"/>
            </a:lvl5pPr>
            <a:lvl6pPr marL="2261866" indent="0">
              <a:buNone/>
              <a:defRPr sz="900"/>
            </a:lvl6pPr>
            <a:lvl7pPr marL="2714240" indent="0">
              <a:buNone/>
              <a:defRPr sz="900"/>
            </a:lvl7pPr>
            <a:lvl8pPr marL="3166614" indent="0">
              <a:buNone/>
              <a:defRPr sz="900"/>
            </a:lvl8pPr>
            <a:lvl9pPr marL="3618987" indent="0">
              <a:buNone/>
              <a:defRPr sz="900"/>
            </a:lvl9pPr>
          </a:lstStyle>
          <a:p>
            <a:pPr lvl="0"/>
            <a:r>
              <a:rPr lang="en-US" smtClean="0"/>
              <a:t>Click to edit Master text styles</a:t>
            </a:r>
          </a:p>
        </p:txBody>
      </p:sp>
    </p:spTree>
    <p:extLst>
      <p:ext uri="{BB962C8B-B14F-4D97-AF65-F5344CB8AC3E}">
        <p14:creationId xmlns:p14="http://schemas.microsoft.com/office/powerpoint/2010/main" val="3300587493"/>
      </p:ext>
    </p:extLst>
  </p:cSld>
  <p:clrMapOvr>
    <a:masterClrMapping/>
  </p:clrMapOvr>
  <p:transition xmlns:p14="http://schemas.microsoft.com/office/powerpoint/2010/mai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8436347"/>
      </p:ext>
    </p:extLst>
  </p:cSld>
  <p:clrMapOvr>
    <a:masterClrMapping/>
  </p:clrMapOvr>
  <p:transition xmlns:p14="http://schemas.microsoft.com/office/powerpoint/2010/mai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198"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1079616"/>
      </p:ext>
    </p:extLst>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751145"/>
      </p:ext>
    </p:extLst>
  </p:cSld>
  <p:clrMapOvr>
    <a:masterClrMapping/>
  </p:clrMapOvr>
  <p:transition xmlns:p14="http://schemas.microsoft.com/office/powerpoint/2010/mai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4339" y="247191"/>
            <a:ext cx="8704855" cy="779604"/>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90198" y="1218527"/>
            <a:ext cx="8295849" cy="5214787"/>
          </a:xfrm>
        </p:spPr>
        <p:txBody>
          <a:bodyPr/>
          <a:lstStyle/>
          <a:p>
            <a:pPr lvl="0"/>
            <a:endParaRPr lang="en-US" noProof="0" smtClean="0"/>
          </a:p>
        </p:txBody>
      </p:sp>
    </p:spTree>
    <p:extLst>
      <p:ext uri="{BB962C8B-B14F-4D97-AF65-F5344CB8AC3E}">
        <p14:creationId xmlns:p14="http://schemas.microsoft.com/office/powerpoint/2010/main" val="3816644801"/>
      </p:ext>
    </p:extLst>
  </p:cSld>
  <p:clrMapOvr>
    <a:masterClrMapping/>
  </p:clrMapOvr>
  <p:transition xmlns:p14="http://schemas.microsoft.com/office/powerpoint/2010/mai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1193" tIns="45619" rIns="91193" bIns="45619"/>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661592032"/>
      </p:ext>
    </p:extLst>
  </p:cSld>
  <p:clrMapOvr>
    <a:masterClrMapping/>
  </p:clrMapOvr>
  <p:transition xmlns:p14="http://schemas.microsoft.com/office/powerpoint/2010/mai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1897153"/>
      </p:ext>
    </p:extLst>
  </p:cSld>
  <p:clrMapOvr>
    <a:masterClrMapping/>
  </p:clrMapOvr>
  <p:transition xmlns:p14="http://schemas.microsoft.com/office/powerpoint/2010/mai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388" y="4398817"/>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388" y="2901409"/>
            <a:ext cx="7761605" cy="1497409"/>
          </a:xfrm>
        </p:spPr>
        <p:txBody>
          <a:bodyPr anchor="b"/>
          <a:lstStyle>
            <a:lvl1pPr marL="0" indent="0">
              <a:buNone/>
              <a:defRPr sz="2000"/>
            </a:lvl1pPr>
            <a:lvl2pPr marL="452838" indent="0">
              <a:buNone/>
              <a:defRPr sz="1800"/>
            </a:lvl2pPr>
            <a:lvl3pPr marL="905673" indent="0">
              <a:buNone/>
              <a:defRPr sz="1600"/>
            </a:lvl3pPr>
            <a:lvl4pPr marL="1358511" indent="0">
              <a:buNone/>
              <a:defRPr sz="1400"/>
            </a:lvl4pPr>
            <a:lvl5pPr marL="1811348" indent="0">
              <a:buNone/>
              <a:defRPr sz="1400"/>
            </a:lvl5pPr>
            <a:lvl6pPr marL="2264184" indent="0">
              <a:buNone/>
              <a:defRPr sz="1400"/>
            </a:lvl6pPr>
            <a:lvl7pPr marL="2717021" indent="0">
              <a:buNone/>
              <a:defRPr sz="1400"/>
            </a:lvl7pPr>
            <a:lvl8pPr marL="3169859" indent="0">
              <a:buNone/>
              <a:defRPr sz="1400"/>
            </a:lvl8pPr>
            <a:lvl9pPr marL="3622695" indent="0">
              <a:buNone/>
              <a:defRPr sz="1400"/>
            </a:lvl9pPr>
          </a:lstStyle>
          <a:p>
            <a:pPr lvl="0"/>
            <a:r>
              <a:rPr lang="en-US" smtClean="0"/>
              <a:t>Click to edit Master text styles</a:t>
            </a:r>
          </a:p>
        </p:txBody>
      </p:sp>
    </p:spTree>
    <p:extLst>
      <p:ext uri="{BB962C8B-B14F-4D97-AF65-F5344CB8AC3E}">
        <p14:creationId xmlns:p14="http://schemas.microsoft.com/office/powerpoint/2010/main" val="23034349"/>
      </p:ext>
    </p:extLst>
  </p:cSld>
  <p:clrMapOvr>
    <a:masterClrMapping/>
  </p:clrMapOvr>
  <p:transition xmlns:p14="http://schemas.microsoft.com/office/powerpoint/2010/mai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14"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8689795"/>
      </p:ext>
    </p:extLst>
  </p:cSld>
  <p:clrMapOvr>
    <a:masterClrMapping/>
  </p:clrMapOvr>
  <p:transition xmlns:p14="http://schemas.microsoft.com/office/powerpoint/2010/mai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43" y="1532270"/>
            <a:ext cx="4034577" cy="638577"/>
          </a:xfrm>
        </p:spPr>
        <p:txBody>
          <a:bodyPr anchor="b"/>
          <a:lstStyle>
            <a:lvl1pPr marL="0" indent="0">
              <a:buNone/>
              <a:defRPr sz="2400" b="1"/>
            </a:lvl1pPr>
            <a:lvl2pPr marL="452838" indent="0">
              <a:buNone/>
              <a:defRPr sz="2000" b="1"/>
            </a:lvl2pPr>
            <a:lvl3pPr marL="905673" indent="0">
              <a:buNone/>
              <a:defRPr sz="1800" b="1"/>
            </a:lvl3pPr>
            <a:lvl4pPr marL="1358511" indent="0">
              <a:buNone/>
              <a:defRPr sz="1600" b="1"/>
            </a:lvl4pPr>
            <a:lvl5pPr marL="1811348" indent="0">
              <a:buNone/>
              <a:defRPr sz="1600" b="1"/>
            </a:lvl5pPr>
            <a:lvl6pPr marL="2264184" indent="0">
              <a:buNone/>
              <a:defRPr sz="1600" b="1"/>
            </a:lvl6pPr>
            <a:lvl7pPr marL="2717021" indent="0">
              <a:buNone/>
              <a:defRPr sz="1600" b="1"/>
            </a:lvl7pPr>
            <a:lvl8pPr marL="3169859" indent="0">
              <a:buNone/>
              <a:defRPr sz="1600" b="1"/>
            </a:lvl8pPr>
            <a:lvl9pPr marL="362269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43"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52" y="1532270"/>
            <a:ext cx="4036161" cy="638577"/>
          </a:xfrm>
        </p:spPr>
        <p:txBody>
          <a:bodyPr anchor="b"/>
          <a:lstStyle>
            <a:lvl1pPr marL="0" indent="0">
              <a:buNone/>
              <a:defRPr sz="2400" b="1"/>
            </a:lvl1pPr>
            <a:lvl2pPr marL="452838" indent="0">
              <a:buNone/>
              <a:defRPr sz="2000" b="1"/>
            </a:lvl2pPr>
            <a:lvl3pPr marL="905673" indent="0">
              <a:buNone/>
              <a:defRPr sz="1800" b="1"/>
            </a:lvl3pPr>
            <a:lvl4pPr marL="1358511" indent="0">
              <a:buNone/>
              <a:defRPr sz="1600" b="1"/>
            </a:lvl4pPr>
            <a:lvl5pPr marL="1811348" indent="0">
              <a:buNone/>
              <a:defRPr sz="1600" b="1"/>
            </a:lvl5pPr>
            <a:lvl6pPr marL="2264184" indent="0">
              <a:buNone/>
              <a:defRPr sz="1600" b="1"/>
            </a:lvl6pPr>
            <a:lvl7pPr marL="2717021" indent="0">
              <a:buNone/>
              <a:defRPr sz="1600" b="1"/>
            </a:lvl7pPr>
            <a:lvl8pPr marL="3169859" indent="0">
              <a:buNone/>
              <a:defRPr sz="1600" b="1"/>
            </a:lvl8pPr>
            <a:lvl9pPr marL="362269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52"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749306"/>
      </p:ext>
    </p:extLst>
  </p:cSld>
  <p:clrMapOvr>
    <a:masterClrMapping/>
  </p:clrMapOvr>
  <p:transition xmlns:p14="http://schemas.microsoft.com/office/powerpoint/2010/mai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5300698"/>
      </p:ext>
    </p:extLst>
  </p:cSld>
  <p:clrMapOvr>
    <a:masterClrMapping/>
  </p:clrMapOvr>
  <p:transition xmlns:p14="http://schemas.microsoft.com/office/powerpoint/2010/mai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435869"/>
      </p:ext>
    </p:extLst>
  </p:cSld>
  <p:clrMapOvr>
    <a:masterClrMapping/>
  </p:clrMapOvr>
  <p:transition xmlns:p14="http://schemas.microsoft.com/office/powerpoint/2010/mai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43"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23"/>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43" y="1432521"/>
            <a:ext cx="3004135" cy="4682376"/>
          </a:xfrm>
        </p:spPr>
        <p:txBody>
          <a:bodyPr/>
          <a:lstStyle>
            <a:lvl1pPr marL="0" indent="0">
              <a:buNone/>
              <a:defRPr sz="1400"/>
            </a:lvl1pPr>
            <a:lvl2pPr marL="452838" indent="0">
              <a:buNone/>
              <a:defRPr sz="1200"/>
            </a:lvl2pPr>
            <a:lvl3pPr marL="905673" indent="0">
              <a:buNone/>
              <a:defRPr sz="1000"/>
            </a:lvl3pPr>
            <a:lvl4pPr marL="1358511" indent="0">
              <a:buNone/>
              <a:defRPr sz="900"/>
            </a:lvl4pPr>
            <a:lvl5pPr marL="1811348" indent="0">
              <a:buNone/>
              <a:defRPr sz="900"/>
            </a:lvl5pPr>
            <a:lvl6pPr marL="2264184" indent="0">
              <a:buNone/>
              <a:defRPr sz="900"/>
            </a:lvl6pPr>
            <a:lvl7pPr marL="2717021" indent="0">
              <a:buNone/>
              <a:defRPr sz="900"/>
            </a:lvl7pPr>
            <a:lvl8pPr marL="3169859" indent="0">
              <a:buNone/>
              <a:defRPr sz="900"/>
            </a:lvl8pPr>
            <a:lvl9pPr marL="3622695" indent="0">
              <a:buNone/>
              <a:defRPr sz="900"/>
            </a:lvl9pPr>
          </a:lstStyle>
          <a:p>
            <a:pPr lvl="0"/>
            <a:r>
              <a:rPr lang="en-US" smtClean="0"/>
              <a:t>Click to edit Master text styles</a:t>
            </a:r>
          </a:p>
        </p:txBody>
      </p:sp>
    </p:spTree>
    <p:extLst>
      <p:ext uri="{BB962C8B-B14F-4D97-AF65-F5344CB8AC3E}">
        <p14:creationId xmlns:p14="http://schemas.microsoft.com/office/powerpoint/2010/main" val="1070758362"/>
      </p:ext>
    </p:extLst>
  </p:cSld>
  <p:clrMapOvr>
    <a:masterClrMapping/>
  </p:clrMapOvr>
  <p:transition xmlns:p14="http://schemas.microsoft.com/office/powerpoint/2010/mai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2838" indent="0">
              <a:buNone/>
              <a:defRPr sz="2800"/>
            </a:lvl2pPr>
            <a:lvl3pPr marL="905673" indent="0">
              <a:buNone/>
              <a:defRPr sz="2400"/>
            </a:lvl3pPr>
            <a:lvl4pPr marL="1358511" indent="0">
              <a:buNone/>
              <a:defRPr sz="2000"/>
            </a:lvl4pPr>
            <a:lvl5pPr marL="1811348" indent="0">
              <a:buNone/>
              <a:defRPr sz="2000"/>
            </a:lvl5pPr>
            <a:lvl6pPr marL="2264184" indent="0">
              <a:buNone/>
              <a:defRPr sz="2000"/>
            </a:lvl6pPr>
            <a:lvl7pPr marL="2717021" indent="0">
              <a:buNone/>
              <a:defRPr sz="2000"/>
            </a:lvl7pPr>
            <a:lvl8pPr marL="3169859" indent="0">
              <a:buNone/>
              <a:defRPr sz="2000"/>
            </a:lvl8pPr>
            <a:lvl9pPr marL="3622695"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2838" indent="0">
              <a:buNone/>
              <a:defRPr sz="1200"/>
            </a:lvl2pPr>
            <a:lvl3pPr marL="905673" indent="0">
              <a:buNone/>
              <a:defRPr sz="1000"/>
            </a:lvl3pPr>
            <a:lvl4pPr marL="1358511" indent="0">
              <a:buNone/>
              <a:defRPr sz="900"/>
            </a:lvl4pPr>
            <a:lvl5pPr marL="1811348" indent="0">
              <a:buNone/>
              <a:defRPr sz="900"/>
            </a:lvl5pPr>
            <a:lvl6pPr marL="2264184" indent="0">
              <a:buNone/>
              <a:defRPr sz="900"/>
            </a:lvl6pPr>
            <a:lvl7pPr marL="2717021" indent="0">
              <a:buNone/>
              <a:defRPr sz="900"/>
            </a:lvl7pPr>
            <a:lvl8pPr marL="3169859" indent="0">
              <a:buNone/>
              <a:defRPr sz="900"/>
            </a:lvl8pPr>
            <a:lvl9pPr marL="3622695" indent="0">
              <a:buNone/>
              <a:defRPr sz="900"/>
            </a:lvl9pPr>
          </a:lstStyle>
          <a:p>
            <a:pPr lvl="0"/>
            <a:r>
              <a:rPr lang="en-US" smtClean="0"/>
              <a:t>Click to edit Master text styles</a:t>
            </a:r>
          </a:p>
        </p:txBody>
      </p:sp>
    </p:spTree>
    <p:extLst>
      <p:ext uri="{BB962C8B-B14F-4D97-AF65-F5344CB8AC3E}">
        <p14:creationId xmlns:p14="http://schemas.microsoft.com/office/powerpoint/2010/main" val="4050630270"/>
      </p:ext>
    </p:extLst>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199"/>
            <a:ext cx="3003550" cy="11588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288" y="273050"/>
            <a:ext cx="5103812" cy="584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1977"/>
            <a:ext cx="3003550" cy="4683125"/>
          </a:xfrm>
        </p:spPr>
        <p:txBody>
          <a:bodyPr/>
          <a:lstStyle>
            <a:lvl1pPr marL="0" indent="0">
              <a:buNone/>
              <a:defRPr sz="1400"/>
            </a:lvl1pPr>
            <a:lvl2pPr marL="450278" indent="0">
              <a:buNone/>
              <a:defRPr sz="1200"/>
            </a:lvl2pPr>
            <a:lvl3pPr marL="900555" indent="0">
              <a:buNone/>
              <a:defRPr sz="1000"/>
            </a:lvl3pPr>
            <a:lvl4pPr marL="1350831" indent="0">
              <a:buNone/>
              <a:defRPr sz="900"/>
            </a:lvl4pPr>
            <a:lvl5pPr marL="1801108" indent="0">
              <a:buNone/>
              <a:defRPr sz="900"/>
            </a:lvl5pPr>
            <a:lvl6pPr marL="2251384" indent="0">
              <a:buNone/>
              <a:defRPr sz="900"/>
            </a:lvl6pPr>
            <a:lvl7pPr marL="2701662" indent="0">
              <a:buNone/>
              <a:defRPr sz="900"/>
            </a:lvl7pPr>
            <a:lvl8pPr marL="3151939" indent="0">
              <a:buNone/>
              <a:defRPr sz="900"/>
            </a:lvl8pPr>
            <a:lvl9pPr marL="3602215" indent="0">
              <a:buNone/>
              <a:defRPr sz="900"/>
            </a:lvl9pPr>
          </a:lstStyle>
          <a:p>
            <a:pPr lvl="0"/>
            <a:r>
              <a:rPr lang="en-US" smtClean="0"/>
              <a:t>Click to edit Master text styles</a:t>
            </a:r>
          </a:p>
        </p:txBody>
      </p:sp>
    </p:spTree>
    <p:extLst>
      <p:ext uri="{BB962C8B-B14F-4D97-AF65-F5344CB8AC3E}">
        <p14:creationId xmlns:p14="http://schemas.microsoft.com/office/powerpoint/2010/main" val="1189755654"/>
      </p:ext>
    </p:extLst>
  </p:cSld>
  <p:clrMapOvr>
    <a:masterClrMapping/>
  </p:clrMapOvr>
  <p:transition xmlns:p14="http://schemas.microsoft.com/office/powerpoint/2010/mai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4221478"/>
      </p:ext>
    </p:extLst>
  </p:cSld>
  <p:clrMapOvr>
    <a:masterClrMapping/>
  </p:clrMapOvr>
  <p:transition xmlns:p14="http://schemas.microsoft.com/office/powerpoint/2010/mai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188"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887109"/>
      </p:ext>
    </p:extLst>
  </p:cSld>
  <p:clrMapOvr>
    <a:masterClrMapping/>
  </p:clrMapOvr>
  <p:transition xmlns:p14="http://schemas.microsoft.com/office/powerpoint/2010/mai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1283" tIns="45668" rIns="91283" bIns="45668"/>
          <a:lstStyle>
            <a:lvl1pPr>
              <a:defRPr/>
            </a:lvl1pPr>
          </a:lstStyle>
          <a:p>
            <a:r>
              <a:rPr lang="en-US"/>
              <a:t>Click to edit Master title style</a:t>
            </a:r>
          </a:p>
        </p:txBody>
      </p:sp>
    </p:spTree>
    <p:extLst>
      <p:ext uri="{BB962C8B-B14F-4D97-AF65-F5344CB8AC3E}">
        <p14:creationId xmlns:p14="http://schemas.microsoft.com/office/powerpoint/2010/main" val="4008119367"/>
      </p:ext>
    </p:extLst>
  </p:cSld>
  <p:clrMapOvr>
    <a:masterClrMapping/>
  </p:clrMapOvr>
  <p:transition xmlns:p14="http://schemas.microsoft.com/office/powerpoint/2010/mai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6177571"/>
      </p:ext>
    </p:extLst>
  </p:cSld>
  <p:clrMapOvr>
    <a:masterClrMapping/>
  </p:clrMapOvr>
  <p:transition xmlns:p14="http://schemas.microsoft.com/office/powerpoint/2010/mai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378" y="4398807"/>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378" y="2901399"/>
            <a:ext cx="7761605" cy="1497409"/>
          </a:xfrm>
        </p:spPr>
        <p:txBody>
          <a:bodyPr anchor="b"/>
          <a:lstStyle>
            <a:lvl1pPr marL="0" indent="0">
              <a:buNone/>
              <a:defRPr sz="2000"/>
            </a:lvl1pPr>
            <a:lvl2pPr marL="453301" indent="0">
              <a:buNone/>
              <a:defRPr sz="1800"/>
            </a:lvl2pPr>
            <a:lvl3pPr marL="906601" indent="0">
              <a:buNone/>
              <a:defRPr sz="1600"/>
            </a:lvl3pPr>
            <a:lvl4pPr marL="1359903" indent="0">
              <a:buNone/>
              <a:defRPr sz="1400"/>
            </a:lvl4pPr>
            <a:lvl5pPr marL="1813203" indent="0">
              <a:buNone/>
              <a:defRPr sz="1400"/>
            </a:lvl5pPr>
            <a:lvl6pPr marL="2266504" indent="0">
              <a:buNone/>
              <a:defRPr sz="1400"/>
            </a:lvl6pPr>
            <a:lvl7pPr marL="2719805" indent="0">
              <a:buNone/>
              <a:defRPr sz="1400"/>
            </a:lvl7pPr>
            <a:lvl8pPr marL="3173107" indent="0">
              <a:buNone/>
              <a:defRPr sz="1400"/>
            </a:lvl8pPr>
            <a:lvl9pPr marL="3626407" indent="0">
              <a:buNone/>
              <a:defRPr sz="1400"/>
            </a:lvl9pPr>
          </a:lstStyle>
          <a:p>
            <a:pPr lvl="0"/>
            <a:r>
              <a:rPr lang="en-US" smtClean="0"/>
              <a:t>Click to edit Master text styles</a:t>
            </a:r>
          </a:p>
        </p:txBody>
      </p:sp>
    </p:spTree>
    <p:extLst>
      <p:ext uri="{BB962C8B-B14F-4D97-AF65-F5344CB8AC3E}">
        <p14:creationId xmlns:p14="http://schemas.microsoft.com/office/powerpoint/2010/main" val="2061830541"/>
      </p:ext>
    </p:extLst>
  </p:cSld>
  <p:clrMapOvr>
    <a:masterClrMapping/>
  </p:clrMapOvr>
  <p:transition xmlns:p14="http://schemas.microsoft.com/office/powerpoint/2010/mai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04"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7625141"/>
      </p:ext>
    </p:extLst>
  </p:cSld>
  <p:clrMapOvr>
    <a:masterClrMapping/>
  </p:clrMapOvr>
  <p:transition xmlns:p14="http://schemas.microsoft.com/office/powerpoint/2010/mai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33" y="1532270"/>
            <a:ext cx="4034577" cy="638577"/>
          </a:xfrm>
        </p:spPr>
        <p:txBody>
          <a:bodyPr anchor="b"/>
          <a:lstStyle>
            <a:lvl1pPr marL="0" indent="0">
              <a:buNone/>
              <a:defRPr sz="2400" b="1"/>
            </a:lvl1pPr>
            <a:lvl2pPr marL="453301" indent="0">
              <a:buNone/>
              <a:defRPr sz="2000" b="1"/>
            </a:lvl2pPr>
            <a:lvl3pPr marL="906601" indent="0">
              <a:buNone/>
              <a:defRPr sz="1800" b="1"/>
            </a:lvl3pPr>
            <a:lvl4pPr marL="1359903" indent="0">
              <a:buNone/>
              <a:defRPr sz="1600" b="1"/>
            </a:lvl4pPr>
            <a:lvl5pPr marL="1813203" indent="0">
              <a:buNone/>
              <a:defRPr sz="1600" b="1"/>
            </a:lvl5pPr>
            <a:lvl6pPr marL="2266504" indent="0">
              <a:buNone/>
              <a:defRPr sz="1600" b="1"/>
            </a:lvl6pPr>
            <a:lvl7pPr marL="2719805" indent="0">
              <a:buNone/>
              <a:defRPr sz="1600" b="1"/>
            </a:lvl7pPr>
            <a:lvl8pPr marL="3173107" indent="0">
              <a:buNone/>
              <a:defRPr sz="1600" b="1"/>
            </a:lvl8pPr>
            <a:lvl9pPr marL="362640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33"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42" y="1532270"/>
            <a:ext cx="4036161" cy="638577"/>
          </a:xfrm>
        </p:spPr>
        <p:txBody>
          <a:bodyPr anchor="b"/>
          <a:lstStyle>
            <a:lvl1pPr marL="0" indent="0">
              <a:buNone/>
              <a:defRPr sz="2400" b="1"/>
            </a:lvl1pPr>
            <a:lvl2pPr marL="453301" indent="0">
              <a:buNone/>
              <a:defRPr sz="2000" b="1"/>
            </a:lvl2pPr>
            <a:lvl3pPr marL="906601" indent="0">
              <a:buNone/>
              <a:defRPr sz="1800" b="1"/>
            </a:lvl3pPr>
            <a:lvl4pPr marL="1359903" indent="0">
              <a:buNone/>
              <a:defRPr sz="1600" b="1"/>
            </a:lvl4pPr>
            <a:lvl5pPr marL="1813203" indent="0">
              <a:buNone/>
              <a:defRPr sz="1600" b="1"/>
            </a:lvl5pPr>
            <a:lvl6pPr marL="2266504" indent="0">
              <a:buNone/>
              <a:defRPr sz="1600" b="1"/>
            </a:lvl6pPr>
            <a:lvl7pPr marL="2719805" indent="0">
              <a:buNone/>
              <a:defRPr sz="1600" b="1"/>
            </a:lvl7pPr>
            <a:lvl8pPr marL="3173107" indent="0">
              <a:buNone/>
              <a:defRPr sz="1600" b="1"/>
            </a:lvl8pPr>
            <a:lvl9pPr marL="362640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42"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5589792"/>
      </p:ext>
    </p:extLst>
  </p:cSld>
  <p:clrMapOvr>
    <a:masterClrMapping/>
  </p:clrMapOvr>
  <p:transition xmlns:p14="http://schemas.microsoft.com/office/powerpoint/2010/mai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9139935"/>
      </p:ext>
    </p:extLst>
  </p:cSld>
  <p:clrMapOvr>
    <a:masterClrMapping/>
  </p:clrMapOvr>
  <p:transition xmlns:p14="http://schemas.microsoft.com/office/powerpoint/2010/mai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591773"/>
      </p:ext>
    </p:extLst>
  </p:cSld>
  <p:clrMapOvr>
    <a:masterClrMapping/>
  </p:clrMapOvr>
  <p:transition xmlns:p14="http://schemas.microsoft.com/office/powerpoint/2010/mai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33"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13"/>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33" y="1432511"/>
            <a:ext cx="3004135" cy="4682376"/>
          </a:xfrm>
        </p:spPr>
        <p:txBody>
          <a:bodyPr/>
          <a:lstStyle>
            <a:lvl1pPr marL="0" indent="0">
              <a:buNone/>
              <a:defRPr sz="1400"/>
            </a:lvl1pPr>
            <a:lvl2pPr marL="453301" indent="0">
              <a:buNone/>
              <a:defRPr sz="1200"/>
            </a:lvl2pPr>
            <a:lvl3pPr marL="906601" indent="0">
              <a:buNone/>
              <a:defRPr sz="1000"/>
            </a:lvl3pPr>
            <a:lvl4pPr marL="1359903" indent="0">
              <a:buNone/>
              <a:defRPr sz="900"/>
            </a:lvl4pPr>
            <a:lvl5pPr marL="1813203" indent="0">
              <a:buNone/>
              <a:defRPr sz="900"/>
            </a:lvl5pPr>
            <a:lvl6pPr marL="2266504" indent="0">
              <a:buNone/>
              <a:defRPr sz="900"/>
            </a:lvl6pPr>
            <a:lvl7pPr marL="2719805" indent="0">
              <a:buNone/>
              <a:defRPr sz="900"/>
            </a:lvl7pPr>
            <a:lvl8pPr marL="3173107" indent="0">
              <a:buNone/>
              <a:defRPr sz="900"/>
            </a:lvl8pPr>
            <a:lvl9pPr marL="3626407" indent="0">
              <a:buNone/>
              <a:defRPr sz="900"/>
            </a:lvl9pPr>
          </a:lstStyle>
          <a:p>
            <a:pPr lvl="0"/>
            <a:r>
              <a:rPr lang="en-US" smtClean="0"/>
              <a:t>Click to edit Master text styles</a:t>
            </a:r>
          </a:p>
        </p:txBody>
      </p:sp>
    </p:spTree>
    <p:extLst>
      <p:ext uri="{BB962C8B-B14F-4D97-AF65-F5344CB8AC3E}">
        <p14:creationId xmlns:p14="http://schemas.microsoft.com/office/powerpoint/2010/main" val="166349930"/>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113" y="4791075"/>
            <a:ext cx="548005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113" y="611188"/>
            <a:ext cx="5480050" cy="4106862"/>
          </a:xfrm>
        </p:spPr>
        <p:txBody>
          <a:bodyPr/>
          <a:lstStyle>
            <a:lvl1pPr marL="0" indent="0">
              <a:buNone/>
              <a:defRPr sz="3200"/>
            </a:lvl1pPr>
            <a:lvl2pPr marL="450278" indent="0">
              <a:buNone/>
              <a:defRPr sz="2800"/>
            </a:lvl2pPr>
            <a:lvl3pPr marL="900555" indent="0">
              <a:buNone/>
              <a:defRPr sz="2400"/>
            </a:lvl3pPr>
            <a:lvl4pPr marL="1350831" indent="0">
              <a:buNone/>
              <a:defRPr sz="2000"/>
            </a:lvl4pPr>
            <a:lvl5pPr marL="1801108" indent="0">
              <a:buNone/>
              <a:defRPr sz="2000"/>
            </a:lvl5pPr>
            <a:lvl6pPr marL="2251384" indent="0">
              <a:buNone/>
              <a:defRPr sz="2000"/>
            </a:lvl6pPr>
            <a:lvl7pPr marL="2701662" indent="0">
              <a:buNone/>
              <a:defRPr sz="2000"/>
            </a:lvl7pPr>
            <a:lvl8pPr marL="3151939" indent="0">
              <a:buNone/>
              <a:defRPr sz="2000"/>
            </a:lvl8pPr>
            <a:lvl9pPr marL="3602215" indent="0">
              <a:buNone/>
              <a:defRPr sz="2000"/>
            </a:lvl9pPr>
          </a:lstStyle>
          <a:p>
            <a:pPr lvl="0"/>
            <a:endParaRPr lang="en-US" noProof="0" smtClean="0"/>
          </a:p>
        </p:txBody>
      </p:sp>
      <p:sp>
        <p:nvSpPr>
          <p:cNvPr id="4" name="Text Placeholder 3"/>
          <p:cNvSpPr>
            <a:spLocks noGrp="1"/>
          </p:cNvSpPr>
          <p:nvPr>
            <p:ph type="body" sz="half" idx="2"/>
          </p:nvPr>
        </p:nvSpPr>
        <p:spPr>
          <a:xfrm>
            <a:off x="1789113" y="5357962"/>
            <a:ext cx="5480050" cy="803275"/>
          </a:xfrm>
        </p:spPr>
        <p:txBody>
          <a:bodyPr/>
          <a:lstStyle>
            <a:lvl1pPr marL="0" indent="0">
              <a:buNone/>
              <a:defRPr sz="1400"/>
            </a:lvl1pPr>
            <a:lvl2pPr marL="450278" indent="0">
              <a:buNone/>
              <a:defRPr sz="1200"/>
            </a:lvl2pPr>
            <a:lvl3pPr marL="900555" indent="0">
              <a:buNone/>
              <a:defRPr sz="1000"/>
            </a:lvl3pPr>
            <a:lvl4pPr marL="1350831" indent="0">
              <a:buNone/>
              <a:defRPr sz="900"/>
            </a:lvl4pPr>
            <a:lvl5pPr marL="1801108" indent="0">
              <a:buNone/>
              <a:defRPr sz="900"/>
            </a:lvl5pPr>
            <a:lvl6pPr marL="2251384" indent="0">
              <a:buNone/>
              <a:defRPr sz="900"/>
            </a:lvl6pPr>
            <a:lvl7pPr marL="2701662" indent="0">
              <a:buNone/>
              <a:defRPr sz="900"/>
            </a:lvl7pPr>
            <a:lvl8pPr marL="3151939" indent="0">
              <a:buNone/>
              <a:defRPr sz="900"/>
            </a:lvl8pPr>
            <a:lvl9pPr marL="3602215" indent="0">
              <a:buNone/>
              <a:defRPr sz="900"/>
            </a:lvl9pPr>
          </a:lstStyle>
          <a:p>
            <a:pPr lvl="0"/>
            <a:r>
              <a:rPr lang="en-US" smtClean="0"/>
              <a:t>Click to edit Master text styles</a:t>
            </a:r>
          </a:p>
        </p:txBody>
      </p:sp>
    </p:spTree>
    <p:extLst>
      <p:ext uri="{BB962C8B-B14F-4D97-AF65-F5344CB8AC3E}">
        <p14:creationId xmlns:p14="http://schemas.microsoft.com/office/powerpoint/2010/main" val="4233702082"/>
      </p:ext>
    </p:extLst>
  </p:cSld>
  <p:clrMapOvr>
    <a:masterClrMapping/>
  </p:clrMapOvr>
  <p:transition xmlns:p14="http://schemas.microsoft.com/office/powerpoint/2010/mai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3301" indent="0">
              <a:buNone/>
              <a:defRPr sz="2800"/>
            </a:lvl2pPr>
            <a:lvl3pPr marL="906601" indent="0">
              <a:buNone/>
              <a:defRPr sz="2400"/>
            </a:lvl3pPr>
            <a:lvl4pPr marL="1359903" indent="0">
              <a:buNone/>
              <a:defRPr sz="2000"/>
            </a:lvl4pPr>
            <a:lvl5pPr marL="1813203" indent="0">
              <a:buNone/>
              <a:defRPr sz="2000"/>
            </a:lvl5pPr>
            <a:lvl6pPr marL="2266504" indent="0">
              <a:buNone/>
              <a:defRPr sz="2000"/>
            </a:lvl6pPr>
            <a:lvl7pPr marL="2719805" indent="0">
              <a:buNone/>
              <a:defRPr sz="2000"/>
            </a:lvl7pPr>
            <a:lvl8pPr marL="3173107" indent="0">
              <a:buNone/>
              <a:defRPr sz="2000"/>
            </a:lvl8pPr>
            <a:lvl9pPr marL="3626407"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3301" indent="0">
              <a:buNone/>
              <a:defRPr sz="1200"/>
            </a:lvl2pPr>
            <a:lvl3pPr marL="906601" indent="0">
              <a:buNone/>
              <a:defRPr sz="1000"/>
            </a:lvl3pPr>
            <a:lvl4pPr marL="1359903" indent="0">
              <a:buNone/>
              <a:defRPr sz="900"/>
            </a:lvl4pPr>
            <a:lvl5pPr marL="1813203" indent="0">
              <a:buNone/>
              <a:defRPr sz="900"/>
            </a:lvl5pPr>
            <a:lvl6pPr marL="2266504" indent="0">
              <a:buNone/>
              <a:defRPr sz="900"/>
            </a:lvl6pPr>
            <a:lvl7pPr marL="2719805" indent="0">
              <a:buNone/>
              <a:defRPr sz="900"/>
            </a:lvl7pPr>
            <a:lvl8pPr marL="3173107" indent="0">
              <a:buNone/>
              <a:defRPr sz="900"/>
            </a:lvl8pPr>
            <a:lvl9pPr marL="3626407" indent="0">
              <a:buNone/>
              <a:defRPr sz="900"/>
            </a:lvl9pPr>
          </a:lstStyle>
          <a:p>
            <a:pPr lvl="0"/>
            <a:r>
              <a:rPr lang="en-US" smtClean="0"/>
              <a:t>Click to edit Master text styles</a:t>
            </a:r>
          </a:p>
        </p:txBody>
      </p:sp>
    </p:spTree>
    <p:extLst>
      <p:ext uri="{BB962C8B-B14F-4D97-AF65-F5344CB8AC3E}">
        <p14:creationId xmlns:p14="http://schemas.microsoft.com/office/powerpoint/2010/main" val="2419944342"/>
      </p:ext>
    </p:extLst>
  </p:cSld>
  <p:clrMapOvr>
    <a:masterClrMapping/>
  </p:clrMapOvr>
  <p:transition xmlns:p14="http://schemas.microsoft.com/office/powerpoint/2010/mai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0120861"/>
      </p:ext>
    </p:extLst>
  </p:cSld>
  <p:clrMapOvr>
    <a:masterClrMapping/>
  </p:clrMapOvr>
  <p:transition xmlns:p14="http://schemas.microsoft.com/office/powerpoint/2010/mai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178"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6978715"/>
      </p:ext>
    </p:extLst>
  </p:cSld>
  <p:clrMapOvr>
    <a:masterClrMapping/>
  </p:clrMapOvr>
  <p:transition xmlns:p14="http://schemas.microsoft.com/office/powerpoint/2010/mai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4319" y="247191"/>
            <a:ext cx="8704855" cy="779604"/>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90178" y="1218527"/>
            <a:ext cx="8295849" cy="5214787"/>
          </a:xfrm>
        </p:spPr>
        <p:txBody>
          <a:bodyPr/>
          <a:lstStyle/>
          <a:p>
            <a:pPr lvl="0"/>
            <a:endParaRPr lang="en-US" noProof="0" smtClean="0"/>
          </a:p>
        </p:txBody>
      </p:sp>
    </p:spTree>
    <p:extLst>
      <p:ext uri="{BB962C8B-B14F-4D97-AF65-F5344CB8AC3E}">
        <p14:creationId xmlns:p14="http://schemas.microsoft.com/office/powerpoint/2010/main" val="4254865411"/>
      </p:ext>
    </p:extLst>
  </p:cSld>
  <p:clrMapOvr>
    <a:masterClrMapping/>
  </p:clrMapOvr>
  <p:transition xmlns:p14="http://schemas.microsoft.com/office/powerpoint/2010/mai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1391" tIns="45716" rIns="91391" bIns="45716"/>
          <a:lstStyle>
            <a:lvl1pPr>
              <a:defRPr/>
            </a:lvl1pPr>
          </a:lstStyle>
          <a:p>
            <a:r>
              <a:rPr lang="en-US"/>
              <a:t>Click to edit Master title style</a:t>
            </a:r>
          </a:p>
        </p:txBody>
      </p:sp>
    </p:spTree>
    <p:extLst>
      <p:ext uri="{BB962C8B-B14F-4D97-AF65-F5344CB8AC3E}">
        <p14:creationId xmlns:p14="http://schemas.microsoft.com/office/powerpoint/2010/main" val="2602253161"/>
      </p:ext>
    </p:extLst>
  </p:cSld>
  <p:clrMapOvr>
    <a:masterClrMapping/>
  </p:clrMapOvr>
  <p:transition xmlns:p14="http://schemas.microsoft.com/office/powerpoint/2010/mai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0842336"/>
      </p:ext>
    </p:extLst>
  </p:cSld>
  <p:clrMapOvr>
    <a:masterClrMapping/>
  </p:clrMapOvr>
  <p:transition xmlns:p14="http://schemas.microsoft.com/office/powerpoint/2010/mai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366" y="4398795"/>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366" y="2901387"/>
            <a:ext cx="7761605" cy="1497409"/>
          </a:xfrm>
        </p:spPr>
        <p:txBody>
          <a:bodyPr anchor="b"/>
          <a:lstStyle>
            <a:lvl1pPr marL="0" indent="0">
              <a:buNone/>
              <a:defRPr sz="2000"/>
            </a:lvl1pPr>
            <a:lvl2pPr marL="453859" indent="0">
              <a:buNone/>
              <a:defRPr sz="1800"/>
            </a:lvl2pPr>
            <a:lvl3pPr marL="907716" indent="0">
              <a:buNone/>
              <a:defRPr sz="1600"/>
            </a:lvl3pPr>
            <a:lvl4pPr marL="1361576" indent="0">
              <a:buNone/>
              <a:defRPr sz="1400"/>
            </a:lvl4pPr>
            <a:lvl5pPr marL="1815433" indent="0">
              <a:buNone/>
              <a:defRPr sz="1400"/>
            </a:lvl5pPr>
            <a:lvl6pPr marL="2269291" indent="0">
              <a:buNone/>
              <a:defRPr sz="1400"/>
            </a:lvl6pPr>
            <a:lvl7pPr marL="2723150" indent="0">
              <a:buNone/>
              <a:defRPr sz="1400"/>
            </a:lvl7pPr>
            <a:lvl8pPr marL="3177007" indent="0">
              <a:buNone/>
              <a:defRPr sz="1400"/>
            </a:lvl8pPr>
            <a:lvl9pPr marL="3630867" indent="0">
              <a:buNone/>
              <a:defRPr sz="1400"/>
            </a:lvl9pPr>
          </a:lstStyle>
          <a:p>
            <a:pPr lvl="0"/>
            <a:r>
              <a:rPr lang="en-US" smtClean="0"/>
              <a:t>Click to edit Master text styles</a:t>
            </a:r>
          </a:p>
        </p:txBody>
      </p:sp>
    </p:spTree>
    <p:extLst>
      <p:ext uri="{BB962C8B-B14F-4D97-AF65-F5344CB8AC3E}">
        <p14:creationId xmlns:p14="http://schemas.microsoft.com/office/powerpoint/2010/main" val="646438299"/>
      </p:ext>
    </p:extLst>
  </p:cSld>
  <p:clrMapOvr>
    <a:masterClrMapping/>
  </p:clrMapOvr>
  <p:transition xmlns:p14="http://schemas.microsoft.com/office/powerpoint/2010/mai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392"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069577"/>
      </p:ext>
    </p:extLst>
  </p:cSld>
  <p:clrMapOvr>
    <a:masterClrMapping/>
  </p:clrMapOvr>
  <p:transition xmlns:p14="http://schemas.microsoft.com/office/powerpoint/2010/mai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21" y="1532270"/>
            <a:ext cx="4034577" cy="638577"/>
          </a:xfrm>
        </p:spPr>
        <p:txBody>
          <a:bodyPr anchor="b"/>
          <a:lstStyle>
            <a:lvl1pPr marL="0" indent="0">
              <a:buNone/>
              <a:defRPr sz="2400" b="1"/>
            </a:lvl1pPr>
            <a:lvl2pPr marL="453859" indent="0">
              <a:buNone/>
              <a:defRPr sz="2000" b="1"/>
            </a:lvl2pPr>
            <a:lvl3pPr marL="907716" indent="0">
              <a:buNone/>
              <a:defRPr sz="1800" b="1"/>
            </a:lvl3pPr>
            <a:lvl4pPr marL="1361576" indent="0">
              <a:buNone/>
              <a:defRPr sz="1600" b="1"/>
            </a:lvl4pPr>
            <a:lvl5pPr marL="1815433" indent="0">
              <a:buNone/>
              <a:defRPr sz="1600" b="1"/>
            </a:lvl5pPr>
            <a:lvl6pPr marL="2269291" indent="0">
              <a:buNone/>
              <a:defRPr sz="1600" b="1"/>
            </a:lvl6pPr>
            <a:lvl7pPr marL="2723150" indent="0">
              <a:buNone/>
              <a:defRPr sz="1600" b="1"/>
            </a:lvl7pPr>
            <a:lvl8pPr marL="3177007" indent="0">
              <a:buNone/>
              <a:defRPr sz="1600" b="1"/>
            </a:lvl8pPr>
            <a:lvl9pPr marL="363086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21"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30" y="1532270"/>
            <a:ext cx="4036161" cy="638577"/>
          </a:xfrm>
        </p:spPr>
        <p:txBody>
          <a:bodyPr anchor="b"/>
          <a:lstStyle>
            <a:lvl1pPr marL="0" indent="0">
              <a:buNone/>
              <a:defRPr sz="2400" b="1"/>
            </a:lvl1pPr>
            <a:lvl2pPr marL="453859" indent="0">
              <a:buNone/>
              <a:defRPr sz="2000" b="1"/>
            </a:lvl2pPr>
            <a:lvl3pPr marL="907716" indent="0">
              <a:buNone/>
              <a:defRPr sz="1800" b="1"/>
            </a:lvl3pPr>
            <a:lvl4pPr marL="1361576" indent="0">
              <a:buNone/>
              <a:defRPr sz="1600" b="1"/>
            </a:lvl4pPr>
            <a:lvl5pPr marL="1815433" indent="0">
              <a:buNone/>
              <a:defRPr sz="1600" b="1"/>
            </a:lvl5pPr>
            <a:lvl6pPr marL="2269291" indent="0">
              <a:buNone/>
              <a:defRPr sz="1600" b="1"/>
            </a:lvl6pPr>
            <a:lvl7pPr marL="2723150" indent="0">
              <a:buNone/>
              <a:defRPr sz="1600" b="1"/>
            </a:lvl7pPr>
            <a:lvl8pPr marL="3177007" indent="0">
              <a:buNone/>
              <a:defRPr sz="1600" b="1"/>
            </a:lvl8pPr>
            <a:lvl9pPr marL="363086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30"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0343506"/>
      </p:ext>
    </p:extLst>
  </p:cSld>
  <p:clrMapOvr>
    <a:masterClrMapping/>
  </p:clrMapOvr>
  <p:transition xmlns:p14="http://schemas.microsoft.com/office/powerpoint/2010/mai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62957776"/>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theme" Target="../theme/theme10.xml"/><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1.xml"/><Relationship Id="rId12" Type="http://schemas.openxmlformats.org/officeDocument/2006/relationships/theme" Target="../theme/theme8.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theme" Target="../theme/theme9.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bwMode="auto">
          <a:xfrm>
            <a:off x="290629" y="1219200"/>
            <a:ext cx="8294687" cy="5213350"/>
          </a:xfrm>
          <a:prstGeom prst="rect">
            <a:avLst/>
          </a:prstGeom>
          <a:noFill/>
          <a:ln w="9525">
            <a:noFill/>
            <a:miter lim="800000"/>
            <a:headEnd/>
            <a:tailEnd/>
          </a:ln>
          <a:effectLst/>
        </p:spPr>
        <p:txBody>
          <a:bodyPr vert="horz" wrap="square" lIns="88974" tIns="43716" rIns="88974" bIns="4371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1" name="Rectangle 3"/>
          <p:cNvSpPr>
            <a:spLocks noGrp="1" noChangeArrowheads="1"/>
          </p:cNvSpPr>
          <p:nvPr>
            <p:ph type="title"/>
          </p:nvPr>
        </p:nvSpPr>
        <p:spPr bwMode="auto">
          <a:xfrm>
            <a:off x="404813" y="247766"/>
            <a:ext cx="8704262" cy="779463"/>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2292" name="Text Box 4"/>
          <p:cNvSpPr txBox="1">
            <a:spLocks noChangeArrowheads="1"/>
          </p:cNvSpPr>
          <p:nvPr/>
        </p:nvSpPr>
        <p:spPr bwMode="auto">
          <a:xfrm>
            <a:off x="212841" y="6386616"/>
            <a:ext cx="615950" cy="290512"/>
          </a:xfrm>
          <a:prstGeom prst="rect">
            <a:avLst/>
          </a:prstGeom>
          <a:noFill/>
          <a:ln w="19050">
            <a:noFill/>
            <a:miter lim="800000"/>
            <a:headEnd/>
            <a:tailEnd type="none" w="sm" len="sm"/>
          </a:ln>
          <a:effectLst/>
        </p:spPr>
        <p:txBody>
          <a:bodyPr wrap="none" lIns="44963" tIns="44963" rIns="44963" bIns="44963" anchor="ctr">
            <a:spAutoFit/>
          </a:bodyPr>
          <a:lstStyle>
            <a:lvl1pPr defTabSz="912813">
              <a:defRPr sz="2400" b="1">
                <a:solidFill>
                  <a:schemeClr val="tx1"/>
                </a:solidFill>
                <a:latin typeface="Helvetica" charset="0"/>
                <a:ea typeface="ＭＳ Ｐゴシック" charset="0"/>
                <a:cs typeface="ＭＳ Ｐゴシック" charset="0"/>
              </a:defRPr>
            </a:lvl1pPr>
            <a:lvl2pPr marL="37931725" indent="-37474525" defTabSz="912813">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chemeClr val="hlink"/>
                </a:solidFill>
              </a:rPr>
              <a:t>– </a:t>
            </a:r>
            <a:fld id="{05036AE9-2D91-E24C-857F-BD5240F490E5}" type="slidenum">
              <a:rPr lang="en-US" sz="1400" b="0" smtClean="0">
                <a:solidFill>
                  <a:schemeClr val="hlink"/>
                </a:solidFill>
              </a:rPr>
              <a:pPr>
                <a:defRPr/>
              </a:pPr>
              <a:t>‹#›</a:t>
            </a:fld>
            <a:r>
              <a:rPr lang="en-US" sz="1400" b="0" smtClean="0">
                <a:solidFill>
                  <a:schemeClr val="hlink"/>
                </a:solidFill>
              </a:rPr>
              <a:t> –</a:t>
            </a:r>
            <a:endParaRPr lang="en-US" sz="1400" b="0" smtClean="0"/>
          </a:p>
        </p:txBody>
      </p:sp>
    </p:spTree>
  </p:cSld>
  <p:clrMap bg1="lt1" tx1="dk1" bg2="lt2" tx2="dk2" accent1="accent1" accent2="accent2" accent3="accent3" accent4="accent4" accent5="accent5" accent6="accent6" hlink="hlink" folHlink="folHlink"/>
  <p:sldLayoutIdLst>
    <p:sldLayoutId id="2147484265"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transition xmlns:p14="http://schemas.microsoft.com/office/powerpoint/2010/main" spd="med"/>
  <p:timing>
    <p:tnLst>
      <p:par>
        <p:cTn xmlns:p14="http://schemas.microsoft.com/office/powerpoint/2010/main" id="1" dur="indefinite" restart="never" nodeType="tmRoot"/>
      </p:par>
    </p:tnLst>
  </p:timing>
  <p:txStyles>
    <p:titleStyle>
      <a:lvl1pPr algn="l" defTabSz="895757" rtl="0" eaLnBrk="0" fontAlgn="base" hangingPunct="0">
        <a:lnSpc>
          <a:spcPct val="87000"/>
        </a:lnSpc>
        <a:spcBef>
          <a:spcPct val="0"/>
        </a:spcBef>
        <a:spcAft>
          <a:spcPct val="0"/>
        </a:spcAft>
        <a:defRPr sz="3800" b="1">
          <a:solidFill>
            <a:schemeClr val="hlink"/>
          </a:solidFill>
          <a:latin typeface="+mj-lt"/>
          <a:ea typeface="ＭＳ Ｐゴシック" charset="0"/>
          <a:cs typeface="ＭＳ Ｐゴシック" charset="0"/>
        </a:defRPr>
      </a:lvl1pPr>
      <a:lvl2pPr algn="l" defTabSz="895757"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2pPr>
      <a:lvl3pPr algn="l" defTabSz="895757"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3pPr>
      <a:lvl4pPr algn="l" defTabSz="895757"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4pPr>
      <a:lvl5pPr algn="l" defTabSz="895757"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5pPr>
      <a:lvl6pPr marL="450278" algn="l" defTabSz="898991" rtl="0" fontAlgn="base">
        <a:lnSpc>
          <a:spcPct val="87000"/>
        </a:lnSpc>
        <a:spcBef>
          <a:spcPct val="0"/>
        </a:spcBef>
        <a:spcAft>
          <a:spcPct val="0"/>
        </a:spcAft>
        <a:defRPr sz="3800" b="1">
          <a:solidFill>
            <a:schemeClr val="hlink"/>
          </a:solidFill>
          <a:latin typeface="Helvetica" pitchFamily="-1" charset="0"/>
        </a:defRPr>
      </a:lvl6pPr>
      <a:lvl7pPr marL="900555" algn="l" defTabSz="898991" rtl="0" fontAlgn="base">
        <a:lnSpc>
          <a:spcPct val="87000"/>
        </a:lnSpc>
        <a:spcBef>
          <a:spcPct val="0"/>
        </a:spcBef>
        <a:spcAft>
          <a:spcPct val="0"/>
        </a:spcAft>
        <a:defRPr sz="3800" b="1">
          <a:solidFill>
            <a:schemeClr val="hlink"/>
          </a:solidFill>
          <a:latin typeface="Helvetica" pitchFamily="-1" charset="0"/>
        </a:defRPr>
      </a:lvl7pPr>
      <a:lvl8pPr marL="1350831" algn="l" defTabSz="898991" rtl="0" fontAlgn="base">
        <a:lnSpc>
          <a:spcPct val="87000"/>
        </a:lnSpc>
        <a:spcBef>
          <a:spcPct val="0"/>
        </a:spcBef>
        <a:spcAft>
          <a:spcPct val="0"/>
        </a:spcAft>
        <a:defRPr sz="3800" b="1">
          <a:solidFill>
            <a:schemeClr val="hlink"/>
          </a:solidFill>
          <a:latin typeface="Helvetica" pitchFamily="-1" charset="0"/>
        </a:defRPr>
      </a:lvl8pPr>
      <a:lvl9pPr marL="1801108" algn="l" defTabSz="898991" rtl="0" fontAlgn="base">
        <a:lnSpc>
          <a:spcPct val="87000"/>
        </a:lnSpc>
        <a:spcBef>
          <a:spcPct val="0"/>
        </a:spcBef>
        <a:spcAft>
          <a:spcPct val="0"/>
        </a:spcAft>
        <a:defRPr sz="3800" b="1">
          <a:solidFill>
            <a:schemeClr val="hlink"/>
          </a:solidFill>
          <a:latin typeface="Helvetica" pitchFamily="-1" charset="0"/>
        </a:defRPr>
      </a:lvl9pPr>
    </p:titleStyle>
    <p:bodyStyle>
      <a:lvl1pPr marL="376501" indent="-376501" algn="l" defTabSz="895757"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27902" indent="-236881" algn="l" defTabSz="895757"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 charset="-128"/>
        </a:defRPr>
      </a:lvl2pPr>
      <a:lvl3pPr marL="1124796" indent="-230606" algn="l" defTabSz="895757"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pitchFamily="-1" charset="-128"/>
        </a:defRPr>
      </a:lvl3pPr>
      <a:lvl4pPr marL="1570322" indent="-219628" algn="l" defTabSz="895757" rtl="0" eaLnBrk="0" fontAlgn="base" hangingPunct="0">
        <a:spcBef>
          <a:spcPct val="20000"/>
        </a:spcBef>
        <a:spcAft>
          <a:spcPct val="0"/>
        </a:spcAft>
        <a:buChar char="»"/>
        <a:defRPr>
          <a:solidFill>
            <a:schemeClr val="tx1"/>
          </a:solidFill>
          <a:latin typeface="+mn-lt"/>
          <a:ea typeface="ＭＳ Ｐゴシック" pitchFamily="-1" charset="-128"/>
        </a:defRPr>
      </a:lvl4pPr>
      <a:lvl5pPr marL="2408035" indent="-221193" algn="l" defTabSz="895757"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5pPr>
      <a:lvl6pPr marL="2861133" indent="-225140" algn="l" defTabSz="898991" rtl="0" fontAlgn="base">
        <a:spcBef>
          <a:spcPct val="20000"/>
        </a:spcBef>
        <a:spcAft>
          <a:spcPct val="0"/>
        </a:spcAft>
        <a:buChar char="•"/>
        <a:defRPr sz="2000">
          <a:solidFill>
            <a:schemeClr val="tx1"/>
          </a:solidFill>
          <a:latin typeface="Times New Roman" pitchFamily="-1" charset="0"/>
          <a:ea typeface="ＭＳ Ｐゴシック" pitchFamily="-1" charset="-128"/>
        </a:defRPr>
      </a:lvl6pPr>
      <a:lvl7pPr marL="3311410" indent="-225140" algn="l" defTabSz="898991" rtl="0" fontAlgn="base">
        <a:spcBef>
          <a:spcPct val="20000"/>
        </a:spcBef>
        <a:spcAft>
          <a:spcPct val="0"/>
        </a:spcAft>
        <a:buChar char="•"/>
        <a:defRPr sz="2000">
          <a:solidFill>
            <a:schemeClr val="tx1"/>
          </a:solidFill>
          <a:latin typeface="Times New Roman" pitchFamily="-1" charset="0"/>
          <a:ea typeface="ＭＳ Ｐゴシック" pitchFamily="-1" charset="-128"/>
        </a:defRPr>
      </a:lvl7pPr>
      <a:lvl8pPr marL="3761685" indent="-225140" algn="l" defTabSz="898991" rtl="0" fontAlgn="base">
        <a:spcBef>
          <a:spcPct val="20000"/>
        </a:spcBef>
        <a:spcAft>
          <a:spcPct val="0"/>
        </a:spcAft>
        <a:buChar char="•"/>
        <a:defRPr sz="2000">
          <a:solidFill>
            <a:schemeClr val="tx1"/>
          </a:solidFill>
          <a:latin typeface="Times New Roman" pitchFamily="-1" charset="0"/>
          <a:ea typeface="ＭＳ Ｐゴシック" pitchFamily="-1" charset="-128"/>
        </a:defRPr>
      </a:lvl8pPr>
      <a:lvl9pPr marL="4211962" indent="-225140" algn="l" defTabSz="898991" rtl="0" fontAlgn="base">
        <a:spcBef>
          <a:spcPct val="20000"/>
        </a:spcBef>
        <a:spcAft>
          <a:spcPct val="0"/>
        </a:spcAft>
        <a:buChar char="•"/>
        <a:defRPr sz="2000">
          <a:solidFill>
            <a:schemeClr val="tx1"/>
          </a:solidFill>
          <a:latin typeface="Times New Roman" pitchFamily="-1" charset="0"/>
          <a:ea typeface="ＭＳ Ｐゴシック" pitchFamily="-1" charset="-128"/>
        </a:defRPr>
      </a:lvl9pPr>
    </p:bodyStyle>
    <p:otherStyle>
      <a:defPPr>
        <a:defRPr lang="en-US"/>
      </a:defPPr>
      <a:lvl1pPr marL="0" algn="l" defTabSz="450278" rtl="0" eaLnBrk="1" latinLnBrk="0" hangingPunct="1">
        <a:defRPr sz="1800" kern="1200">
          <a:solidFill>
            <a:schemeClr val="tx1"/>
          </a:solidFill>
          <a:latin typeface="+mn-lt"/>
          <a:ea typeface="+mn-ea"/>
          <a:cs typeface="+mn-cs"/>
        </a:defRPr>
      </a:lvl1pPr>
      <a:lvl2pPr marL="450278" algn="l" defTabSz="450278" rtl="0" eaLnBrk="1" latinLnBrk="0" hangingPunct="1">
        <a:defRPr sz="1800" kern="1200">
          <a:solidFill>
            <a:schemeClr val="tx1"/>
          </a:solidFill>
          <a:latin typeface="+mn-lt"/>
          <a:ea typeface="+mn-ea"/>
          <a:cs typeface="+mn-cs"/>
        </a:defRPr>
      </a:lvl2pPr>
      <a:lvl3pPr marL="900555" algn="l" defTabSz="450278" rtl="0" eaLnBrk="1" latinLnBrk="0" hangingPunct="1">
        <a:defRPr sz="1800" kern="1200">
          <a:solidFill>
            <a:schemeClr val="tx1"/>
          </a:solidFill>
          <a:latin typeface="+mn-lt"/>
          <a:ea typeface="+mn-ea"/>
          <a:cs typeface="+mn-cs"/>
        </a:defRPr>
      </a:lvl3pPr>
      <a:lvl4pPr marL="1350831" algn="l" defTabSz="450278" rtl="0" eaLnBrk="1" latinLnBrk="0" hangingPunct="1">
        <a:defRPr sz="1800" kern="1200">
          <a:solidFill>
            <a:schemeClr val="tx1"/>
          </a:solidFill>
          <a:latin typeface="+mn-lt"/>
          <a:ea typeface="+mn-ea"/>
          <a:cs typeface="+mn-cs"/>
        </a:defRPr>
      </a:lvl4pPr>
      <a:lvl5pPr marL="1801108" algn="l" defTabSz="450278" rtl="0" eaLnBrk="1" latinLnBrk="0" hangingPunct="1">
        <a:defRPr sz="1800" kern="1200">
          <a:solidFill>
            <a:schemeClr val="tx1"/>
          </a:solidFill>
          <a:latin typeface="+mn-lt"/>
          <a:ea typeface="+mn-ea"/>
          <a:cs typeface="+mn-cs"/>
        </a:defRPr>
      </a:lvl5pPr>
      <a:lvl6pPr marL="2251384" algn="l" defTabSz="450278" rtl="0" eaLnBrk="1" latinLnBrk="0" hangingPunct="1">
        <a:defRPr sz="1800" kern="1200">
          <a:solidFill>
            <a:schemeClr val="tx1"/>
          </a:solidFill>
          <a:latin typeface="+mn-lt"/>
          <a:ea typeface="+mn-ea"/>
          <a:cs typeface="+mn-cs"/>
        </a:defRPr>
      </a:lvl6pPr>
      <a:lvl7pPr marL="2701662" algn="l" defTabSz="450278" rtl="0" eaLnBrk="1" latinLnBrk="0" hangingPunct="1">
        <a:defRPr sz="1800" kern="1200">
          <a:solidFill>
            <a:schemeClr val="tx1"/>
          </a:solidFill>
          <a:latin typeface="+mn-lt"/>
          <a:ea typeface="+mn-ea"/>
          <a:cs typeface="+mn-cs"/>
        </a:defRPr>
      </a:lvl7pPr>
      <a:lvl8pPr marL="3151939" algn="l" defTabSz="450278" rtl="0" eaLnBrk="1" latinLnBrk="0" hangingPunct="1">
        <a:defRPr sz="1800" kern="1200">
          <a:solidFill>
            <a:schemeClr val="tx1"/>
          </a:solidFill>
          <a:latin typeface="+mn-lt"/>
          <a:ea typeface="+mn-ea"/>
          <a:cs typeface="+mn-cs"/>
        </a:defRPr>
      </a:lvl8pPr>
      <a:lvl9pPr marL="3602215" algn="l" defTabSz="45027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166" y="1218527"/>
            <a:ext cx="8295849" cy="5214787"/>
          </a:xfrm>
          <a:prstGeom prst="rect">
            <a:avLst/>
          </a:prstGeom>
          <a:noFill/>
          <a:ln w="9525">
            <a:noFill/>
            <a:miter lim="800000"/>
            <a:headEnd/>
            <a:tailEnd/>
          </a:ln>
          <a:effectLst/>
        </p:spPr>
        <p:txBody>
          <a:bodyPr vert="horz" wrap="square" lIns="89815" tIns="44106" rIns="89815" bIns="4410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451" name="Rectangle 3"/>
          <p:cNvSpPr>
            <a:spLocks noGrp="1" noChangeArrowheads="1"/>
          </p:cNvSpPr>
          <p:nvPr>
            <p:ph type="title"/>
          </p:nvPr>
        </p:nvSpPr>
        <p:spPr bwMode="auto">
          <a:xfrm>
            <a:off x="404307" y="247191"/>
            <a:ext cx="8704855" cy="779604"/>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1846" y="6386770"/>
            <a:ext cx="617960" cy="289665"/>
          </a:xfrm>
          <a:prstGeom prst="rect">
            <a:avLst/>
          </a:prstGeom>
          <a:noFill/>
          <a:ln w="19050">
            <a:noFill/>
            <a:miter lim="800000"/>
            <a:headEnd/>
            <a:tailEnd type="none" w="sm" len="sm"/>
          </a:ln>
          <a:effectLst/>
        </p:spPr>
        <p:txBody>
          <a:bodyPr wrap="none" lIns="45362" tIns="45362" rIns="45362" bIns="45362"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41AE0CB2-34D0-F34B-A4CC-21FED8739352}"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3489678142"/>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pitchFamily="-111" charset="-128"/>
          <a:cs typeface="ＭＳ Ｐゴシック" pitchFamily="-111" charset="-128"/>
        </a:defRPr>
      </a:lvl1pPr>
      <a:lvl2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2pPr>
      <a:lvl3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3pPr>
      <a:lvl4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4pPr>
      <a:lvl5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5pPr>
      <a:lvl6pPr marL="453859" algn="l" rtl="0" fontAlgn="base">
        <a:lnSpc>
          <a:spcPct val="87000"/>
        </a:lnSpc>
        <a:spcBef>
          <a:spcPct val="0"/>
        </a:spcBef>
        <a:spcAft>
          <a:spcPct val="0"/>
        </a:spcAft>
        <a:defRPr sz="3800" b="1">
          <a:solidFill>
            <a:schemeClr val="hlink"/>
          </a:solidFill>
          <a:latin typeface="Helvetica" pitchFamily="-111" charset="0"/>
        </a:defRPr>
      </a:lvl6pPr>
      <a:lvl7pPr marL="907716" algn="l" rtl="0" fontAlgn="base">
        <a:lnSpc>
          <a:spcPct val="87000"/>
        </a:lnSpc>
        <a:spcBef>
          <a:spcPct val="0"/>
        </a:spcBef>
        <a:spcAft>
          <a:spcPct val="0"/>
        </a:spcAft>
        <a:defRPr sz="3800" b="1">
          <a:solidFill>
            <a:schemeClr val="hlink"/>
          </a:solidFill>
          <a:latin typeface="Helvetica" pitchFamily="-111" charset="0"/>
        </a:defRPr>
      </a:lvl7pPr>
      <a:lvl8pPr marL="1361576" algn="l" rtl="0" fontAlgn="base">
        <a:lnSpc>
          <a:spcPct val="87000"/>
        </a:lnSpc>
        <a:spcBef>
          <a:spcPct val="0"/>
        </a:spcBef>
        <a:spcAft>
          <a:spcPct val="0"/>
        </a:spcAft>
        <a:defRPr sz="3800" b="1">
          <a:solidFill>
            <a:schemeClr val="hlink"/>
          </a:solidFill>
          <a:latin typeface="Helvetica" pitchFamily="-111" charset="0"/>
        </a:defRPr>
      </a:lvl8pPr>
      <a:lvl9pPr marL="1815433" algn="l" rtl="0" fontAlgn="base">
        <a:lnSpc>
          <a:spcPct val="87000"/>
        </a:lnSpc>
        <a:spcBef>
          <a:spcPct val="0"/>
        </a:spcBef>
        <a:spcAft>
          <a:spcPct val="0"/>
        </a:spcAft>
        <a:defRPr sz="3800" b="1">
          <a:solidFill>
            <a:schemeClr val="hlink"/>
          </a:solidFill>
          <a:latin typeface="Helvetica" pitchFamily="-111" charset="0"/>
        </a:defRPr>
      </a:lvl9pPr>
    </p:titleStyle>
    <p:bodyStyle>
      <a:lvl1pPr marL="382943" indent="-382943"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39096" indent="-244264"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37795" indent="-236385"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588502" indent="-226930"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33184" indent="-226930"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887042" indent="-22693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40902" indent="-22693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794760" indent="-22693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48617" indent="-22693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p:bodyStyle>
    <p:otherStyle>
      <a:defPPr>
        <a:defRPr lang="en-US"/>
      </a:defPPr>
      <a:lvl1pPr marL="0" algn="l" defTabSz="453859" rtl="0" eaLnBrk="1" latinLnBrk="0" hangingPunct="1">
        <a:defRPr sz="1800" kern="1200">
          <a:solidFill>
            <a:schemeClr val="tx1"/>
          </a:solidFill>
          <a:latin typeface="+mn-lt"/>
          <a:ea typeface="+mn-ea"/>
          <a:cs typeface="+mn-cs"/>
        </a:defRPr>
      </a:lvl1pPr>
      <a:lvl2pPr marL="453859" algn="l" defTabSz="453859" rtl="0" eaLnBrk="1" latinLnBrk="0" hangingPunct="1">
        <a:defRPr sz="1800" kern="1200">
          <a:solidFill>
            <a:schemeClr val="tx1"/>
          </a:solidFill>
          <a:latin typeface="+mn-lt"/>
          <a:ea typeface="+mn-ea"/>
          <a:cs typeface="+mn-cs"/>
        </a:defRPr>
      </a:lvl2pPr>
      <a:lvl3pPr marL="907716" algn="l" defTabSz="453859" rtl="0" eaLnBrk="1" latinLnBrk="0" hangingPunct="1">
        <a:defRPr sz="1800" kern="1200">
          <a:solidFill>
            <a:schemeClr val="tx1"/>
          </a:solidFill>
          <a:latin typeface="+mn-lt"/>
          <a:ea typeface="+mn-ea"/>
          <a:cs typeface="+mn-cs"/>
        </a:defRPr>
      </a:lvl3pPr>
      <a:lvl4pPr marL="1361576" algn="l" defTabSz="453859" rtl="0" eaLnBrk="1" latinLnBrk="0" hangingPunct="1">
        <a:defRPr sz="1800" kern="1200">
          <a:solidFill>
            <a:schemeClr val="tx1"/>
          </a:solidFill>
          <a:latin typeface="+mn-lt"/>
          <a:ea typeface="+mn-ea"/>
          <a:cs typeface="+mn-cs"/>
        </a:defRPr>
      </a:lvl4pPr>
      <a:lvl5pPr marL="1815433" algn="l" defTabSz="453859" rtl="0" eaLnBrk="1" latinLnBrk="0" hangingPunct="1">
        <a:defRPr sz="1800" kern="1200">
          <a:solidFill>
            <a:schemeClr val="tx1"/>
          </a:solidFill>
          <a:latin typeface="+mn-lt"/>
          <a:ea typeface="+mn-ea"/>
          <a:cs typeface="+mn-cs"/>
        </a:defRPr>
      </a:lvl5pPr>
      <a:lvl6pPr marL="2269291" algn="l" defTabSz="453859" rtl="0" eaLnBrk="1" latinLnBrk="0" hangingPunct="1">
        <a:defRPr sz="1800" kern="1200">
          <a:solidFill>
            <a:schemeClr val="tx1"/>
          </a:solidFill>
          <a:latin typeface="+mn-lt"/>
          <a:ea typeface="+mn-ea"/>
          <a:cs typeface="+mn-cs"/>
        </a:defRPr>
      </a:lvl6pPr>
      <a:lvl7pPr marL="2723150" algn="l" defTabSz="453859" rtl="0" eaLnBrk="1" latinLnBrk="0" hangingPunct="1">
        <a:defRPr sz="1800" kern="1200">
          <a:solidFill>
            <a:schemeClr val="tx1"/>
          </a:solidFill>
          <a:latin typeface="+mn-lt"/>
          <a:ea typeface="+mn-ea"/>
          <a:cs typeface="+mn-cs"/>
        </a:defRPr>
      </a:lvl7pPr>
      <a:lvl8pPr marL="3177007" algn="l" defTabSz="453859" rtl="0" eaLnBrk="1" latinLnBrk="0" hangingPunct="1">
        <a:defRPr sz="1800" kern="1200">
          <a:solidFill>
            <a:schemeClr val="tx1"/>
          </a:solidFill>
          <a:latin typeface="+mn-lt"/>
          <a:ea typeface="+mn-ea"/>
          <a:cs typeface="+mn-cs"/>
        </a:defRPr>
      </a:lvl8pPr>
      <a:lvl9pPr marL="3630867" algn="l" defTabSz="45385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629" y="1219200"/>
            <a:ext cx="8294687" cy="5213350"/>
          </a:xfrm>
          <a:prstGeom prst="rect">
            <a:avLst/>
          </a:prstGeom>
          <a:noFill/>
          <a:ln>
            <a:noFill/>
          </a:ln>
          <a:effectLst/>
          <a:extLst/>
        </p:spPr>
        <p:txBody>
          <a:bodyPr vert="horz" wrap="square" lIns="89264" tIns="43844" rIns="89264" bIns="4384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813" y="247766"/>
            <a:ext cx="8704262" cy="779463"/>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841" y="6386629"/>
            <a:ext cx="617538" cy="288925"/>
          </a:xfrm>
          <a:prstGeom prst="rect">
            <a:avLst/>
          </a:prstGeom>
          <a:noFill/>
          <a:ln>
            <a:noFill/>
          </a:ln>
          <a:effectLst/>
          <a:extLst/>
        </p:spPr>
        <p:txBody>
          <a:bodyPr wrap="none" lIns="45098" tIns="45098" rIns="45098" bIns="45098"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F3679ABF-15E1-7A4B-BAFD-E37726EF27AD}"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cSld>
  <p:clrMap bg1="lt1" tx1="dk1" bg2="lt2" tx2="dk2" accent1="accent1" accent2="accent2" accent3="accent3" accent4="accent4" accent5="accent5" accent6="accent6" hlink="hlink" folHlink="folHlink"/>
  <p:sldLayoutIdLst>
    <p:sldLayoutId id="2147484276"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1080"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2155"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3234"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4313"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79638" indent="-379638"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4176" indent="-241588"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29504" indent="-233744"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78166" indent="-224332" algn="l" rtl="0" eaLnBrk="0" fontAlgn="base" hangingPunct="0">
        <a:spcBef>
          <a:spcPct val="20000"/>
        </a:spcBef>
        <a:spcAft>
          <a:spcPct val="0"/>
        </a:spcAft>
        <a:buChar char="»"/>
        <a:defRPr b="1">
          <a:solidFill>
            <a:schemeClr val="tx1"/>
          </a:solidFill>
          <a:latin typeface="+mn-lt"/>
          <a:ea typeface="+mn-ea"/>
        </a:defRPr>
      </a:lvl4pPr>
      <a:lvl5pPr marL="2417454" indent="-224332" algn="l" rtl="0" eaLnBrk="0" fontAlgn="base" hangingPunct="0">
        <a:spcBef>
          <a:spcPct val="20000"/>
        </a:spcBef>
        <a:spcAft>
          <a:spcPct val="0"/>
        </a:spcAft>
        <a:buChar char="•"/>
        <a:defRPr sz="2000">
          <a:solidFill>
            <a:schemeClr val="tx1"/>
          </a:solidFill>
          <a:latin typeface="Times New Roman" charset="0"/>
          <a:ea typeface="+mn-ea"/>
        </a:defRPr>
      </a:lvl5pPr>
      <a:lvl6pPr marL="2869357" indent="-225538" algn="l" rtl="0" fontAlgn="base">
        <a:spcBef>
          <a:spcPct val="20000"/>
        </a:spcBef>
        <a:spcAft>
          <a:spcPct val="0"/>
        </a:spcAft>
        <a:buChar char="•"/>
        <a:defRPr sz="2000">
          <a:solidFill>
            <a:schemeClr val="tx1"/>
          </a:solidFill>
          <a:latin typeface="Times New Roman" charset="0"/>
          <a:ea typeface="+mn-ea"/>
        </a:defRPr>
      </a:lvl6pPr>
      <a:lvl7pPr marL="3320438" indent="-225538" algn="l" rtl="0" fontAlgn="base">
        <a:spcBef>
          <a:spcPct val="20000"/>
        </a:spcBef>
        <a:spcAft>
          <a:spcPct val="0"/>
        </a:spcAft>
        <a:buChar char="•"/>
        <a:defRPr sz="2000">
          <a:solidFill>
            <a:schemeClr val="tx1"/>
          </a:solidFill>
          <a:latin typeface="Times New Roman" charset="0"/>
          <a:ea typeface="+mn-ea"/>
        </a:defRPr>
      </a:lvl7pPr>
      <a:lvl8pPr marL="3771515" indent="-225538" algn="l" rtl="0" fontAlgn="base">
        <a:spcBef>
          <a:spcPct val="20000"/>
        </a:spcBef>
        <a:spcAft>
          <a:spcPct val="0"/>
        </a:spcAft>
        <a:buChar char="•"/>
        <a:defRPr sz="2000">
          <a:solidFill>
            <a:schemeClr val="tx1"/>
          </a:solidFill>
          <a:latin typeface="Times New Roman" charset="0"/>
          <a:ea typeface="+mn-ea"/>
        </a:defRPr>
      </a:lvl8pPr>
      <a:lvl9pPr marL="4222592" indent="-225538"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1080" rtl="0" eaLnBrk="1" latinLnBrk="0" hangingPunct="1">
        <a:defRPr sz="1800" kern="1200">
          <a:solidFill>
            <a:schemeClr val="tx1"/>
          </a:solidFill>
          <a:latin typeface="+mn-lt"/>
          <a:ea typeface="+mn-ea"/>
          <a:cs typeface="+mn-cs"/>
        </a:defRPr>
      </a:lvl1pPr>
      <a:lvl2pPr marL="451080" algn="l" defTabSz="451080" rtl="0" eaLnBrk="1" latinLnBrk="0" hangingPunct="1">
        <a:defRPr sz="1800" kern="1200">
          <a:solidFill>
            <a:schemeClr val="tx1"/>
          </a:solidFill>
          <a:latin typeface="+mn-lt"/>
          <a:ea typeface="+mn-ea"/>
          <a:cs typeface="+mn-cs"/>
        </a:defRPr>
      </a:lvl2pPr>
      <a:lvl3pPr marL="902155" algn="l" defTabSz="451080" rtl="0" eaLnBrk="1" latinLnBrk="0" hangingPunct="1">
        <a:defRPr sz="1800" kern="1200">
          <a:solidFill>
            <a:schemeClr val="tx1"/>
          </a:solidFill>
          <a:latin typeface="+mn-lt"/>
          <a:ea typeface="+mn-ea"/>
          <a:cs typeface="+mn-cs"/>
        </a:defRPr>
      </a:lvl3pPr>
      <a:lvl4pPr marL="1353234" algn="l" defTabSz="451080" rtl="0" eaLnBrk="1" latinLnBrk="0" hangingPunct="1">
        <a:defRPr sz="1800" kern="1200">
          <a:solidFill>
            <a:schemeClr val="tx1"/>
          </a:solidFill>
          <a:latin typeface="+mn-lt"/>
          <a:ea typeface="+mn-ea"/>
          <a:cs typeface="+mn-cs"/>
        </a:defRPr>
      </a:lvl4pPr>
      <a:lvl5pPr marL="1804313" algn="l" defTabSz="451080" rtl="0" eaLnBrk="1" latinLnBrk="0" hangingPunct="1">
        <a:defRPr sz="1800" kern="1200">
          <a:solidFill>
            <a:schemeClr val="tx1"/>
          </a:solidFill>
          <a:latin typeface="+mn-lt"/>
          <a:ea typeface="+mn-ea"/>
          <a:cs typeface="+mn-cs"/>
        </a:defRPr>
      </a:lvl5pPr>
      <a:lvl6pPr marL="2255390" algn="l" defTabSz="451080" rtl="0" eaLnBrk="1" latinLnBrk="0" hangingPunct="1">
        <a:defRPr sz="1800" kern="1200">
          <a:solidFill>
            <a:schemeClr val="tx1"/>
          </a:solidFill>
          <a:latin typeface="+mn-lt"/>
          <a:ea typeface="+mn-ea"/>
          <a:cs typeface="+mn-cs"/>
        </a:defRPr>
      </a:lvl6pPr>
      <a:lvl7pPr marL="2706468" algn="l" defTabSz="451080" rtl="0" eaLnBrk="1" latinLnBrk="0" hangingPunct="1">
        <a:defRPr sz="1800" kern="1200">
          <a:solidFill>
            <a:schemeClr val="tx1"/>
          </a:solidFill>
          <a:latin typeface="+mn-lt"/>
          <a:ea typeface="+mn-ea"/>
          <a:cs typeface="+mn-cs"/>
        </a:defRPr>
      </a:lvl7pPr>
      <a:lvl8pPr marL="3157548" algn="l" defTabSz="451080" rtl="0" eaLnBrk="1" latinLnBrk="0" hangingPunct="1">
        <a:defRPr sz="1800" kern="1200">
          <a:solidFill>
            <a:schemeClr val="tx1"/>
          </a:solidFill>
          <a:latin typeface="+mn-lt"/>
          <a:ea typeface="+mn-ea"/>
          <a:cs typeface="+mn-cs"/>
        </a:defRPr>
      </a:lvl8pPr>
      <a:lvl9pPr marL="3608623" algn="l" defTabSz="45108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220" y="1218527"/>
            <a:ext cx="8295849" cy="5214787"/>
          </a:xfrm>
          <a:prstGeom prst="rect">
            <a:avLst/>
          </a:prstGeom>
          <a:noFill/>
          <a:ln>
            <a:noFill/>
          </a:ln>
          <a:effectLst/>
          <a:extLst/>
        </p:spPr>
        <p:txBody>
          <a:bodyPr vert="horz" wrap="square" lIns="89300" tIns="43860" rIns="89300" bIns="4386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361" y="247191"/>
            <a:ext cx="8704855" cy="779604"/>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540" y="6385888"/>
            <a:ext cx="618265" cy="289975"/>
          </a:xfrm>
          <a:prstGeom prst="rect">
            <a:avLst/>
          </a:prstGeom>
          <a:noFill/>
          <a:ln>
            <a:noFill/>
          </a:ln>
          <a:effectLst/>
          <a:extLst/>
        </p:spPr>
        <p:txBody>
          <a:bodyPr wrap="none" lIns="45114" tIns="45114" rIns="45114" bIns="45114"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4E4DF110-4336-5448-AF8D-C0573DBE1C86}"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429306034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1264"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2524"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3789"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5052"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79265" indent="-379265"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3453" indent="-241350"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29958" indent="-233518"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78177" indent="-224112" algn="l" rtl="0" eaLnBrk="0" fontAlgn="base" hangingPunct="0">
        <a:spcBef>
          <a:spcPct val="20000"/>
        </a:spcBef>
        <a:spcAft>
          <a:spcPct val="0"/>
        </a:spcAft>
        <a:buChar char="»"/>
        <a:defRPr b="1">
          <a:solidFill>
            <a:schemeClr val="tx1"/>
          </a:solidFill>
          <a:latin typeface="+mn-lt"/>
          <a:ea typeface="+mn-ea"/>
        </a:defRPr>
      </a:lvl4pPr>
      <a:lvl5pPr marL="2418204" indent="-224112" algn="l" rtl="0" eaLnBrk="0" fontAlgn="base" hangingPunct="0">
        <a:spcBef>
          <a:spcPct val="20000"/>
        </a:spcBef>
        <a:spcAft>
          <a:spcPct val="0"/>
        </a:spcAft>
        <a:buChar char="•"/>
        <a:defRPr sz="2000">
          <a:solidFill>
            <a:schemeClr val="tx1"/>
          </a:solidFill>
          <a:latin typeface="Times New Roman" charset="0"/>
          <a:ea typeface="+mn-ea"/>
        </a:defRPr>
      </a:lvl5pPr>
      <a:lvl6pPr marL="2870533" indent="-225632" algn="l" rtl="0" fontAlgn="base">
        <a:spcBef>
          <a:spcPct val="20000"/>
        </a:spcBef>
        <a:spcAft>
          <a:spcPct val="0"/>
        </a:spcAft>
        <a:buChar char="•"/>
        <a:defRPr sz="2000">
          <a:solidFill>
            <a:schemeClr val="tx1"/>
          </a:solidFill>
          <a:latin typeface="Times New Roman" charset="0"/>
          <a:ea typeface="+mn-ea"/>
        </a:defRPr>
      </a:lvl6pPr>
      <a:lvl7pPr marL="3321798" indent="-225632" algn="l" rtl="0" fontAlgn="base">
        <a:spcBef>
          <a:spcPct val="20000"/>
        </a:spcBef>
        <a:spcAft>
          <a:spcPct val="0"/>
        </a:spcAft>
        <a:buChar char="•"/>
        <a:defRPr sz="2000">
          <a:solidFill>
            <a:schemeClr val="tx1"/>
          </a:solidFill>
          <a:latin typeface="Times New Roman" charset="0"/>
          <a:ea typeface="+mn-ea"/>
        </a:defRPr>
      </a:lvl7pPr>
      <a:lvl8pPr marL="3773060" indent="-225632" algn="l" rtl="0" fontAlgn="base">
        <a:spcBef>
          <a:spcPct val="20000"/>
        </a:spcBef>
        <a:spcAft>
          <a:spcPct val="0"/>
        </a:spcAft>
        <a:buChar char="•"/>
        <a:defRPr sz="2000">
          <a:solidFill>
            <a:schemeClr val="tx1"/>
          </a:solidFill>
          <a:latin typeface="Times New Roman" charset="0"/>
          <a:ea typeface="+mn-ea"/>
        </a:defRPr>
      </a:lvl8pPr>
      <a:lvl9pPr marL="4224322" indent="-225632"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1264" rtl="0" eaLnBrk="1" latinLnBrk="0" hangingPunct="1">
        <a:defRPr sz="1800" kern="1200">
          <a:solidFill>
            <a:schemeClr val="tx1"/>
          </a:solidFill>
          <a:latin typeface="+mn-lt"/>
          <a:ea typeface="+mn-ea"/>
          <a:cs typeface="+mn-cs"/>
        </a:defRPr>
      </a:lvl1pPr>
      <a:lvl2pPr marL="451264" algn="l" defTabSz="451264" rtl="0" eaLnBrk="1" latinLnBrk="0" hangingPunct="1">
        <a:defRPr sz="1800" kern="1200">
          <a:solidFill>
            <a:schemeClr val="tx1"/>
          </a:solidFill>
          <a:latin typeface="+mn-lt"/>
          <a:ea typeface="+mn-ea"/>
          <a:cs typeface="+mn-cs"/>
        </a:defRPr>
      </a:lvl2pPr>
      <a:lvl3pPr marL="902524" algn="l" defTabSz="451264" rtl="0" eaLnBrk="1" latinLnBrk="0" hangingPunct="1">
        <a:defRPr sz="1800" kern="1200">
          <a:solidFill>
            <a:schemeClr val="tx1"/>
          </a:solidFill>
          <a:latin typeface="+mn-lt"/>
          <a:ea typeface="+mn-ea"/>
          <a:cs typeface="+mn-cs"/>
        </a:defRPr>
      </a:lvl3pPr>
      <a:lvl4pPr marL="1353789" algn="l" defTabSz="451264" rtl="0" eaLnBrk="1" latinLnBrk="0" hangingPunct="1">
        <a:defRPr sz="1800" kern="1200">
          <a:solidFill>
            <a:schemeClr val="tx1"/>
          </a:solidFill>
          <a:latin typeface="+mn-lt"/>
          <a:ea typeface="+mn-ea"/>
          <a:cs typeface="+mn-cs"/>
        </a:defRPr>
      </a:lvl4pPr>
      <a:lvl5pPr marL="1805052" algn="l" defTabSz="451264" rtl="0" eaLnBrk="1" latinLnBrk="0" hangingPunct="1">
        <a:defRPr sz="1800" kern="1200">
          <a:solidFill>
            <a:schemeClr val="tx1"/>
          </a:solidFill>
          <a:latin typeface="+mn-lt"/>
          <a:ea typeface="+mn-ea"/>
          <a:cs typeface="+mn-cs"/>
        </a:defRPr>
      </a:lvl5pPr>
      <a:lvl6pPr marL="2256315" algn="l" defTabSz="451264" rtl="0" eaLnBrk="1" latinLnBrk="0" hangingPunct="1">
        <a:defRPr sz="1800" kern="1200">
          <a:solidFill>
            <a:schemeClr val="tx1"/>
          </a:solidFill>
          <a:latin typeface="+mn-lt"/>
          <a:ea typeface="+mn-ea"/>
          <a:cs typeface="+mn-cs"/>
        </a:defRPr>
      </a:lvl6pPr>
      <a:lvl7pPr marL="2707577" algn="l" defTabSz="451264" rtl="0" eaLnBrk="1" latinLnBrk="0" hangingPunct="1">
        <a:defRPr sz="1800" kern="1200">
          <a:solidFill>
            <a:schemeClr val="tx1"/>
          </a:solidFill>
          <a:latin typeface="+mn-lt"/>
          <a:ea typeface="+mn-ea"/>
          <a:cs typeface="+mn-cs"/>
        </a:defRPr>
      </a:lvl7pPr>
      <a:lvl8pPr marL="3158842" algn="l" defTabSz="451264" rtl="0" eaLnBrk="1" latinLnBrk="0" hangingPunct="1">
        <a:defRPr sz="1800" kern="1200">
          <a:solidFill>
            <a:schemeClr val="tx1"/>
          </a:solidFill>
          <a:latin typeface="+mn-lt"/>
          <a:ea typeface="+mn-ea"/>
          <a:cs typeface="+mn-cs"/>
        </a:defRPr>
      </a:lvl8pPr>
      <a:lvl9pPr marL="3610102" algn="l" defTabSz="45126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213" y="1218527"/>
            <a:ext cx="8295849" cy="5214787"/>
          </a:xfrm>
          <a:prstGeom prst="rect">
            <a:avLst/>
          </a:prstGeom>
          <a:noFill/>
          <a:ln>
            <a:noFill/>
          </a:ln>
          <a:effectLst/>
          <a:extLst/>
        </p:spPr>
        <p:txBody>
          <a:bodyPr vert="horz" wrap="square" lIns="89363" tIns="43888" rIns="89363" bIns="438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354" y="247191"/>
            <a:ext cx="8704855" cy="779604"/>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533" y="6385881"/>
            <a:ext cx="618265" cy="289975"/>
          </a:xfrm>
          <a:prstGeom prst="rect">
            <a:avLst/>
          </a:prstGeom>
          <a:noFill/>
          <a:ln>
            <a:noFill/>
          </a:ln>
          <a:effectLst/>
          <a:extLst/>
        </p:spPr>
        <p:txBody>
          <a:bodyPr wrap="none" lIns="45142" tIns="45142" rIns="45142" bIns="45142"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F7D6BC97-48CB-FD41-82BE-651818EB1010}"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3238944871"/>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1588"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3172"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4760"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6346"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79538" indent="-379538"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3979" indent="-241525"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30769" indent="-23368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79308" indent="-224273" algn="l" rtl="0" eaLnBrk="0" fontAlgn="base" hangingPunct="0">
        <a:spcBef>
          <a:spcPct val="20000"/>
        </a:spcBef>
        <a:spcAft>
          <a:spcPct val="0"/>
        </a:spcAft>
        <a:buChar char="»"/>
        <a:defRPr b="1">
          <a:solidFill>
            <a:schemeClr val="tx1"/>
          </a:solidFill>
          <a:latin typeface="+mn-lt"/>
          <a:ea typeface="+mn-ea"/>
        </a:defRPr>
      </a:lvl4pPr>
      <a:lvl5pPr marL="2419938" indent="-224273" algn="l" rtl="0" eaLnBrk="0" fontAlgn="base" hangingPunct="0">
        <a:spcBef>
          <a:spcPct val="20000"/>
        </a:spcBef>
        <a:spcAft>
          <a:spcPct val="0"/>
        </a:spcAft>
        <a:buChar char="•"/>
        <a:defRPr sz="2000">
          <a:solidFill>
            <a:schemeClr val="tx1"/>
          </a:solidFill>
          <a:latin typeface="Times New Roman" charset="0"/>
          <a:ea typeface="+mn-ea"/>
        </a:defRPr>
      </a:lvl5pPr>
      <a:lvl6pPr marL="2872592" indent="-225794" algn="l" rtl="0" fontAlgn="base">
        <a:spcBef>
          <a:spcPct val="20000"/>
        </a:spcBef>
        <a:spcAft>
          <a:spcPct val="0"/>
        </a:spcAft>
        <a:buChar char="•"/>
        <a:defRPr sz="2000">
          <a:solidFill>
            <a:schemeClr val="tx1"/>
          </a:solidFill>
          <a:latin typeface="Times New Roman" charset="0"/>
          <a:ea typeface="+mn-ea"/>
        </a:defRPr>
      </a:lvl6pPr>
      <a:lvl7pPr marL="3324180" indent="-225794" algn="l" rtl="0" fontAlgn="base">
        <a:spcBef>
          <a:spcPct val="20000"/>
        </a:spcBef>
        <a:spcAft>
          <a:spcPct val="0"/>
        </a:spcAft>
        <a:buChar char="•"/>
        <a:defRPr sz="2000">
          <a:solidFill>
            <a:schemeClr val="tx1"/>
          </a:solidFill>
          <a:latin typeface="Times New Roman" charset="0"/>
          <a:ea typeface="+mn-ea"/>
        </a:defRPr>
      </a:lvl7pPr>
      <a:lvl8pPr marL="3775766" indent="-225794" algn="l" rtl="0" fontAlgn="base">
        <a:spcBef>
          <a:spcPct val="20000"/>
        </a:spcBef>
        <a:spcAft>
          <a:spcPct val="0"/>
        </a:spcAft>
        <a:buChar char="•"/>
        <a:defRPr sz="2000">
          <a:solidFill>
            <a:schemeClr val="tx1"/>
          </a:solidFill>
          <a:latin typeface="Times New Roman" charset="0"/>
          <a:ea typeface="+mn-ea"/>
        </a:defRPr>
      </a:lvl8pPr>
      <a:lvl9pPr marL="4227352" indent="-225794"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1588" rtl="0" eaLnBrk="1" latinLnBrk="0" hangingPunct="1">
        <a:defRPr sz="1800" kern="1200">
          <a:solidFill>
            <a:schemeClr val="tx1"/>
          </a:solidFill>
          <a:latin typeface="+mn-lt"/>
          <a:ea typeface="+mn-ea"/>
          <a:cs typeface="+mn-cs"/>
        </a:defRPr>
      </a:lvl1pPr>
      <a:lvl2pPr marL="451588" algn="l" defTabSz="451588" rtl="0" eaLnBrk="1" latinLnBrk="0" hangingPunct="1">
        <a:defRPr sz="1800" kern="1200">
          <a:solidFill>
            <a:schemeClr val="tx1"/>
          </a:solidFill>
          <a:latin typeface="+mn-lt"/>
          <a:ea typeface="+mn-ea"/>
          <a:cs typeface="+mn-cs"/>
        </a:defRPr>
      </a:lvl2pPr>
      <a:lvl3pPr marL="903172" algn="l" defTabSz="451588" rtl="0" eaLnBrk="1" latinLnBrk="0" hangingPunct="1">
        <a:defRPr sz="1800" kern="1200">
          <a:solidFill>
            <a:schemeClr val="tx1"/>
          </a:solidFill>
          <a:latin typeface="+mn-lt"/>
          <a:ea typeface="+mn-ea"/>
          <a:cs typeface="+mn-cs"/>
        </a:defRPr>
      </a:lvl3pPr>
      <a:lvl4pPr marL="1354760" algn="l" defTabSz="451588" rtl="0" eaLnBrk="1" latinLnBrk="0" hangingPunct="1">
        <a:defRPr sz="1800" kern="1200">
          <a:solidFill>
            <a:schemeClr val="tx1"/>
          </a:solidFill>
          <a:latin typeface="+mn-lt"/>
          <a:ea typeface="+mn-ea"/>
          <a:cs typeface="+mn-cs"/>
        </a:defRPr>
      </a:lvl4pPr>
      <a:lvl5pPr marL="1806346" algn="l" defTabSz="451588" rtl="0" eaLnBrk="1" latinLnBrk="0" hangingPunct="1">
        <a:defRPr sz="1800" kern="1200">
          <a:solidFill>
            <a:schemeClr val="tx1"/>
          </a:solidFill>
          <a:latin typeface="+mn-lt"/>
          <a:ea typeface="+mn-ea"/>
          <a:cs typeface="+mn-cs"/>
        </a:defRPr>
      </a:lvl5pPr>
      <a:lvl6pPr marL="2257932" algn="l" defTabSz="451588" rtl="0" eaLnBrk="1" latinLnBrk="0" hangingPunct="1">
        <a:defRPr sz="1800" kern="1200">
          <a:solidFill>
            <a:schemeClr val="tx1"/>
          </a:solidFill>
          <a:latin typeface="+mn-lt"/>
          <a:ea typeface="+mn-ea"/>
          <a:cs typeface="+mn-cs"/>
        </a:defRPr>
      </a:lvl6pPr>
      <a:lvl7pPr marL="2709519" algn="l" defTabSz="451588" rtl="0" eaLnBrk="1" latinLnBrk="0" hangingPunct="1">
        <a:defRPr sz="1800" kern="1200">
          <a:solidFill>
            <a:schemeClr val="tx1"/>
          </a:solidFill>
          <a:latin typeface="+mn-lt"/>
          <a:ea typeface="+mn-ea"/>
          <a:cs typeface="+mn-cs"/>
        </a:defRPr>
      </a:lvl7pPr>
      <a:lvl8pPr marL="3161106" algn="l" defTabSz="451588" rtl="0" eaLnBrk="1" latinLnBrk="0" hangingPunct="1">
        <a:defRPr sz="1800" kern="1200">
          <a:solidFill>
            <a:schemeClr val="tx1"/>
          </a:solidFill>
          <a:latin typeface="+mn-lt"/>
          <a:ea typeface="+mn-ea"/>
          <a:cs typeface="+mn-cs"/>
        </a:defRPr>
      </a:lvl8pPr>
      <a:lvl9pPr marL="3612691" algn="l" defTabSz="45158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209" y="1218527"/>
            <a:ext cx="8295849" cy="5214787"/>
          </a:xfrm>
          <a:prstGeom prst="rect">
            <a:avLst/>
          </a:prstGeom>
          <a:noFill/>
          <a:ln w="9525">
            <a:noFill/>
            <a:miter lim="800000"/>
            <a:headEnd/>
            <a:tailEnd/>
          </a:ln>
          <a:effectLst/>
        </p:spPr>
        <p:txBody>
          <a:bodyPr vert="horz" wrap="square" lIns="89399" tIns="43904" rIns="89399" bIns="439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451" name="Rectangle 3"/>
          <p:cNvSpPr>
            <a:spLocks noGrp="1" noChangeArrowheads="1"/>
          </p:cNvSpPr>
          <p:nvPr>
            <p:ph type="title"/>
          </p:nvPr>
        </p:nvSpPr>
        <p:spPr bwMode="auto">
          <a:xfrm>
            <a:off x="404350" y="247191"/>
            <a:ext cx="8704855" cy="779604"/>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430" y="6387363"/>
            <a:ext cx="616680" cy="288390"/>
          </a:xfrm>
          <a:prstGeom prst="rect">
            <a:avLst/>
          </a:prstGeom>
          <a:noFill/>
          <a:ln w="19050">
            <a:noFill/>
            <a:miter lim="800000"/>
            <a:headEnd/>
            <a:tailEnd type="none" w="sm" len="sm"/>
          </a:ln>
          <a:effectLst/>
        </p:spPr>
        <p:txBody>
          <a:bodyPr wrap="none" lIns="45158" tIns="45158" rIns="45158" bIns="45158"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7AE73A64-0219-7B41-9506-4D79C33D7F77}"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1540909527"/>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pitchFamily="-111" charset="-128"/>
          <a:cs typeface="ＭＳ Ｐゴシック" pitchFamily="-111" charset="-128"/>
        </a:defRPr>
      </a:lvl1pPr>
      <a:lvl2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2pPr>
      <a:lvl3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3pPr>
      <a:lvl4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4pPr>
      <a:lvl5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5pPr>
      <a:lvl6pPr marL="451773" algn="l" rtl="0" fontAlgn="base">
        <a:lnSpc>
          <a:spcPct val="87000"/>
        </a:lnSpc>
        <a:spcBef>
          <a:spcPct val="0"/>
        </a:spcBef>
        <a:spcAft>
          <a:spcPct val="0"/>
        </a:spcAft>
        <a:defRPr sz="3800" b="1">
          <a:solidFill>
            <a:schemeClr val="hlink"/>
          </a:solidFill>
          <a:latin typeface="Helvetica" pitchFamily="-111" charset="0"/>
        </a:defRPr>
      </a:lvl6pPr>
      <a:lvl7pPr marL="903543" algn="l" rtl="0" fontAlgn="base">
        <a:lnSpc>
          <a:spcPct val="87000"/>
        </a:lnSpc>
        <a:spcBef>
          <a:spcPct val="0"/>
        </a:spcBef>
        <a:spcAft>
          <a:spcPct val="0"/>
        </a:spcAft>
        <a:defRPr sz="3800" b="1">
          <a:solidFill>
            <a:schemeClr val="hlink"/>
          </a:solidFill>
          <a:latin typeface="Helvetica" pitchFamily="-111" charset="0"/>
        </a:defRPr>
      </a:lvl7pPr>
      <a:lvl8pPr marL="1355315" algn="l" rtl="0" fontAlgn="base">
        <a:lnSpc>
          <a:spcPct val="87000"/>
        </a:lnSpc>
        <a:spcBef>
          <a:spcPct val="0"/>
        </a:spcBef>
        <a:spcAft>
          <a:spcPct val="0"/>
        </a:spcAft>
        <a:defRPr sz="3800" b="1">
          <a:solidFill>
            <a:schemeClr val="hlink"/>
          </a:solidFill>
          <a:latin typeface="Helvetica" pitchFamily="-111" charset="0"/>
        </a:defRPr>
      </a:lvl8pPr>
      <a:lvl9pPr marL="1807086" algn="l" rtl="0" fontAlgn="base">
        <a:lnSpc>
          <a:spcPct val="87000"/>
        </a:lnSpc>
        <a:spcBef>
          <a:spcPct val="0"/>
        </a:spcBef>
        <a:spcAft>
          <a:spcPct val="0"/>
        </a:spcAft>
        <a:defRPr sz="3800" b="1">
          <a:solidFill>
            <a:schemeClr val="hlink"/>
          </a:solidFill>
          <a:latin typeface="Helvetica" pitchFamily="-111" charset="0"/>
        </a:defRPr>
      </a:lvl9pPr>
    </p:titleStyle>
    <p:bodyStyle>
      <a:lvl1pPr marL="379693" indent="-379693"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34280" indent="-241625"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31232" indent="-233780"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579955" indent="-224364"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20930" indent="-224364"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873769" indent="-225886"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25542" indent="-225886"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777314" indent="-225886"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29084" indent="-225886"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p:bodyStyle>
    <p:otherStyle>
      <a:defPPr>
        <a:defRPr lang="en-US"/>
      </a:defPPr>
      <a:lvl1pPr marL="0" algn="l" defTabSz="451773" rtl="0" eaLnBrk="1" latinLnBrk="0" hangingPunct="1">
        <a:defRPr sz="1800" kern="1200">
          <a:solidFill>
            <a:schemeClr val="tx1"/>
          </a:solidFill>
          <a:latin typeface="+mn-lt"/>
          <a:ea typeface="+mn-ea"/>
          <a:cs typeface="+mn-cs"/>
        </a:defRPr>
      </a:lvl1pPr>
      <a:lvl2pPr marL="451773" algn="l" defTabSz="451773" rtl="0" eaLnBrk="1" latinLnBrk="0" hangingPunct="1">
        <a:defRPr sz="1800" kern="1200">
          <a:solidFill>
            <a:schemeClr val="tx1"/>
          </a:solidFill>
          <a:latin typeface="+mn-lt"/>
          <a:ea typeface="+mn-ea"/>
          <a:cs typeface="+mn-cs"/>
        </a:defRPr>
      </a:lvl2pPr>
      <a:lvl3pPr marL="903543" algn="l" defTabSz="451773" rtl="0" eaLnBrk="1" latinLnBrk="0" hangingPunct="1">
        <a:defRPr sz="1800" kern="1200">
          <a:solidFill>
            <a:schemeClr val="tx1"/>
          </a:solidFill>
          <a:latin typeface="+mn-lt"/>
          <a:ea typeface="+mn-ea"/>
          <a:cs typeface="+mn-cs"/>
        </a:defRPr>
      </a:lvl3pPr>
      <a:lvl4pPr marL="1355315" algn="l" defTabSz="451773" rtl="0" eaLnBrk="1" latinLnBrk="0" hangingPunct="1">
        <a:defRPr sz="1800" kern="1200">
          <a:solidFill>
            <a:schemeClr val="tx1"/>
          </a:solidFill>
          <a:latin typeface="+mn-lt"/>
          <a:ea typeface="+mn-ea"/>
          <a:cs typeface="+mn-cs"/>
        </a:defRPr>
      </a:lvl4pPr>
      <a:lvl5pPr marL="1807086" algn="l" defTabSz="451773" rtl="0" eaLnBrk="1" latinLnBrk="0" hangingPunct="1">
        <a:defRPr sz="1800" kern="1200">
          <a:solidFill>
            <a:schemeClr val="tx1"/>
          </a:solidFill>
          <a:latin typeface="+mn-lt"/>
          <a:ea typeface="+mn-ea"/>
          <a:cs typeface="+mn-cs"/>
        </a:defRPr>
      </a:lvl5pPr>
      <a:lvl6pPr marL="2258857" algn="l" defTabSz="451773" rtl="0" eaLnBrk="1" latinLnBrk="0" hangingPunct="1">
        <a:defRPr sz="1800" kern="1200">
          <a:solidFill>
            <a:schemeClr val="tx1"/>
          </a:solidFill>
          <a:latin typeface="+mn-lt"/>
          <a:ea typeface="+mn-ea"/>
          <a:cs typeface="+mn-cs"/>
        </a:defRPr>
      </a:lvl6pPr>
      <a:lvl7pPr marL="2710629" algn="l" defTabSz="451773" rtl="0" eaLnBrk="1" latinLnBrk="0" hangingPunct="1">
        <a:defRPr sz="1800" kern="1200">
          <a:solidFill>
            <a:schemeClr val="tx1"/>
          </a:solidFill>
          <a:latin typeface="+mn-lt"/>
          <a:ea typeface="+mn-ea"/>
          <a:cs typeface="+mn-cs"/>
        </a:defRPr>
      </a:lvl7pPr>
      <a:lvl8pPr marL="3162400" algn="l" defTabSz="451773" rtl="0" eaLnBrk="1" latinLnBrk="0" hangingPunct="1">
        <a:defRPr sz="1800" kern="1200">
          <a:solidFill>
            <a:schemeClr val="tx1"/>
          </a:solidFill>
          <a:latin typeface="+mn-lt"/>
          <a:ea typeface="+mn-ea"/>
          <a:cs typeface="+mn-cs"/>
        </a:defRPr>
      </a:lvl8pPr>
      <a:lvl9pPr marL="3614171" algn="l" defTabSz="45177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204" y="1218527"/>
            <a:ext cx="8295849" cy="5214787"/>
          </a:xfrm>
          <a:prstGeom prst="rect">
            <a:avLst/>
          </a:prstGeom>
          <a:noFill/>
          <a:ln>
            <a:noFill/>
          </a:ln>
          <a:effectLst/>
          <a:extLst/>
        </p:spPr>
        <p:txBody>
          <a:bodyPr vert="horz" wrap="square" lIns="89462" tIns="43932" rIns="89462" bIns="4393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345" y="247191"/>
            <a:ext cx="8704855" cy="779604"/>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655" y="6385933"/>
            <a:ext cx="617960" cy="289665"/>
          </a:xfrm>
          <a:prstGeom prst="rect">
            <a:avLst/>
          </a:prstGeom>
          <a:noFill/>
          <a:ln>
            <a:noFill/>
          </a:ln>
          <a:effectLst/>
          <a:extLst/>
        </p:spPr>
        <p:txBody>
          <a:bodyPr wrap="none" lIns="45186" tIns="45186" rIns="45186" bIns="45186"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EAE247F9-0472-704B-B02F-F6C65E3C547D}"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2431849723"/>
      </p:ext>
    </p:extLst>
  </p:cSld>
  <p:clrMap bg1="lt1" tx1="dk1" bg2="lt2" tx2="dk2" accent1="accent1" accent2="accent2" accent3="accent3" accent4="accent4" accent5="accent5" accent6="accent6" hlink="hlink" folHlink="folHlink"/>
  <p:sldLayoutIdLst>
    <p:sldLayoutId id="2147484315" r:id="rId1"/>
    <p:sldLayoutId id="2147484316" r:id="rId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2095"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4191"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6287"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8382"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81456" indent="-381456"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6226" indent="-243315"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33377" indent="-235464"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82333" indent="-226047" algn="l" rtl="0" eaLnBrk="0" fontAlgn="base" hangingPunct="0">
        <a:spcBef>
          <a:spcPct val="20000"/>
        </a:spcBef>
        <a:spcAft>
          <a:spcPct val="0"/>
        </a:spcAft>
        <a:buChar char="»"/>
        <a:defRPr b="1">
          <a:solidFill>
            <a:schemeClr val="tx1"/>
          </a:solidFill>
          <a:latin typeface="+mn-lt"/>
          <a:ea typeface="+mn-ea"/>
        </a:defRPr>
      </a:lvl4pPr>
      <a:lvl5pPr marL="2423732" indent="-226047" algn="l" rtl="0" eaLnBrk="0" fontAlgn="base" hangingPunct="0">
        <a:spcBef>
          <a:spcPct val="20000"/>
        </a:spcBef>
        <a:spcAft>
          <a:spcPct val="0"/>
        </a:spcAft>
        <a:buChar char="•"/>
        <a:defRPr sz="2000">
          <a:solidFill>
            <a:schemeClr val="tx1"/>
          </a:solidFill>
          <a:latin typeface="Times New Roman" charset="0"/>
          <a:ea typeface="+mn-ea"/>
        </a:defRPr>
      </a:lvl5pPr>
      <a:lvl6pPr marL="2875829" indent="-226047" algn="l" rtl="0" fontAlgn="base">
        <a:spcBef>
          <a:spcPct val="20000"/>
        </a:spcBef>
        <a:spcAft>
          <a:spcPct val="0"/>
        </a:spcAft>
        <a:buChar char="•"/>
        <a:defRPr sz="2000">
          <a:solidFill>
            <a:schemeClr val="tx1"/>
          </a:solidFill>
          <a:latin typeface="Times New Roman" charset="0"/>
          <a:ea typeface="+mn-ea"/>
        </a:defRPr>
      </a:lvl6pPr>
      <a:lvl7pPr marL="3327927" indent="-226047" algn="l" rtl="0" fontAlgn="base">
        <a:spcBef>
          <a:spcPct val="20000"/>
        </a:spcBef>
        <a:spcAft>
          <a:spcPct val="0"/>
        </a:spcAft>
        <a:buChar char="•"/>
        <a:defRPr sz="2000">
          <a:solidFill>
            <a:schemeClr val="tx1"/>
          </a:solidFill>
          <a:latin typeface="Times New Roman" charset="0"/>
          <a:ea typeface="+mn-ea"/>
        </a:defRPr>
      </a:lvl7pPr>
      <a:lvl8pPr marL="3780022" indent="-226047" algn="l" rtl="0" fontAlgn="base">
        <a:spcBef>
          <a:spcPct val="20000"/>
        </a:spcBef>
        <a:spcAft>
          <a:spcPct val="0"/>
        </a:spcAft>
        <a:buChar char="•"/>
        <a:defRPr sz="2000">
          <a:solidFill>
            <a:schemeClr val="tx1"/>
          </a:solidFill>
          <a:latin typeface="Times New Roman" charset="0"/>
          <a:ea typeface="+mn-ea"/>
        </a:defRPr>
      </a:lvl8pPr>
      <a:lvl9pPr marL="4232116" indent="-226047"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2095" rtl="0" eaLnBrk="1" latinLnBrk="0" hangingPunct="1">
        <a:defRPr sz="1800" kern="1200">
          <a:solidFill>
            <a:schemeClr val="tx1"/>
          </a:solidFill>
          <a:latin typeface="+mn-lt"/>
          <a:ea typeface="+mn-ea"/>
          <a:cs typeface="+mn-cs"/>
        </a:defRPr>
      </a:lvl1pPr>
      <a:lvl2pPr marL="452095" algn="l" defTabSz="452095" rtl="0" eaLnBrk="1" latinLnBrk="0" hangingPunct="1">
        <a:defRPr sz="1800" kern="1200">
          <a:solidFill>
            <a:schemeClr val="tx1"/>
          </a:solidFill>
          <a:latin typeface="+mn-lt"/>
          <a:ea typeface="+mn-ea"/>
          <a:cs typeface="+mn-cs"/>
        </a:defRPr>
      </a:lvl2pPr>
      <a:lvl3pPr marL="904191" algn="l" defTabSz="452095" rtl="0" eaLnBrk="1" latinLnBrk="0" hangingPunct="1">
        <a:defRPr sz="1800" kern="1200">
          <a:solidFill>
            <a:schemeClr val="tx1"/>
          </a:solidFill>
          <a:latin typeface="+mn-lt"/>
          <a:ea typeface="+mn-ea"/>
          <a:cs typeface="+mn-cs"/>
        </a:defRPr>
      </a:lvl3pPr>
      <a:lvl4pPr marL="1356287" algn="l" defTabSz="452095" rtl="0" eaLnBrk="1" latinLnBrk="0" hangingPunct="1">
        <a:defRPr sz="1800" kern="1200">
          <a:solidFill>
            <a:schemeClr val="tx1"/>
          </a:solidFill>
          <a:latin typeface="+mn-lt"/>
          <a:ea typeface="+mn-ea"/>
          <a:cs typeface="+mn-cs"/>
        </a:defRPr>
      </a:lvl4pPr>
      <a:lvl5pPr marL="1808382" algn="l" defTabSz="452095" rtl="0" eaLnBrk="1" latinLnBrk="0" hangingPunct="1">
        <a:defRPr sz="1800" kern="1200">
          <a:solidFill>
            <a:schemeClr val="tx1"/>
          </a:solidFill>
          <a:latin typeface="+mn-lt"/>
          <a:ea typeface="+mn-ea"/>
          <a:cs typeface="+mn-cs"/>
        </a:defRPr>
      </a:lvl5pPr>
      <a:lvl6pPr marL="2260476" algn="l" defTabSz="452095" rtl="0" eaLnBrk="1" latinLnBrk="0" hangingPunct="1">
        <a:defRPr sz="1800" kern="1200">
          <a:solidFill>
            <a:schemeClr val="tx1"/>
          </a:solidFill>
          <a:latin typeface="+mn-lt"/>
          <a:ea typeface="+mn-ea"/>
          <a:cs typeface="+mn-cs"/>
        </a:defRPr>
      </a:lvl6pPr>
      <a:lvl7pPr marL="2712573" algn="l" defTabSz="452095" rtl="0" eaLnBrk="1" latinLnBrk="0" hangingPunct="1">
        <a:defRPr sz="1800" kern="1200">
          <a:solidFill>
            <a:schemeClr val="tx1"/>
          </a:solidFill>
          <a:latin typeface="+mn-lt"/>
          <a:ea typeface="+mn-ea"/>
          <a:cs typeface="+mn-cs"/>
        </a:defRPr>
      </a:lvl7pPr>
      <a:lvl8pPr marL="3164667" algn="l" defTabSz="452095" rtl="0" eaLnBrk="1" latinLnBrk="0" hangingPunct="1">
        <a:defRPr sz="1800" kern="1200">
          <a:solidFill>
            <a:schemeClr val="tx1"/>
          </a:solidFill>
          <a:latin typeface="+mn-lt"/>
          <a:ea typeface="+mn-ea"/>
          <a:cs typeface="+mn-cs"/>
        </a:defRPr>
      </a:lvl8pPr>
      <a:lvl9pPr marL="3616764" algn="l" defTabSz="45209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198" y="1218527"/>
            <a:ext cx="8295849" cy="5214787"/>
          </a:xfrm>
          <a:prstGeom prst="rect">
            <a:avLst/>
          </a:prstGeom>
          <a:noFill/>
          <a:ln w="9525">
            <a:noFill/>
            <a:miter lim="800000"/>
            <a:headEnd/>
            <a:tailEnd/>
          </a:ln>
          <a:effectLst/>
        </p:spPr>
        <p:txBody>
          <a:bodyPr vert="horz" wrap="square" lIns="89516" tIns="43956" rIns="89516" bIns="4395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451" name="Rectangle 3"/>
          <p:cNvSpPr>
            <a:spLocks noGrp="1" noChangeArrowheads="1"/>
          </p:cNvSpPr>
          <p:nvPr>
            <p:ph type="title"/>
          </p:nvPr>
        </p:nvSpPr>
        <p:spPr bwMode="auto">
          <a:xfrm>
            <a:off x="404339" y="247191"/>
            <a:ext cx="8704855" cy="779604"/>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1878" y="6386770"/>
            <a:ext cx="617960" cy="289665"/>
          </a:xfrm>
          <a:prstGeom prst="rect">
            <a:avLst/>
          </a:prstGeom>
          <a:noFill/>
          <a:ln w="19050">
            <a:noFill/>
            <a:miter lim="800000"/>
            <a:headEnd/>
            <a:tailEnd type="none" w="sm" len="sm"/>
          </a:ln>
          <a:effectLst/>
        </p:spPr>
        <p:txBody>
          <a:bodyPr wrap="none" lIns="45210" tIns="45210" rIns="45210" bIns="45210"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C19BB59F-BBD6-D045-A5A7-398857A3416C}"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127106789"/>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pitchFamily="-111" charset="-128"/>
          <a:cs typeface="ＭＳ Ｐゴシック" pitchFamily="-111" charset="-128"/>
        </a:defRPr>
      </a:lvl1pPr>
      <a:lvl2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2pPr>
      <a:lvl3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3pPr>
      <a:lvl4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4pPr>
      <a:lvl5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5pPr>
      <a:lvl6pPr marL="452376" algn="l" rtl="0" fontAlgn="base">
        <a:lnSpc>
          <a:spcPct val="87000"/>
        </a:lnSpc>
        <a:spcBef>
          <a:spcPct val="0"/>
        </a:spcBef>
        <a:spcAft>
          <a:spcPct val="0"/>
        </a:spcAft>
        <a:defRPr sz="3800" b="1">
          <a:solidFill>
            <a:schemeClr val="hlink"/>
          </a:solidFill>
          <a:latin typeface="Helvetica" pitchFamily="-111" charset="0"/>
        </a:defRPr>
      </a:lvl6pPr>
      <a:lvl7pPr marL="904746" algn="l" rtl="0" fontAlgn="base">
        <a:lnSpc>
          <a:spcPct val="87000"/>
        </a:lnSpc>
        <a:spcBef>
          <a:spcPct val="0"/>
        </a:spcBef>
        <a:spcAft>
          <a:spcPct val="0"/>
        </a:spcAft>
        <a:defRPr sz="3800" b="1">
          <a:solidFill>
            <a:schemeClr val="hlink"/>
          </a:solidFill>
          <a:latin typeface="Helvetica" pitchFamily="-111" charset="0"/>
        </a:defRPr>
      </a:lvl7pPr>
      <a:lvl8pPr marL="1357121" algn="l" rtl="0" fontAlgn="base">
        <a:lnSpc>
          <a:spcPct val="87000"/>
        </a:lnSpc>
        <a:spcBef>
          <a:spcPct val="0"/>
        </a:spcBef>
        <a:spcAft>
          <a:spcPct val="0"/>
        </a:spcAft>
        <a:defRPr sz="3800" b="1">
          <a:solidFill>
            <a:schemeClr val="hlink"/>
          </a:solidFill>
          <a:latin typeface="Helvetica" pitchFamily="-111" charset="0"/>
        </a:defRPr>
      </a:lvl8pPr>
      <a:lvl9pPr marL="1809494" algn="l" rtl="0" fontAlgn="base">
        <a:lnSpc>
          <a:spcPct val="87000"/>
        </a:lnSpc>
        <a:spcBef>
          <a:spcPct val="0"/>
        </a:spcBef>
        <a:spcAft>
          <a:spcPct val="0"/>
        </a:spcAft>
        <a:defRPr sz="3800" b="1">
          <a:solidFill>
            <a:schemeClr val="hlink"/>
          </a:solidFill>
          <a:latin typeface="Helvetica" pitchFamily="-111" charset="0"/>
        </a:defRPr>
      </a:lvl9pPr>
    </p:titleStyle>
    <p:bodyStyle>
      <a:lvl1pPr marL="381691" indent="-381691"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36677" indent="-243465"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34073" indent="-235610"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583306" indent="-226185"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25222" indent="-226185"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877597" indent="-226185"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29973" indent="-226185"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782345" indent="-226185"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34718" indent="-226185"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p:bodyStyle>
    <p:otherStyle>
      <a:defPPr>
        <a:defRPr lang="en-US"/>
      </a:defPPr>
      <a:lvl1pPr marL="0" algn="l" defTabSz="452376" rtl="0" eaLnBrk="1" latinLnBrk="0" hangingPunct="1">
        <a:defRPr sz="1800" kern="1200">
          <a:solidFill>
            <a:schemeClr val="tx1"/>
          </a:solidFill>
          <a:latin typeface="+mn-lt"/>
          <a:ea typeface="+mn-ea"/>
          <a:cs typeface="+mn-cs"/>
        </a:defRPr>
      </a:lvl1pPr>
      <a:lvl2pPr marL="452376" algn="l" defTabSz="452376" rtl="0" eaLnBrk="1" latinLnBrk="0" hangingPunct="1">
        <a:defRPr sz="1800" kern="1200">
          <a:solidFill>
            <a:schemeClr val="tx1"/>
          </a:solidFill>
          <a:latin typeface="+mn-lt"/>
          <a:ea typeface="+mn-ea"/>
          <a:cs typeface="+mn-cs"/>
        </a:defRPr>
      </a:lvl2pPr>
      <a:lvl3pPr marL="904746" algn="l" defTabSz="452376" rtl="0" eaLnBrk="1" latinLnBrk="0" hangingPunct="1">
        <a:defRPr sz="1800" kern="1200">
          <a:solidFill>
            <a:schemeClr val="tx1"/>
          </a:solidFill>
          <a:latin typeface="+mn-lt"/>
          <a:ea typeface="+mn-ea"/>
          <a:cs typeface="+mn-cs"/>
        </a:defRPr>
      </a:lvl3pPr>
      <a:lvl4pPr marL="1357121" algn="l" defTabSz="452376" rtl="0" eaLnBrk="1" latinLnBrk="0" hangingPunct="1">
        <a:defRPr sz="1800" kern="1200">
          <a:solidFill>
            <a:schemeClr val="tx1"/>
          </a:solidFill>
          <a:latin typeface="+mn-lt"/>
          <a:ea typeface="+mn-ea"/>
          <a:cs typeface="+mn-cs"/>
        </a:defRPr>
      </a:lvl4pPr>
      <a:lvl5pPr marL="1809494" algn="l" defTabSz="452376" rtl="0" eaLnBrk="1" latinLnBrk="0" hangingPunct="1">
        <a:defRPr sz="1800" kern="1200">
          <a:solidFill>
            <a:schemeClr val="tx1"/>
          </a:solidFill>
          <a:latin typeface="+mn-lt"/>
          <a:ea typeface="+mn-ea"/>
          <a:cs typeface="+mn-cs"/>
        </a:defRPr>
      </a:lvl5pPr>
      <a:lvl6pPr marL="2261866" algn="l" defTabSz="452376" rtl="0" eaLnBrk="1" latinLnBrk="0" hangingPunct="1">
        <a:defRPr sz="1800" kern="1200">
          <a:solidFill>
            <a:schemeClr val="tx1"/>
          </a:solidFill>
          <a:latin typeface="+mn-lt"/>
          <a:ea typeface="+mn-ea"/>
          <a:cs typeface="+mn-cs"/>
        </a:defRPr>
      </a:lvl6pPr>
      <a:lvl7pPr marL="2714240" algn="l" defTabSz="452376" rtl="0" eaLnBrk="1" latinLnBrk="0" hangingPunct="1">
        <a:defRPr sz="1800" kern="1200">
          <a:solidFill>
            <a:schemeClr val="tx1"/>
          </a:solidFill>
          <a:latin typeface="+mn-lt"/>
          <a:ea typeface="+mn-ea"/>
          <a:cs typeface="+mn-cs"/>
        </a:defRPr>
      </a:lvl7pPr>
      <a:lvl8pPr marL="3166614" algn="l" defTabSz="452376" rtl="0" eaLnBrk="1" latinLnBrk="0" hangingPunct="1">
        <a:defRPr sz="1800" kern="1200">
          <a:solidFill>
            <a:schemeClr val="tx1"/>
          </a:solidFill>
          <a:latin typeface="+mn-lt"/>
          <a:ea typeface="+mn-ea"/>
          <a:cs typeface="+mn-cs"/>
        </a:defRPr>
      </a:lvl8pPr>
      <a:lvl9pPr marL="3618987" algn="l" defTabSz="45237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186" y="1218527"/>
            <a:ext cx="8295849" cy="5214787"/>
          </a:xfrm>
          <a:prstGeom prst="rect">
            <a:avLst/>
          </a:prstGeom>
          <a:noFill/>
          <a:ln>
            <a:noFill/>
          </a:ln>
          <a:effectLst/>
          <a:extLst/>
        </p:spPr>
        <p:txBody>
          <a:bodyPr vert="horz" wrap="square" lIns="89612" tIns="43996" rIns="89612" bIns="4399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327" y="247191"/>
            <a:ext cx="8704855" cy="779604"/>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506" y="6385854"/>
            <a:ext cx="618265" cy="289975"/>
          </a:xfrm>
          <a:prstGeom prst="rect">
            <a:avLst/>
          </a:prstGeom>
          <a:noFill/>
          <a:ln>
            <a:noFill/>
          </a:ln>
          <a:effectLst/>
          <a:extLst/>
        </p:spPr>
        <p:txBody>
          <a:bodyPr wrap="none" lIns="45252" tIns="45252" rIns="45252" bIns="45252"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F7D6BC97-48CB-FD41-82BE-651818EB1010}"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798959631"/>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2838"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5673"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8511"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11348"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80588" indent="-380588"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6010" indent="-24219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33899" indent="-234332"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83680" indent="-224893" algn="l" rtl="0" eaLnBrk="0" fontAlgn="base" hangingPunct="0">
        <a:spcBef>
          <a:spcPct val="20000"/>
        </a:spcBef>
        <a:spcAft>
          <a:spcPct val="0"/>
        </a:spcAft>
        <a:buChar char="»"/>
        <a:defRPr b="1">
          <a:solidFill>
            <a:schemeClr val="tx1"/>
          </a:solidFill>
          <a:latin typeface="+mn-lt"/>
          <a:ea typeface="+mn-ea"/>
        </a:defRPr>
      </a:lvl4pPr>
      <a:lvl5pPr marL="2426637" indent="-224893" algn="l" rtl="0" eaLnBrk="0" fontAlgn="base" hangingPunct="0">
        <a:spcBef>
          <a:spcPct val="20000"/>
        </a:spcBef>
        <a:spcAft>
          <a:spcPct val="0"/>
        </a:spcAft>
        <a:buChar char="•"/>
        <a:defRPr sz="2000">
          <a:solidFill>
            <a:schemeClr val="tx1"/>
          </a:solidFill>
          <a:latin typeface="Times New Roman" charset="0"/>
          <a:ea typeface="+mn-ea"/>
        </a:defRPr>
      </a:lvl5pPr>
      <a:lvl6pPr marL="2880545" indent="-226420" algn="l" rtl="0" fontAlgn="base">
        <a:spcBef>
          <a:spcPct val="20000"/>
        </a:spcBef>
        <a:spcAft>
          <a:spcPct val="0"/>
        </a:spcAft>
        <a:buChar char="•"/>
        <a:defRPr sz="2000">
          <a:solidFill>
            <a:schemeClr val="tx1"/>
          </a:solidFill>
          <a:latin typeface="Times New Roman" charset="0"/>
          <a:ea typeface="+mn-ea"/>
        </a:defRPr>
      </a:lvl6pPr>
      <a:lvl7pPr marL="3333384" indent="-226420" algn="l" rtl="0" fontAlgn="base">
        <a:spcBef>
          <a:spcPct val="20000"/>
        </a:spcBef>
        <a:spcAft>
          <a:spcPct val="0"/>
        </a:spcAft>
        <a:buChar char="•"/>
        <a:defRPr sz="2000">
          <a:solidFill>
            <a:schemeClr val="tx1"/>
          </a:solidFill>
          <a:latin typeface="Times New Roman" charset="0"/>
          <a:ea typeface="+mn-ea"/>
        </a:defRPr>
      </a:lvl7pPr>
      <a:lvl8pPr marL="3786220" indent="-226420" algn="l" rtl="0" fontAlgn="base">
        <a:spcBef>
          <a:spcPct val="20000"/>
        </a:spcBef>
        <a:spcAft>
          <a:spcPct val="0"/>
        </a:spcAft>
        <a:buChar char="•"/>
        <a:defRPr sz="2000">
          <a:solidFill>
            <a:schemeClr val="tx1"/>
          </a:solidFill>
          <a:latin typeface="Times New Roman" charset="0"/>
          <a:ea typeface="+mn-ea"/>
        </a:defRPr>
      </a:lvl8pPr>
      <a:lvl9pPr marL="4239056" indent="-226420"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2838" rtl="0" eaLnBrk="1" latinLnBrk="0" hangingPunct="1">
        <a:defRPr sz="1800" kern="1200">
          <a:solidFill>
            <a:schemeClr val="tx1"/>
          </a:solidFill>
          <a:latin typeface="+mn-lt"/>
          <a:ea typeface="+mn-ea"/>
          <a:cs typeface="+mn-cs"/>
        </a:defRPr>
      </a:lvl1pPr>
      <a:lvl2pPr marL="452838" algn="l" defTabSz="452838" rtl="0" eaLnBrk="1" latinLnBrk="0" hangingPunct="1">
        <a:defRPr sz="1800" kern="1200">
          <a:solidFill>
            <a:schemeClr val="tx1"/>
          </a:solidFill>
          <a:latin typeface="+mn-lt"/>
          <a:ea typeface="+mn-ea"/>
          <a:cs typeface="+mn-cs"/>
        </a:defRPr>
      </a:lvl2pPr>
      <a:lvl3pPr marL="905673" algn="l" defTabSz="452838" rtl="0" eaLnBrk="1" latinLnBrk="0" hangingPunct="1">
        <a:defRPr sz="1800" kern="1200">
          <a:solidFill>
            <a:schemeClr val="tx1"/>
          </a:solidFill>
          <a:latin typeface="+mn-lt"/>
          <a:ea typeface="+mn-ea"/>
          <a:cs typeface="+mn-cs"/>
        </a:defRPr>
      </a:lvl3pPr>
      <a:lvl4pPr marL="1358511" algn="l" defTabSz="452838" rtl="0" eaLnBrk="1" latinLnBrk="0" hangingPunct="1">
        <a:defRPr sz="1800" kern="1200">
          <a:solidFill>
            <a:schemeClr val="tx1"/>
          </a:solidFill>
          <a:latin typeface="+mn-lt"/>
          <a:ea typeface="+mn-ea"/>
          <a:cs typeface="+mn-cs"/>
        </a:defRPr>
      </a:lvl4pPr>
      <a:lvl5pPr marL="1811348" algn="l" defTabSz="452838" rtl="0" eaLnBrk="1" latinLnBrk="0" hangingPunct="1">
        <a:defRPr sz="1800" kern="1200">
          <a:solidFill>
            <a:schemeClr val="tx1"/>
          </a:solidFill>
          <a:latin typeface="+mn-lt"/>
          <a:ea typeface="+mn-ea"/>
          <a:cs typeface="+mn-cs"/>
        </a:defRPr>
      </a:lvl5pPr>
      <a:lvl6pPr marL="2264184" algn="l" defTabSz="452838" rtl="0" eaLnBrk="1" latinLnBrk="0" hangingPunct="1">
        <a:defRPr sz="1800" kern="1200">
          <a:solidFill>
            <a:schemeClr val="tx1"/>
          </a:solidFill>
          <a:latin typeface="+mn-lt"/>
          <a:ea typeface="+mn-ea"/>
          <a:cs typeface="+mn-cs"/>
        </a:defRPr>
      </a:lvl6pPr>
      <a:lvl7pPr marL="2717021" algn="l" defTabSz="452838" rtl="0" eaLnBrk="1" latinLnBrk="0" hangingPunct="1">
        <a:defRPr sz="1800" kern="1200">
          <a:solidFill>
            <a:schemeClr val="tx1"/>
          </a:solidFill>
          <a:latin typeface="+mn-lt"/>
          <a:ea typeface="+mn-ea"/>
          <a:cs typeface="+mn-cs"/>
        </a:defRPr>
      </a:lvl7pPr>
      <a:lvl8pPr marL="3169859" algn="l" defTabSz="452838" rtl="0" eaLnBrk="1" latinLnBrk="0" hangingPunct="1">
        <a:defRPr sz="1800" kern="1200">
          <a:solidFill>
            <a:schemeClr val="tx1"/>
          </a:solidFill>
          <a:latin typeface="+mn-lt"/>
          <a:ea typeface="+mn-ea"/>
          <a:cs typeface="+mn-cs"/>
        </a:defRPr>
      </a:lvl8pPr>
      <a:lvl9pPr marL="3622695" algn="l" defTabSz="45283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178" y="1218527"/>
            <a:ext cx="8295849" cy="5214787"/>
          </a:xfrm>
          <a:prstGeom prst="rect">
            <a:avLst/>
          </a:prstGeom>
          <a:noFill/>
          <a:ln w="9525">
            <a:noFill/>
            <a:miter lim="800000"/>
            <a:headEnd/>
            <a:tailEnd/>
          </a:ln>
          <a:effectLst/>
        </p:spPr>
        <p:txBody>
          <a:bodyPr vert="horz" wrap="square" lIns="89707" tIns="44046" rIns="89707" bIns="440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451" name="Rectangle 3"/>
          <p:cNvSpPr>
            <a:spLocks noGrp="1" noChangeArrowheads="1"/>
          </p:cNvSpPr>
          <p:nvPr>
            <p:ph type="title"/>
          </p:nvPr>
        </p:nvSpPr>
        <p:spPr bwMode="auto">
          <a:xfrm>
            <a:off x="404319" y="247191"/>
            <a:ext cx="8704855" cy="779604"/>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1858" y="6386770"/>
            <a:ext cx="617960" cy="289665"/>
          </a:xfrm>
          <a:prstGeom prst="rect">
            <a:avLst/>
          </a:prstGeom>
          <a:noFill/>
          <a:ln w="19050">
            <a:noFill/>
            <a:miter lim="800000"/>
            <a:headEnd/>
            <a:tailEnd type="none" w="sm" len="sm"/>
          </a:ln>
          <a:effectLst/>
        </p:spPr>
        <p:txBody>
          <a:bodyPr wrap="none" lIns="45302" tIns="45302" rIns="45302" bIns="45302"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2E3E3233-B9EC-D241-B6F4-D34354CA7E0A}"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1498275717"/>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pitchFamily="-111" charset="-128"/>
          <a:cs typeface="ＭＳ Ｐゴシック" pitchFamily="-111" charset="-128"/>
        </a:defRPr>
      </a:lvl1pPr>
      <a:lvl2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2pPr>
      <a:lvl3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3pPr>
      <a:lvl4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4pPr>
      <a:lvl5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5pPr>
      <a:lvl6pPr marL="453301" algn="l" rtl="0" fontAlgn="base">
        <a:lnSpc>
          <a:spcPct val="87000"/>
        </a:lnSpc>
        <a:spcBef>
          <a:spcPct val="0"/>
        </a:spcBef>
        <a:spcAft>
          <a:spcPct val="0"/>
        </a:spcAft>
        <a:defRPr sz="3800" b="1">
          <a:solidFill>
            <a:schemeClr val="hlink"/>
          </a:solidFill>
          <a:latin typeface="Helvetica" pitchFamily="-111" charset="0"/>
        </a:defRPr>
      </a:lvl6pPr>
      <a:lvl7pPr marL="906601" algn="l" rtl="0" fontAlgn="base">
        <a:lnSpc>
          <a:spcPct val="87000"/>
        </a:lnSpc>
        <a:spcBef>
          <a:spcPct val="0"/>
        </a:spcBef>
        <a:spcAft>
          <a:spcPct val="0"/>
        </a:spcAft>
        <a:defRPr sz="3800" b="1">
          <a:solidFill>
            <a:schemeClr val="hlink"/>
          </a:solidFill>
          <a:latin typeface="Helvetica" pitchFamily="-111" charset="0"/>
        </a:defRPr>
      </a:lvl7pPr>
      <a:lvl8pPr marL="1359903" algn="l" rtl="0" fontAlgn="base">
        <a:lnSpc>
          <a:spcPct val="87000"/>
        </a:lnSpc>
        <a:spcBef>
          <a:spcPct val="0"/>
        </a:spcBef>
        <a:spcAft>
          <a:spcPct val="0"/>
        </a:spcAft>
        <a:defRPr sz="3800" b="1">
          <a:solidFill>
            <a:schemeClr val="hlink"/>
          </a:solidFill>
          <a:latin typeface="Helvetica" pitchFamily="-111" charset="0"/>
        </a:defRPr>
      </a:lvl8pPr>
      <a:lvl9pPr marL="1813203" algn="l" rtl="0" fontAlgn="base">
        <a:lnSpc>
          <a:spcPct val="87000"/>
        </a:lnSpc>
        <a:spcBef>
          <a:spcPct val="0"/>
        </a:spcBef>
        <a:spcAft>
          <a:spcPct val="0"/>
        </a:spcAft>
        <a:defRPr sz="3800" b="1">
          <a:solidFill>
            <a:schemeClr val="hlink"/>
          </a:solidFill>
          <a:latin typeface="Helvetica" pitchFamily="-111" charset="0"/>
        </a:defRPr>
      </a:lvl9pPr>
    </p:titleStyle>
    <p:bodyStyle>
      <a:lvl1pPr marL="382473" indent="-382473"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38190" indent="-243964"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36398" indent="-236092"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586552" indent="-226650"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30195" indent="-226650"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883498" indent="-22665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36799" indent="-22665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790100" indent="-22665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43400" indent="-22665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p:bodyStyle>
    <p:otherStyle>
      <a:defPPr>
        <a:defRPr lang="en-US"/>
      </a:defPPr>
      <a:lvl1pPr marL="0" algn="l" defTabSz="453301" rtl="0" eaLnBrk="1" latinLnBrk="0" hangingPunct="1">
        <a:defRPr sz="1800" kern="1200">
          <a:solidFill>
            <a:schemeClr val="tx1"/>
          </a:solidFill>
          <a:latin typeface="+mn-lt"/>
          <a:ea typeface="+mn-ea"/>
          <a:cs typeface="+mn-cs"/>
        </a:defRPr>
      </a:lvl1pPr>
      <a:lvl2pPr marL="453301" algn="l" defTabSz="453301" rtl="0" eaLnBrk="1" latinLnBrk="0" hangingPunct="1">
        <a:defRPr sz="1800" kern="1200">
          <a:solidFill>
            <a:schemeClr val="tx1"/>
          </a:solidFill>
          <a:latin typeface="+mn-lt"/>
          <a:ea typeface="+mn-ea"/>
          <a:cs typeface="+mn-cs"/>
        </a:defRPr>
      </a:lvl2pPr>
      <a:lvl3pPr marL="906601" algn="l" defTabSz="453301" rtl="0" eaLnBrk="1" latinLnBrk="0" hangingPunct="1">
        <a:defRPr sz="1800" kern="1200">
          <a:solidFill>
            <a:schemeClr val="tx1"/>
          </a:solidFill>
          <a:latin typeface="+mn-lt"/>
          <a:ea typeface="+mn-ea"/>
          <a:cs typeface="+mn-cs"/>
        </a:defRPr>
      </a:lvl3pPr>
      <a:lvl4pPr marL="1359903" algn="l" defTabSz="453301" rtl="0" eaLnBrk="1" latinLnBrk="0" hangingPunct="1">
        <a:defRPr sz="1800" kern="1200">
          <a:solidFill>
            <a:schemeClr val="tx1"/>
          </a:solidFill>
          <a:latin typeface="+mn-lt"/>
          <a:ea typeface="+mn-ea"/>
          <a:cs typeface="+mn-cs"/>
        </a:defRPr>
      </a:lvl4pPr>
      <a:lvl5pPr marL="1813203" algn="l" defTabSz="453301" rtl="0" eaLnBrk="1" latinLnBrk="0" hangingPunct="1">
        <a:defRPr sz="1800" kern="1200">
          <a:solidFill>
            <a:schemeClr val="tx1"/>
          </a:solidFill>
          <a:latin typeface="+mn-lt"/>
          <a:ea typeface="+mn-ea"/>
          <a:cs typeface="+mn-cs"/>
        </a:defRPr>
      </a:lvl5pPr>
      <a:lvl6pPr marL="2266504" algn="l" defTabSz="453301" rtl="0" eaLnBrk="1" latinLnBrk="0" hangingPunct="1">
        <a:defRPr sz="1800" kern="1200">
          <a:solidFill>
            <a:schemeClr val="tx1"/>
          </a:solidFill>
          <a:latin typeface="+mn-lt"/>
          <a:ea typeface="+mn-ea"/>
          <a:cs typeface="+mn-cs"/>
        </a:defRPr>
      </a:lvl6pPr>
      <a:lvl7pPr marL="2719805" algn="l" defTabSz="453301" rtl="0" eaLnBrk="1" latinLnBrk="0" hangingPunct="1">
        <a:defRPr sz="1800" kern="1200">
          <a:solidFill>
            <a:schemeClr val="tx1"/>
          </a:solidFill>
          <a:latin typeface="+mn-lt"/>
          <a:ea typeface="+mn-ea"/>
          <a:cs typeface="+mn-cs"/>
        </a:defRPr>
      </a:lvl7pPr>
      <a:lvl8pPr marL="3173107" algn="l" defTabSz="453301" rtl="0" eaLnBrk="1" latinLnBrk="0" hangingPunct="1">
        <a:defRPr sz="1800" kern="1200">
          <a:solidFill>
            <a:schemeClr val="tx1"/>
          </a:solidFill>
          <a:latin typeface="+mn-lt"/>
          <a:ea typeface="+mn-ea"/>
          <a:cs typeface="+mn-cs"/>
        </a:defRPr>
      </a:lvl8pPr>
      <a:lvl9pPr marL="3626407" algn="l" defTabSz="45330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Microsoft_Excel_97_-_2004_Worksheet6.xls"/><Relationship Id="rId4" Type="http://schemas.openxmlformats.org/officeDocument/2006/relationships/image" Target="../media/image19.emf"/><Relationship Id="rId1" Type="http://schemas.openxmlformats.org/officeDocument/2006/relationships/vmlDrawing" Target="../drawings/vmlDrawing6.vml"/><Relationship Id="rId2" Type="http://schemas.openxmlformats.org/officeDocument/2006/relationships/slideLayout" Target="../slideLayouts/slideLayout7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4.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6.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7.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slideLayout" Target="../slideLayouts/slideLayout4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Microsoft_Word_97_-_2004_Document7.doc"/><Relationship Id="rId4" Type="http://schemas.openxmlformats.org/officeDocument/2006/relationships/image" Target="../media/image20.wmf"/><Relationship Id="rId1" Type="http://schemas.openxmlformats.org/officeDocument/2006/relationships/vmlDrawing" Target="../drawings/vmlDrawing7.vml"/><Relationship Id="rId2" Type="http://schemas.openxmlformats.org/officeDocument/2006/relationships/slideLayout" Target="../slideLayouts/slideLayout83.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Microsoft_Word_97_-_2004_Document8.doc"/><Relationship Id="rId4" Type="http://schemas.openxmlformats.org/officeDocument/2006/relationships/image" Target="../media/image21.wmf"/><Relationship Id="rId1" Type="http://schemas.openxmlformats.org/officeDocument/2006/relationships/vmlDrawing" Target="../drawings/vmlDrawing8.vml"/><Relationship Id="rId2" Type="http://schemas.openxmlformats.org/officeDocument/2006/relationships/slideLayout" Target="../slideLayouts/slideLayout8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3.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4.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 Id="rId3" Type="http://schemas.openxmlformats.org/officeDocument/2006/relationships/image" Target="../media/image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6.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Word_97_-_2004_Document2.doc"/><Relationship Id="rId4" Type="http://schemas.openxmlformats.org/officeDocument/2006/relationships/image" Target="../media/image8.png"/><Relationship Id="rId1" Type="http://schemas.openxmlformats.org/officeDocument/2006/relationships/vmlDrawing" Target="../drawings/vmlDrawing2.vml"/><Relationship Id="rId2"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9.wmf"/><Relationship Id="rId3" Type="http://schemas.openxmlformats.org/officeDocument/2006/relationships/image" Target="../media/image10.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Microsoft_Word_97_-_2004_Document3.doc"/><Relationship Id="rId4" Type="http://schemas.openxmlformats.org/officeDocument/2006/relationships/image" Target="../media/image11.png"/><Relationship Id="rId1" Type="http://schemas.openxmlformats.org/officeDocument/2006/relationships/vmlDrawing" Target="../drawings/vmlDrawing3.vml"/><Relationship Id="rId2"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5.png"/><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Microsoft_Excel_97_-_2004_Worksheet4.xls"/><Relationship Id="rId5" Type="http://schemas.openxmlformats.org/officeDocument/2006/relationships/image" Target="../media/image17.emf"/><Relationship Id="rId1" Type="http://schemas.openxmlformats.org/officeDocument/2006/relationships/vmlDrawing" Target="../drawings/vmlDrawing4.vml"/><Relationship Id="rId2" Type="http://schemas.openxmlformats.org/officeDocument/2006/relationships/slideLayout" Target="../slideLayouts/slideLayout9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Microsoft_Excel_97_-_2004_Worksheet5.xls"/><Relationship Id="rId5" Type="http://schemas.openxmlformats.org/officeDocument/2006/relationships/image" Target="../media/image18.emf"/><Relationship Id="rId1" Type="http://schemas.openxmlformats.org/officeDocument/2006/relationships/vmlDrawing" Target="../drawings/vmlDrawing5.vml"/><Relationship Id="rId2" Type="http://schemas.openxmlformats.org/officeDocument/2006/relationships/slideLayout" Target="../slideLayouts/slideLayout9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chart" Target="../charts/char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0" y="684615"/>
            <a:ext cx="9131300" cy="1562376"/>
          </a:xfrm>
          <a:effectLst>
            <a:outerShdw blurRad="63500" dist="53882" dir="2700000" algn="ctr" rotWithShape="0">
              <a:srgbClr val="969696"/>
            </a:outerShdw>
          </a:effectLst>
        </p:spPr>
        <p:txBody>
          <a:bodyPr/>
          <a:lstStyle/>
          <a:p>
            <a:pPr algn="ctr" eaLnBrk="1" hangingPunct="1">
              <a:defRPr/>
            </a:pPr>
            <a:r>
              <a:rPr lang="en-US" dirty="0" smtClean="0">
                <a:ea typeface="ＭＳ Ｐゴシック" pitchFamily="-1" charset="-128"/>
              </a:rPr>
              <a:t>Chapter 5:</a:t>
            </a:r>
            <a:br>
              <a:rPr lang="en-US" dirty="0" smtClean="0">
                <a:ea typeface="ＭＳ Ｐゴシック" pitchFamily="-1" charset="-128"/>
              </a:rPr>
            </a:br>
            <a:r>
              <a:rPr lang="en-US" dirty="0" smtClean="0">
                <a:ea typeface="ＭＳ Ｐゴシック" pitchFamily="-1" charset="-128"/>
              </a:rPr>
              <a:t>Machine </a:t>
            </a:r>
            <a:r>
              <a:rPr lang="en-US" dirty="0">
                <a:ea typeface="ＭＳ Ｐゴシック" pitchFamily="-1" charset="-128"/>
              </a:rPr>
              <a:t>Dependent Optimizations</a:t>
            </a:r>
          </a:p>
        </p:txBody>
      </p:sp>
      <p:sp>
        <p:nvSpPr>
          <p:cNvPr id="141315" name="Rectangle 3"/>
          <p:cNvSpPr>
            <a:spLocks noGrp="1" noChangeArrowheads="1"/>
          </p:cNvSpPr>
          <p:nvPr>
            <p:ph type="body" idx="1"/>
          </p:nvPr>
        </p:nvSpPr>
        <p:spPr>
          <a:xfrm>
            <a:off x="1674072" y="3118499"/>
            <a:ext cx="6166798" cy="2457653"/>
          </a:xfrm>
        </p:spPr>
        <p:txBody>
          <a:bodyPr lIns="89560" tIns="43976" rIns="89560" bIns="43976"/>
          <a:lstStyle/>
          <a:p>
            <a:pPr marL="381769" indent="-381769" eaLnBrk="1" hangingPunct="1">
              <a:lnSpc>
                <a:spcPct val="80000"/>
              </a:lnSpc>
              <a:defRPr/>
            </a:pPr>
            <a:r>
              <a:rPr lang="en-US" dirty="0">
                <a:latin typeface="Helvetica" charset="0"/>
                <a:ea typeface="ＭＳ Ｐゴシック" charset="0"/>
                <a:cs typeface="ＭＳ Ｐゴシック" charset="0"/>
              </a:rPr>
              <a:t>Topics</a:t>
            </a:r>
          </a:p>
          <a:p>
            <a:pPr marL="736829" lvl="1" indent="-243515" eaLnBrk="1" hangingPunct="1">
              <a:lnSpc>
                <a:spcPct val="80000"/>
              </a:lnSpc>
              <a:defRPr/>
            </a:pPr>
            <a:r>
              <a:rPr lang="en-US" dirty="0">
                <a:latin typeface="Helvetica" charset="0"/>
                <a:ea typeface="ＭＳ Ｐゴシック" charset="0"/>
              </a:rPr>
              <a:t>Machine-Dependent Optimizations</a:t>
            </a:r>
          </a:p>
          <a:p>
            <a:pPr marL="1134306" lvl="2" indent="-235660" eaLnBrk="1" hangingPunct="1">
              <a:lnSpc>
                <a:spcPct val="80000"/>
              </a:lnSpc>
              <a:defRPr/>
            </a:pPr>
            <a:r>
              <a:rPr lang="en-US" dirty="0">
                <a:latin typeface="Helvetica" charset="0"/>
                <a:ea typeface="ＭＳ Ｐゴシック" charset="0"/>
              </a:rPr>
              <a:t>Pointer code</a:t>
            </a:r>
          </a:p>
          <a:p>
            <a:pPr marL="1134306" lvl="2" indent="-235660" eaLnBrk="1" hangingPunct="1">
              <a:lnSpc>
                <a:spcPct val="80000"/>
              </a:lnSpc>
              <a:defRPr/>
            </a:pPr>
            <a:r>
              <a:rPr lang="en-US" dirty="0">
                <a:latin typeface="Helvetica" charset="0"/>
                <a:ea typeface="ＭＳ Ｐゴシック" charset="0"/>
              </a:rPr>
              <a:t>Unrolling</a:t>
            </a:r>
          </a:p>
          <a:p>
            <a:pPr marL="1134306" lvl="2" indent="-235660" eaLnBrk="1" hangingPunct="1">
              <a:lnSpc>
                <a:spcPct val="80000"/>
              </a:lnSpc>
              <a:defRPr/>
            </a:pPr>
            <a:r>
              <a:rPr lang="en-US" dirty="0">
                <a:latin typeface="Helvetica" charset="0"/>
                <a:ea typeface="ＭＳ Ｐゴシック" charset="0"/>
              </a:rPr>
              <a:t>Enabling instruction level parallelism</a:t>
            </a:r>
          </a:p>
          <a:p>
            <a:pPr marL="736829" lvl="1" indent="-243515" eaLnBrk="1" hangingPunct="1">
              <a:lnSpc>
                <a:spcPct val="80000"/>
              </a:lnSpc>
              <a:defRPr/>
            </a:pPr>
            <a:r>
              <a:rPr lang="en-US" dirty="0">
                <a:latin typeface="Helvetica" charset="0"/>
                <a:ea typeface="ＭＳ Ｐゴシック" charset="0"/>
              </a:rPr>
              <a:t>Understanding Processor Operation</a:t>
            </a:r>
          </a:p>
          <a:p>
            <a:pPr marL="1134306" lvl="2" indent="-235660" eaLnBrk="1" hangingPunct="1">
              <a:lnSpc>
                <a:spcPct val="80000"/>
              </a:lnSpc>
              <a:defRPr/>
            </a:pPr>
            <a:r>
              <a:rPr lang="en-US" dirty="0">
                <a:latin typeface="Helvetica" charset="0"/>
                <a:ea typeface="ＭＳ Ｐゴシック" charset="0"/>
              </a:rPr>
              <a:t>Translation of instructions into operations</a:t>
            </a:r>
          </a:p>
          <a:p>
            <a:pPr marL="1134306" lvl="2" indent="-235660" eaLnBrk="1" hangingPunct="1">
              <a:lnSpc>
                <a:spcPct val="80000"/>
              </a:lnSpc>
              <a:defRPr/>
            </a:pPr>
            <a:r>
              <a:rPr lang="en-US" dirty="0">
                <a:latin typeface="Helvetica" charset="0"/>
                <a:ea typeface="ＭＳ Ｐゴシック" charset="0"/>
              </a:rPr>
              <a:t>Out-of-order execution of </a:t>
            </a:r>
            <a:r>
              <a:rPr lang="en-US" dirty="0" smtClean="0">
                <a:latin typeface="Helvetica" charset="0"/>
                <a:ea typeface="ＭＳ Ｐゴシック" charset="0"/>
              </a:rPr>
              <a:t>operations</a:t>
            </a:r>
          </a:p>
          <a:p>
            <a:pPr marL="736981" lvl="1" indent="-243565" eaLnBrk="1" hangingPunct="1">
              <a:lnSpc>
                <a:spcPct val="80000"/>
              </a:lnSpc>
              <a:buClr>
                <a:srgbClr val="660033"/>
              </a:buClr>
              <a:buFont typeface="Wingdings" pitchFamily="-1" charset="2"/>
              <a:buChar char="n"/>
              <a:defRPr/>
            </a:pPr>
            <a:r>
              <a:rPr lang="en-US" dirty="0">
                <a:solidFill>
                  <a:srgbClr val="000066"/>
                </a:solidFill>
                <a:ea typeface="ＭＳ Ｐゴシック" pitchFamily="-111" charset="-128"/>
              </a:rPr>
              <a:t>Limits on </a:t>
            </a:r>
            <a:r>
              <a:rPr lang="en-US" dirty="0" smtClean="0">
                <a:solidFill>
                  <a:srgbClr val="000066"/>
                </a:solidFill>
                <a:ea typeface="ＭＳ Ｐゴシック" pitchFamily="-111" charset="-128"/>
              </a:rPr>
              <a:t>Optimization</a:t>
            </a:r>
          </a:p>
          <a:p>
            <a:pPr marL="736981" lvl="1" indent="-243565" eaLnBrk="1" hangingPunct="1">
              <a:lnSpc>
                <a:spcPct val="80000"/>
              </a:lnSpc>
              <a:buClr>
                <a:srgbClr val="660033"/>
              </a:buClr>
              <a:buFont typeface="Wingdings" pitchFamily="-1" charset="2"/>
              <a:buChar char="n"/>
              <a:defRPr/>
            </a:pPr>
            <a:r>
              <a:rPr lang="en-US" smtClean="0">
                <a:solidFill>
                  <a:srgbClr val="000066"/>
                </a:solidFill>
                <a:ea typeface="ＭＳ Ｐゴシック" pitchFamily="-111" charset="-128"/>
              </a:rPr>
              <a:t>Profiling Tools</a:t>
            </a:r>
            <a:endParaRPr lang="en-US" dirty="0">
              <a:solidFill>
                <a:srgbClr val="000066"/>
              </a:solidFill>
              <a:ea typeface="ＭＳ Ｐゴシック" pitchFamily="-111" charset="-128"/>
            </a:endParaRPr>
          </a:p>
        </p:txBody>
      </p:sp>
    </p:spTree>
    <p:extLst>
      <p:ext uri="{BB962C8B-B14F-4D97-AF65-F5344CB8AC3E}">
        <p14:creationId xmlns:p14="http://schemas.microsoft.com/office/powerpoint/2010/main" val="2155080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989224" y="152194"/>
            <a:ext cx="5681698" cy="572027"/>
          </a:xfrm>
        </p:spPr>
        <p:txBody>
          <a:bodyPr/>
          <a:lstStyle/>
          <a:p>
            <a:pPr eaLnBrk="1" hangingPunct="1">
              <a:defRPr/>
            </a:pPr>
            <a:r>
              <a:rPr lang="en-US">
                <a:ea typeface="ＭＳ Ｐゴシック" pitchFamily="-1" charset="-128"/>
              </a:rPr>
              <a:t>Instruction Control</a:t>
            </a:r>
          </a:p>
        </p:txBody>
      </p:sp>
      <p:sp>
        <p:nvSpPr>
          <p:cNvPr id="423939" name="Rectangle 3"/>
          <p:cNvSpPr>
            <a:spLocks noGrp="1" noChangeArrowheads="1"/>
          </p:cNvSpPr>
          <p:nvPr>
            <p:ph type="body" idx="1"/>
          </p:nvPr>
        </p:nvSpPr>
        <p:spPr>
          <a:xfrm>
            <a:off x="152245" y="3029679"/>
            <a:ext cx="8841191" cy="3403635"/>
          </a:xfrm>
        </p:spPr>
        <p:txBody>
          <a:bodyPr/>
          <a:lstStyle/>
          <a:p>
            <a:pPr marL="380988" indent="-380988" eaLnBrk="1" hangingPunct="1">
              <a:defRPr/>
            </a:pPr>
            <a:r>
              <a:rPr lang="en-US" sz="2000" dirty="0">
                <a:ea typeface="ＭＳ Ｐゴシック" pitchFamily="-1" charset="-128"/>
              </a:rPr>
              <a:t>Grabs Instruction Bytes From Memory</a:t>
            </a:r>
          </a:p>
          <a:p>
            <a:pPr marL="735321" lvl="1" indent="-243017" eaLnBrk="1" hangingPunct="1">
              <a:buFont typeface="Wingdings" pitchFamily="-1" charset="2"/>
              <a:buChar char="n"/>
              <a:defRPr/>
            </a:pPr>
            <a:r>
              <a:rPr lang="en-US" sz="1800" dirty="0"/>
              <a:t>Based on current PC + predicted targets for predicted branches</a:t>
            </a:r>
          </a:p>
          <a:p>
            <a:pPr marL="735321" lvl="1" indent="-243017" eaLnBrk="1" hangingPunct="1">
              <a:buFont typeface="Wingdings" pitchFamily="-1" charset="2"/>
              <a:buChar char="n"/>
              <a:defRPr/>
            </a:pPr>
            <a:r>
              <a:rPr lang="en-US" sz="1800" dirty="0"/>
              <a:t>Hardware dynamically guesses whether branches taken/not taken and (possibly) branch target</a:t>
            </a:r>
          </a:p>
          <a:p>
            <a:pPr marL="380988" indent="-380988" eaLnBrk="1" hangingPunct="1">
              <a:defRPr/>
            </a:pPr>
            <a:r>
              <a:rPr lang="en-US" sz="2000" dirty="0">
                <a:ea typeface="ＭＳ Ｐゴシック" pitchFamily="-1" charset="-128"/>
              </a:rPr>
              <a:t>Translates Instructions Into </a:t>
            </a:r>
            <a:r>
              <a:rPr lang="en-US" sz="2000" i="1" dirty="0">
                <a:ea typeface="ＭＳ Ｐゴシック" pitchFamily="-1" charset="-128"/>
              </a:rPr>
              <a:t>Operations</a:t>
            </a:r>
          </a:p>
          <a:p>
            <a:pPr marL="735321" lvl="1" indent="-243017" eaLnBrk="1" hangingPunct="1">
              <a:buFont typeface="Wingdings" pitchFamily="-1" charset="2"/>
              <a:buChar char="n"/>
              <a:defRPr/>
            </a:pPr>
            <a:r>
              <a:rPr lang="en-US" sz="1800" dirty="0"/>
              <a:t>Primitive steps required to perform instruction</a:t>
            </a:r>
          </a:p>
          <a:p>
            <a:pPr marL="735321" lvl="1" indent="-243017" eaLnBrk="1" hangingPunct="1">
              <a:buFont typeface="Wingdings" pitchFamily="-1" charset="2"/>
              <a:buChar char="n"/>
              <a:defRPr/>
            </a:pPr>
            <a:r>
              <a:rPr lang="en-US" sz="1800" dirty="0"/>
              <a:t>Typical instruction requires 1–3 operations</a:t>
            </a:r>
          </a:p>
          <a:p>
            <a:pPr marL="380988" indent="-380988" eaLnBrk="1" hangingPunct="1">
              <a:defRPr/>
            </a:pPr>
            <a:r>
              <a:rPr lang="en-US" sz="2000" dirty="0">
                <a:ea typeface="ＭＳ Ｐゴシック" pitchFamily="-1" charset="-128"/>
              </a:rPr>
              <a:t>Converts Register References Into </a:t>
            </a:r>
            <a:r>
              <a:rPr lang="en-US" sz="2000" i="1" dirty="0">
                <a:ea typeface="ＭＳ Ｐゴシック" pitchFamily="-1" charset="-128"/>
              </a:rPr>
              <a:t>Tags</a:t>
            </a:r>
          </a:p>
          <a:p>
            <a:pPr marL="735321" lvl="1" indent="-243017" eaLnBrk="1" hangingPunct="1">
              <a:buFont typeface="Wingdings" pitchFamily="-1" charset="2"/>
              <a:buChar char="n"/>
              <a:defRPr/>
            </a:pPr>
            <a:r>
              <a:rPr lang="en-US" sz="1800" dirty="0"/>
              <a:t>Abstract identifier linking destination of one operation with sources of later operations</a:t>
            </a:r>
          </a:p>
        </p:txBody>
      </p:sp>
      <p:sp>
        <p:nvSpPr>
          <p:cNvPr id="423941" name="Rectangle 5"/>
          <p:cNvSpPr>
            <a:spLocks noChangeArrowheads="1"/>
          </p:cNvSpPr>
          <p:nvPr/>
        </p:nvSpPr>
        <p:spPr bwMode="auto">
          <a:xfrm>
            <a:off x="2054542" y="836752"/>
            <a:ext cx="4946121" cy="1825413"/>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lIns="90319" tIns="45142" rIns="90319" bIns="45142" anchorCtr="1"/>
          <a:lstStyle/>
          <a:p>
            <a:pPr eaLnBrk="1" hangingPunct="1">
              <a:lnSpc>
                <a:spcPct val="100000"/>
              </a:lnSpc>
              <a:defRPr/>
            </a:pPr>
            <a:r>
              <a:rPr lang="en-US" b="0">
                <a:solidFill>
                  <a:srgbClr val="000066"/>
                </a:solidFill>
                <a:latin typeface="Arial" pitchFamily="-1" charset="0"/>
                <a:ea typeface="ＭＳ Ｐゴシック" pitchFamily="-1" charset="-128"/>
                <a:cs typeface="ＭＳ Ｐゴシック" pitchFamily="-1" charset="-128"/>
              </a:rPr>
              <a:t>Instruction Control</a:t>
            </a:r>
          </a:p>
        </p:txBody>
      </p:sp>
      <p:sp>
        <p:nvSpPr>
          <p:cNvPr id="25604" name="Rectangle 6"/>
          <p:cNvSpPr>
            <a:spLocks noChangeArrowheads="1"/>
          </p:cNvSpPr>
          <p:nvPr/>
        </p:nvSpPr>
        <p:spPr bwMode="auto">
          <a:xfrm>
            <a:off x="5935345" y="1293001"/>
            <a:ext cx="837036" cy="1064824"/>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Cache</a:t>
            </a:r>
          </a:p>
        </p:txBody>
      </p:sp>
      <p:sp>
        <p:nvSpPr>
          <p:cNvPr id="25605" name="Rectangle 7"/>
          <p:cNvSpPr>
            <a:spLocks noChangeArrowheads="1"/>
          </p:cNvSpPr>
          <p:nvPr/>
        </p:nvSpPr>
        <p:spPr bwMode="auto">
          <a:xfrm>
            <a:off x="4185179" y="1216942"/>
            <a:ext cx="913130" cy="532412"/>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200" b="0">
                <a:solidFill>
                  <a:srgbClr val="FFFFFF"/>
                </a:solidFill>
                <a:latin typeface="Arial" charset="0"/>
              </a:rPr>
              <a:t>Fetch</a:t>
            </a:r>
          </a:p>
          <a:p>
            <a:pPr eaLnBrk="1" hangingPunct="1">
              <a:lnSpc>
                <a:spcPct val="100000"/>
              </a:lnSpc>
            </a:pPr>
            <a:r>
              <a:rPr lang="en-US" sz="1200" b="0">
                <a:solidFill>
                  <a:srgbClr val="FFFFFF"/>
                </a:solidFill>
                <a:latin typeface="Arial" charset="0"/>
              </a:rPr>
              <a:t>Control</a:t>
            </a:r>
          </a:p>
        </p:txBody>
      </p:sp>
      <p:sp>
        <p:nvSpPr>
          <p:cNvPr id="25606" name="Rectangle 8"/>
          <p:cNvSpPr>
            <a:spLocks noChangeArrowheads="1"/>
          </p:cNvSpPr>
          <p:nvPr/>
        </p:nvSpPr>
        <p:spPr bwMode="auto">
          <a:xfrm>
            <a:off x="4185179" y="1825413"/>
            <a:ext cx="913130" cy="532412"/>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Decode</a:t>
            </a:r>
          </a:p>
        </p:txBody>
      </p:sp>
      <p:sp>
        <p:nvSpPr>
          <p:cNvPr id="25607" name="Line 9"/>
          <p:cNvSpPr>
            <a:spLocks noChangeShapeType="1"/>
          </p:cNvSpPr>
          <p:nvPr/>
        </p:nvSpPr>
        <p:spPr bwMode="auto">
          <a:xfrm>
            <a:off x="5098309" y="1445119"/>
            <a:ext cx="8370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25608" name="Line 10"/>
          <p:cNvSpPr>
            <a:spLocks noChangeShapeType="1"/>
          </p:cNvSpPr>
          <p:nvPr/>
        </p:nvSpPr>
        <p:spPr bwMode="auto">
          <a:xfrm flipH="1">
            <a:off x="5098309" y="2053590"/>
            <a:ext cx="8370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25609" name="Line 11"/>
          <p:cNvSpPr>
            <a:spLocks noChangeShapeType="1"/>
          </p:cNvSpPr>
          <p:nvPr/>
        </p:nvSpPr>
        <p:spPr bwMode="auto">
          <a:xfrm>
            <a:off x="4641744" y="2357826"/>
            <a:ext cx="0" cy="5324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25610" name="Text Box 12"/>
          <p:cNvSpPr txBox="1">
            <a:spLocks noChangeArrowheads="1"/>
          </p:cNvSpPr>
          <p:nvPr/>
        </p:nvSpPr>
        <p:spPr bwMode="auto">
          <a:xfrm>
            <a:off x="5041343" y="1117220"/>
            <a:ext cx="902033" cy="30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Address</a:t>
            </a:r>
          </a:p>
        </p:txBody>
      </p:sp>
      <p:sp>
        <p:nvSpPr>
          <p:cNvPr id="25611" name="Text Box 13"/>
          <p:cNvSpPr txBox="1">
            <a:spLocks noChangeArrowheads="1"/>
          </p:cNvSpPr>
          <p:nvPr/>
        </p:nvSpPr>
        <p:spPr bwMode="auto">
          <a:xfrm>
            <a:off x="5130015" y="1741536"/>
            <a:ext cx="724480" cy="30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Instrs.</a:t>
            </a:r>
          </a:p>
        </p:txBody>
      </p:sp>
      <p:sp>
        <p:nvSpPr>
          <p:cNvPr id="25612" name="Text Box 14"/>
          <p:cNvSpPr txBox="1">
            <a:spLocks noChangeArrowheads="1"/>
          </p:cNvSpPr>
          <p:nvPr/>
        </p:nvSpPr>
        <p:spPr bwMode="auto">
          <a:xfrm>
            <a:off x="4709912" y="2738224"/>
            <a:ext cx="1133486" cy="30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Operations</a:t>
            </a:r>
          </a:p>
        </p:txBody>
      </p:sp>
      <p:sp>
        <p:nvSpPr>
          <p:cNvPr id="25613" name="Rectangle 15"/>
          <p:cNvSpPr>
            <a:spLocks noChangeArrowheads="1"/>
          </p:cNvSpPr>
          <p:nvPr/>
        </p:nvSpPr>
        <p:spPr bwMode="auto">
          <a:xfrm>
            <a:off x="3043767" y="1369060"/>
            <a:ext cx="913130" cy="988766"/>
          </a:xfrm>
          <a:prstGeom prst="rect">
            <a:avLst/>
          </a:prstGeom>
          <a:solidFill>
            <a:schemeClr val="folHlink"/>
          </a:solidFill>
          <a:ln w="9525">
            <a:solidFill>
              <a:schemeClr val="tx1"/>
            </a:solidFill>
            <a:miter lim="800000"/>
            <a:headEnd/>
            <a:tailEnd/>
          </a:ln>
        </p:spPr>
        <p:txBody>
          <a:bodyPr wrap="none" lIns="90319" tIns="45142" rIns="90319" bIns="45142"/>
          <a:lstStyle/>
          <a:p>
            <a:pPr eaLnBrk="1" hangingPunct="1">
              <a:lnSpc>
                <a:spcPct val="100000"/>
              </a:lnSpc>
            </a:pPr>
            <a:r>
              <a:rPr lang="en-US" sz="1200" b="0">
                <a:solidFill>
                  <a:srgbClr val="FFFFFF"/>
                </a:solidFill>
                <a:latin typeface="Arial" charset="0"/>
              </a:rPr>
              <a:t>Retirement</a:t>
            </a:r>
          </a:p>
          <a:p>
            <a:pPr eaLnBrk="1" hangingPunct="1">
              <a:lnSpc>
                <a:spcPct val="100000"/>
              </a:lnSpc>
            </a:pPr>
            <a:r>
              <a:rPr lang="en-US" sz="1200" b="0">
                <a:solidFill>
                  <a:srgbClr val="FFFFFF"/>
                </a:solidFill>
                <a:latin typeface="Arial" charset="0"/>
              </a:rPr>
              <a:t>Unit</a:t>
            </a:r>
          </a:p>
        </p:txBody>
      </p:sp>
      <p:sp>
        <p:nvSpPr>
          <p:cNvPr id="25614" name="Rectangle 16"/>
          <p:cNvSpPr>
            <a:spLocks noChangeArrowheads="1"/>
          </p:cNvSpPr>
          <p:nvPr/>
        </p:nvSpPr>
        <p:spPr bwMode="auto">
          <a:xfrm>
            <a:off x="3195955" y="1825414"/>
            <a:ext cx="608753" cy="456353"/>
          </a:xfrm>
          <a:prstGeom prst="rect">
            <a:avLst/>
          </a:prstGeom>
          <a:solidFill>
            <a:srgbClr val="C0C0C0"/>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000066"/>
                </a:solidFill>
                <a:latin typeface="Arial" charset="0"/>
              </a:rPr>
              <a:t>Register</a:t>
            </a:r>
          </a:p>
          <a:p>
            <a:pPr eaLnBrk="1" hangingPunct="1">
              <a:lnSpc>
                <a:spcPct val="100000"/>
              </a:lnSpc>
            </a:pPr>
            <a:r>
              <a:rPr lang="en-US" sz="1000" b="0">
                <a:solidFill>
                  <a:srgbClr val="000066"/>
                </a:solidFill>
                <a:latin typeface="Arial" charset="0"/>
              </a:rPr>
              <a:t>File</a:t>
            </a:r>
          </a:p>
        </p:txBody>
      </p:sp>
      <p:sp>
        <p:nvSpPr>
          <p:cNvPr id="25615" name="Line 17"/>
          <p:cNvSpPr>
            <a:spLocks noChangeShapeType="1"/>
          </p:cNvSpPr>
          <p:nvPr/>
        </p:nvSpPr>
        <p:spPr bwMode="auto">
          <a:xfrm>
            <a:off x="3804708" y="2053590"/>
            <a:ext cx="38047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25616" name="Freeform 18"/>
          <p:cNvSpPr>
            <a:spLocks/>
          </p:cNvSpPr>
          <p:nvPr/>
        </p:nvSpPr>
        <p:spPr bwMode="auto">
          <a:xfrm>
            <a:off x="3880802" y="2357825"/>
            <a:ext cx="760942" cy="228177"/>
          </a:xfrm>
          <a:custGeom>
            <a:avLst/>
            <a:gdLst>
              <a:gd name="T0" fmla="*/ 2147483647 w 480"/>
              <a:gd name="T1" fmla="*/ 2147483647 h 144"/>
              <a:gd name="T2" fmla="*/ 0 w 480"/>
              <a:gd name="T3" fmla="*/ 2147483647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319" tIns="45142" rIns="90319" bIns="45142"/>
          <a:lstStyle/>
          <a:p>
            <a:endParaRPr lang="en-US">
              <a:solidFill>
                <a:srgbClr val="000066"/>
              </a:solidFill>
            </a:endParaRPr>
          </a:p>
        </p:txBody>
      </p:sp>
    </p:spTree>
    <p:extLst>
      <p:ext uri="{BB962C8B-B14F-4D97-AF65-F5344CB8AC3E}">
        <p14:creationId xmlns:p14="http://schemas.microsoft.com/office/powerpoint/2010/main" val="1640444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3939">
                                            <p:txEl>
                                              <p:pRg st="0" end="0"/>
                                            </p:txEl>
                                          </p:spTgt>
                                        </p:tgtEl>
                                        <p:attrNameLst>
                                          <p:attrName>style.visibility</p:attrName>
                                        </p:attrNameLst>
                                      </p:cBhvr>
                                      <p:to>
                                        <p:strVal val="visible"/>
                                      </p:to>
                                    </p:set>
                                    <p:animEffect transition="in" filter="dissolve">
                                      <p:cBhvr>
                                        <p:cTn id="7" dur="500"/>
                                        <p:tgtEl>
                                          <p:spTgt spid="42393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3939">
                                            <p:txEl>
                                              <p:pRg st="1" end="1"/>
                                            </p:txEl>
                                          </p:spTgt>
                                        </p:tgtEl>
                                        <p:attrNameLst>
                                          <p:attrName>style.visibility</p:attrName>
                                        </p:attrNameLst>
                                      </p:cBhvr>
                                      <p:to>
                                        <p:strVal val="visible"/>
                                      </p:to>
                                    </p:set>
                                    <p:animEffect transition="in" filter="dissolve">
                                      <p:cBhvr>
                                        <p:cTn id="10" dur="500"/>
                                        <p:tgtEl>
                                          <p:spTgt spid="42393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23939">
                                            <p:txEl>
                                              <p:pRg st="2" end="2"/>
                                            </p:txEl>
                                          </p:spTgt>
                                        </p:tgtEl>
                                        <p:attrNameLst>
                                          <p:attrName>style.visibility</p:attrName>
                                        </p:attrNameLst>
                                      </p:cBhvr>
                                      <p:to>
                                        <p:strVal val="visible"/>
                                      </p:to>
                                    </p:set>
                                    <p:animEffect transition="in" filter="dissolve">
                                      <p:cBhvr>
                                        <p:cTn id="13" dur="500"/>
                                        <p:tgtEl>
                                          <p:spTgt spid="42393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23939">
                                            <p:txEl>
                                              <p:pRg st="3" end="3"/>
                                            </p:txEl>
                                          </p:spTgt>
                                        </p:tgtEl>
                                        <p:attrNameLst>
                                          <p:attrName>style.visibility</p:attrName>
                                        </p:attrNameLst>
                                      </p:cBhvr>
                                      <p:to>
                                        <p:strVal val="visible"/>
                                      </p:to>
                                    </p:set>
                                    <p:animEffect transition="in" filter="dissolve">
                                      <p:cBhvr>
                                        <p:cTn id="18" dur="500"/>
                                        <p:tgtEl>
                                          <p:spTgt spid="423939">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23939">
                                            <p:txEl>
                                              <p:pRg st="4" end="4"/>
                                            </p:txEl>
                                          </p:spTgt>
                                        </p:tgtEl>
                                        <p:attrNameLst>
                                          <p:attrName>style.visibility</p:attrName>
                                        </p:attrNameLst>
                                      </p:cBhvr>
                                      <p:to>
                                        <p:strVal val="visible"/>
                                      </p:to>
                                    </p:set>
                                    <p:animEffect transition="in" filter="dissolve">
                                      <p:cBhvr>
                                        <p:cTn id="21" dur="500"/>
                                        <p:tgtEl>
                                          <p:spTgt spid="42393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23939">
                                            <p:txEl>
                                              <p:pRg st="5" end="5"/>
                                            </p:txEl>
                                          </p:spTgt>
                                        </p:tgtEl>
                                        <p:attrNameLst>
                                          <p:attrName>style.visibility</p:attrName>
                                        </p:attrNameLst>
                                      </p:cBhvr>
                                      <p:to>
                                        <p:strVal val="visible"/>
                                      </p:to>
                                    </p:set>
                                    <p:animEffect transition="in" filter="dissolve">
                                      <p:cBhvr>
                                        <p:cTn id="24" dur="500"/>
                                        <p:tgtEl>
                                          <p:spTgt spid="423939">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23939">
                                            <p:txEl>
                                              <p:pRg st="6" end="6"/>
                                            </p:txEl>
                                          </p:spTgt>
                                        </p:tgtEl>
                                        <p:attrNameLst>
                                          <p:attrName>style.visibility</p:attrName>
                                        </p:attrNameLst>
                                      </p:cBhvr>
                                      <p:to>
                                        <p:strVal val="visible"/>
                                      </p:to>
                                    </p:set>
                                    <p:animEffect transition="in" filter="dissolve">
                                      <p:cBhvr>
                                        <p:cTn id="29" dur="500"/>
                                        <p:tgtEl>
                                          <p:spTgt spid="423939">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23939">
                                            <p:txEl>
                                              <p:pRg st="7" end="7"/>
                                            </p:txEl>
                                          </p:spTgt>
                                        </p:tgtEl>
                                        <p:attrNameLst>
                                          <p:attrName>style.visibility</p:attrName>
                                        </p:attrNameLst>
                                      </p:cBhvr>
                                      <p:to>
                                        <p:strVal val="visible"/>
                                      </p:to>
                                    </p:set>
                                    <p:animEffect transition="in" filter="dissolve">
                                      <p:cBhvr>
                                        <p:cTn id="32" dur="500"/>
                                        <p:tgtEl>
                                          <p:spTgt spid="4239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152188" y="334343"/>
            <a:ext cx="8750829" cy="572026"/>
          </a:xfrm>
        </p:spPr>
        <p:txBody>
          <a:bodyPr/>
          <a:lstStyle/>
          <a:p>
            <a:pPr eaLnBrk="1" hangingPunct="1">
              <a:defRPr/>
            </a:pPr>
            <a:r>
              <a:rPr lang="en-US" smtClean="0">
                <a:cs typeface="+mj-cs"/>
              </a:rPr>
              <a:t>Lower Case Conversion Performance</a:t>
            </a:r>
          </a:p>
        </p:txBody>
      </p:sp>
      <p:sp>
        <p:nvSpPr>
          <p:cNvPr id="83970" name="Rectangle 3"/>
          <p:cNvSpPr>
            <a:spLocks noGrp="1" noChangeArrowheads="1"/>
          </p:cNvSpPr>
          <p:nvPr>
            <p:ph type="body" idx="1"/>
          </p:nvPr>
        </p:nvSpPr>
        <p:spPr>
          <a:xfrm>
            <a:off x="290188" y="1218527"/>
            <a:ext cx="8295849" cy="904783"/>
          </a:xfrm>
        </p:spPr>
        <p:txBody>
          <a:bodyPr/>
          <a:lstStyle/>
          <a:p>
            <a:pPr lvl="1" eaLnBrk="1" hangingPunct="1"/>
            <a:r>
              <a:rPr lang="en-US">
                <a:latin typeface="Helvetica" charset="0"/>
                <a:ea typeface="ＭＳ Ｐゴシック" charset="0"/>
              </a:rPr>
              <a:t>Time doubles when double string length</a:t>
            </a:r>
          </a:p>
          <a:p>
            <a:pPr lvl="1" eaLnBrk="1" hangingPunct="1"/>
            <a:r>
              <a:rPr lang="en-US">
                <a:latin typeface="Helvetica" charset="0"/>
                <a:ea typeface="ＭＳ Ｐゴシック" charset="0"/>
              </a:rPr>
              <a:t>Linear performance</a:t>
            </a:r>
          </a:p>
        </p:txBody>
      </p:sp>
      <p:graphicFrame>
        <p:nvGraphicFramePr>
          <p:cNvPr id="83971" name="Object 4"/>
          <p:cNvGraphicFramePr>
            <a:graphicFrameLocks noChangeAspect="1"/>
          </p:cNvGraphicFramePr>
          <p:nvPr/>
        </p:nvGraphicFramePr>
        <p:xfrm>
          <a:off x="887765" y="1939512"/>
          <a:ext cx="7317722" cy="3967739"/>
        </p:xfrm>
        <a:graphic>
          <a:graphicData uri="http://schemas.openxmlformats.org/presentationml/2006/ole">
            <mc:AlternateContent xmlns:mc="http://schemas.openxmlformats.org/markup-compatibility/2006">
              <mc:Choice xmlns:v="urn:schemas-microsoft-com:vml" Requires="v">
                <p:oleObj spid="_x0000_s1065" name="Chart" r:id="rId3" imgW="4889500" imgH="2654300" progId="Excel.Chart.8">
                  <p:embed/>
                </p:oleObj>
              </mc:Choice>
              <mc:Fallback>
                <p:oleObj name="Chart" r:id="rId3" imgW="4889500" imgH="2654300"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765" y="1939512"/>
                        <a:ext cx="7317722" cy="39677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9633101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Recap…</a:t>
            </a:r>
          </a:p>
        </p:txBody>
      </p:sp>
      <p:sp>
        <p:nvSpPr>
          <p:cNvPr id="3" name="Content Placeholder 2"/>
          <p:cNvSpPr>
            <a:spLocks noGrp="1"/>
          </p:cNvSpPr>
          <p:nvPr>
            <p:ph idx="1"/>
          </p:nvPr>
        </p:nvSpPr>
        <p:spPr>
          <a:xfrm>
            <a:off x="290187" y="1064824"/>
            <a:ext cx="3742881" cy="760589"/>
          </a:xfrm>
        </p:spPr>
        <p:txBody>
          <a:bodyPr/>
          <a:lstStyle/>
          <a:p>
            <a:pPr marL="382042" indent="-382042">
              <a:defRPr/>
            </a:pPr>
            <a:r>
              <a:rPr lang="en-US" dirty="0">
                <a:latin typeface="Helvetica" charset="0"/>
                <a:ea typeface="ＭＳ Ｐゴシック" charset="0"/>
                <a:cs typeface="ＭＳ Ｐゴシック" charset="0"/>
              </a:rPr>
              <a:t>Improving software </a:t>
            </a:r>
            <a:r>
              <a:rPr lang="en-US" dirty="0" smtClean="0">
                <a:latin typeface="Helvetica" charset="0"/>
                <a:ea typeface="ＭＳ Ｐゴシック" charset="0"/>
                <a:cs typeface="ＭＳ Ｐゴシック" charset="0"/>
              </a:rPr>
              <a:t>performance</a:t>
            </a:r>
            <a:endParaRPr lang="en-US" sz="2000" dirty="0">
              <a:solidFill>
                <a:srgbClr val="000080"/>
              </a:solidFill>
              <a:latin typeface="Helvetica" charset="0"/>
              <a:ea typeface="ＭＳ Ｐゴシック" charset="0"/>
              <a:cs typeface="ＭＳ Ｐゴシック" charset="0"/>
            </a:endParaRPr>
          </a:p>
        </p:txBody>
      </p:sp>
      <p:sp>
        <p:nvSpPr>
          <p:cNvPr id="84995" name="Rectangle 4"/>
          <p:cNvSpPr>
            <a:spLocks noChangeArrowheads="1"/>
          </p:cNvSpPr>
          <p:nvPr/>
        </p:nvSpPr>
        <p:spPr bwMode="auto">
          <a:xfrm>
            <a:off x="4077456" y="858832"/>
            <a:ext cx="4977827" cy="2578080"/>
          </a:xfrm>
          <a:prstGeom prst="rect">
            <a:avLst/>
          </a:prstGeom>
          <a:solidFill>
            <a:srgbClr val="FFFF66"/>
          </a:solidFill>
          <a:ln w="38100" cmpd="dbl">
            <a:solidFill>
              <a:schemeClr val="tx1"/>
            </a:solidFill>
            <a:miter lim="800000"/>
            <a:headEnd/>
            <a:tailEnd/>
          </a:ln>
        </p:spPr>
        <p:txBody>
          <a:bodyPr wrap="none" lIns="89630" tIns="44006" rIns="89630" bIns="44006">
            <a:spAutoFit/>
          </a:bodyPr>
          <a:lstStyle/>
          <a:p>
            <a:pPr algn="l">
              <a:lnSpc>
                <a:spcPct val="100000"/>
              </a:lnSpc>
              <a:tabLst>
                <a:tab pos="905765" algn="l"/>
                <a:tab pos="2264416" algn="l"/>
              </a:tabLst>
            </a:pPr>
            <a:r>
              <a:rPr lang="en-US" sz="1600" dirty="0">
                <a:solidFill>
                  <a:srgbClr val="000066"/>
                </a:solidFill>
                <a:latin typeface="Courier New" charset="0"/>
              </a:rPr>
              <a:t>void combine1(</a:t>
            </a:r>
            <a:r>
              <a:rPr lang="en-US" sz="1600" dirty="0" err="1">
                <a:solidFill>
                  <a:srgbClr val="000066"/>
                </a:solidFill>
                <a:latin typeface="Courier New" charset="0"/>
              </a:rPr>
              <a:t>vec_ptr</a:t>
            </a:r>
            <a:r>
              <a:rPr lang="en-US" sz="1600" dirty="0">
                <a:solidFill>
                  <a:srgbClr val="000066"/>
                </a:solidFill>
                <a:latin typeface="Courier New" charset="0"/>
              </a:rPr>
              <a:t> v,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i</a:t>
            </a: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 = 0;</a:t>
            </a:r>
          </a:p>
          <a:p>
            <a:pPr algn="l">
              <a:lnSpc>
                <a:spcPct val="100000"/>
              </a:lnSpc>
              <a:tabLst>
                <a:tab pos="905765" algn="l"/>
                <a:tab pos="2264416" algn="l"/>
              </a:tabLst>
            </a:pPr>
            <a:r>
              <a:rPr lang="en-US" sz="1600" dirty="0">
                <a:solidFill>
                  <a:srgbClr val="000066"/>
                </a:solidFill>
                <a:latin typeface="Courier New" charset="0"/>
              </a:rPr>
              <a:t>  for (</a:t>
            </a:r>
            <a:r>
              <a:rPr lang="en-US" sz="1600" dirty="0" err="1">
                <a:solidFill>
                  <a:srgbClr val="000066"/>
                </a:solidFill>
                <a:latin typeface="Courier New" charset="0"/>
              </a:rPr>
              <a:t>i</a:t>
            </a:r>
            <a:r>
              <a:rPr lang="en-US" sz="1600" dirty="0">
                <a:solidFill>
                  <a:srgbClr val="000066"/>
                </a:solidFill>
                <a:latin typeface="Courier New" charset="0"/>
              </a:rPr>
              <a:t> = 0; </a:t>
            </a:r>
            <a:r>
              <a:rPr lang="en-US" sz="1600" dirty="0" err="1">
                <a:solidFill>
                  <a:srgbClr val="000066"/>
                </a:solidFill>
                <a:latin typeface="Courier New" charset="0"/>
              </a:rPr>
              <a:t>i</a:t>
            </a:r>
            <a:r>
              <a:rPr lang="en-US" sz="1600" dirty="0">
                <a:solidFill>
                  <a:srgbClr val="000066"/>
                </a:solidFill>
                <a:latin typeface="Courier New" charset="0"/>
              </a:rPr>
              <a:t> &lt; </a:t>
            </a:r>
            <a:r>
              <a:rPr lang="en-US" sz="1600" dirty="0" err="1">
                <a:solidFill>
                  <a:srgbClr val="FF1A1A"/>
                </a:solidFill>
                <a:latin typeface="Courier New" charset="0"/>
              </a:rPr>
              <a:t>vec_length</a:t>
            </a:r>
            <a:r>
              <a:rPr lang="en-US" sz="1600" dirty="0">
                <a:solidFill>
                  <a:srgbClr val="FF1A1A"/>
                </a:solidFill>
                <a:latin typeface="Courier New" charset="0"/>
              </a:rPr>
              <a:t>(v)</a:t>
            </a:r>
            <a:r>
              <a:rPr lang="en-US" sz="1600" dirty="0">
                <a:solidFill>
                  <a:srgbClr val="000066"/>
                </a:solidFill>
                <a:latin typeface="Courier New" charset="0"/>
              </a:rPr>
              <a:t>; </a:t>
            </a:r>
            <a:r>
              <a:rPr lang="en-US" sz="1600" dirty="0" err="1">
                <a:solidFill>
                  <a:srgbClr val="000066"/>
                </a:solidFill>
                <a:latin typeface="Courier New" charset="0"/>
              </a:rPr>
              <a:t>i</a:t>
            </a:r>
            <a:r>
              <a:rPr lang="en-US" sz="1600" dirty="0">
                <a:solidFill>
                  <a:srgbClr val="000066"/>
                </a:solidFill>
                <a:latin typeface="Courier New" charset="0"/>
              </a:rPr>
              <a:t>++) {</a:t>
            </a:r>
          </a:p>
          <a:p>
            <a:pPr algn="l">
              <a:lnSpc>
                <a:spcPct val="100000"/>
              </a:lnSpc>
              <a:tabLst>
                <a:tab pos="905765" algn="l"/>
                <a:tab pos="2264416" algn="l"/>
              </a:tabLst>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val</a:t>
            </a: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r>
              <a:rPr lang="en-US" sz="1600" dirty="0" err="1">
                <a:solidFill>
                  <a:srgbClr val="FF1A1A"/>
                </a:solidFill>
                <a:latin typeface="Courier New" charset="0"/>
              </a:rPr>
              <a:t>get_vec_element</a:t>
            </a:r>
            <a:r>
              <a:rPr lang="en-US" sz="1600" dirty="0">
                <a:solidFill>
                  <a:srgbClr val="FF1A1A"/>
                </a:solidFill>
                <a:latin typeface="Courier New" charset="0"/>
              </a:rPr>
              <a:t>(v, </a:t>
            </a:r>
            <a:r>
              <a:rPr lang="en-US" sz="1600" dirty="0" err="1">
                <a:solidFill>
                  <a:srgbClr val="FF1A1A"/>
                </a:solidFill>
                <a:latin typeface="Courier New" charset="0"/>
              </a:rPr>
              <a:t>i</a:t>
            </a:r>
            <a:r>
              <a:rPr lang="en-US" sz="1600" dirty="0">
                <a:solidFill>
                  <a:srgbClr val="FF1A1A"/>
                </a:solidFill>
                <a:latin typeface="Courier New" charset="0"/>
              </a:rPr>
              <a:t>, &amp;</a:t>
            </a:r>
            <a:r>
              <a:rPr lang="en-US" sz="1600" dirty="0" err="1">
                <a:solidFill>
                  <a:srgbClr val="FF1A1A"/>
                </a:solidFill>
                <a:latin typeface="Courier New" charset="0"/>
              </a:rPr>
              <a:t>val</a:t>
            </a:r>
            <a:r>
              <a:rPr lang="en-US" sz="1600" dirty="0">
                <a:solidFill>
                  <a:srgbClr val="FF1A1A"/>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r>
              <a:rPr lang="en-US" sz="1600" dirty="0">
                <a:solidFill>
                  <a:srgbClr val="FF1A1A"/>
                </a:solidFill>
                <a:latin typeface="Courier New" charset="0"/>
              </a:rPr>
              <a:t>*</a:t>
            </a:r>
            <a:r>
              <a:rPr lang="en-US" sz="1600" dirty="0" err="1">
                <a:solidFill>
                  <a:srgbClr val="FF1A1A"/>
                </a:solidFill>
                <a:latin typeface="Courier New" charset="0"/>
              </a:rPr>
              <a:t>dest</a:t>
            </a:r>
            <a:r>
              <a:rPr lang="en-US" sz="1600" dirty="0">
                <a:solidFill>
                  <a:srgbClr val="FF1A1A"/>
                </a:solidFill>
                <a:latin typeface="Courier New" charset="0"/>
              </a:rPr>
              <a:t> </a:t>
            </a:r>
            <a:r>
              <a:rPr lang="en-US" sz="1600" dirty="0">
                <a:solidFill>
                  <a:srgbClr val="000066"/>
                </a:solidFill>
                <a:latin typeface="Courier New" charset="0"/>
              </a:rPr>
              <a:t>+= </a:t>
            </a:r>
            <a:r>
              <a:rPr lang="en-US" sz="1600" dirty="0" err="1">
                <a:solidFill>
                  <a:srgbClr val="000066"/>
                </a:solidFill>
                <a:latin typeface="Courier New" charset="0"/>
              </a:rPr>
              <a:t>val</a:t>
            </a: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p>
          <a:p>
            <a:pPr algn="l">
              <a:lnSpc>
                <a:spcPct val="100000"/>
              </a:lnSpc>
              <a:tabLst>
                <a:tab pos="905765" algn="l"/>
                <a:tab pos="2264416" algn="l"/>
              </a:tabLst>
            </a:pPr>
            <a:r>
              <a:rPr lang="en-US" sz="1600" dirty="0">
                <a:solidFill>
                  <a:srgbClr val="000066"/>
                </a:solidFill>
                <a:latin typeface="Courier New" charset="0"/>
              </a:rPr>
              <a:t>}</a:t>
            </a:r>
          </a:p>
        </p:txBody>
      </p:sp>
      <p:grpSp>
        <p:nvGrpSpPr>
          <p:cNvPr id="84996" name="Group 12"/>
          <p:cNvGrpSpPr>
            <a:grpSpLocks/>
          </p:cNvGrpSpPr>
          <p:nvPr/>
        </p:nvGrpSpPr>
        <p:grpSpPr bwMode="auto">
          <a:xfrm>
            <a:off x="7011761" y="76137"/>
            <a:ext cx="1339574" cy="971077"/>
            <a:chOff x="6513357" y="2819400"/>
            <a:chExt cx="1341871" cy="1256635"/>
          </a:xfrm>
        </p:grpSpPr>
        <p:sp>
          <p:nvSpPr>
            <p:cNvPr id="85009" name="Up Arrow 4"/>
            <p:cNvSpPr>
              <a:spLocks noChangeArrowheads="1"/>
            </p:cNvSpPr>
            <p:nvPr/>
          </p:nvSpPr>
          <p:spPr bwMode="auto">
            <a:xfrm>
              <a:off x="6553200" y="3481737"/>
              <a:ext cx="1021062" cy="594298"/>
            </a:xfrm>
            <a:prstGeom prst="upArrow">
              <a:avLst>
                <a:gd name="adj1" fmla="val 50000"/>
                <a:gd name="adj2" fmla="val 50000"/>
              </a:avLst>
            </a:prstGeom>
            <a:noFill/>
            <a:ln w="38100">
              <a:solidFill>
                <a:srgbClr val="FF5050"/>
              </a:solidFill>
              <a:round/>
              <a:headEnd/>
              <a:tailEnd type="none" w="sm" len="sm"/>
            </a:ln>
            <a:extLst>
              <a:ext uri="{909E8E84-426E-40dd-AFC4-6F175D3DCCD1}">
                <a14:hiddenFill xmlns:a14="http://schemas.microsoft.com/office/drawing/2010/main">
                  <a:solidFill>
                    <a:srgbClr val="FFFFFF"/>
                  </a:solidFill>
                </a14:hiddenFill>
              </a:ext>
            </a:extLst>
          </p:spPr>
          <p:txBody>
            <a:bodyPr wrap="square" lIns="45720" rIns="45720" anchor="ctr">
              <a:spAutoFit/>
            </a:bodyPr>
            <a:lstStyle/>
            <a:p>
              <a:endParaRPr lang="en-US">
                <a:solidFill>
                  <a:srgbClr val="000066"/>
                </a:solidFill>
              </a:endParaRPr>
            </a:p>
          </p:txBody>
        </p:sp>
        <p:sp>
          <p:nvSpPr>
            <p:cNvPr id="85010" name="TextBox 7"/>
            <p:cNvSpPr txBox="1">
              <a:spLocks noChangeArrowheads="1"/>
            </p:cNvSpPr>
            <p:nvPr/>
          </p:nvSpPr>
          <p:spPr bwMode="auto">
            <a:xfrm>
              <a:off x="6513357" y="2819400"/>
              <a:ext cx="1341871" cy="44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combine2</a:t>
              </a:r>
            </a:p>
          </p:txBody>
        </p:sp>
      </p:grpSp>
      <p:grpSp>
        <p:nvGrpSpPr>
          <p:cNvPr id="84997" name="Group 11"/>
          <p:cNvGrpSpPr>
            <a:grpSpLocks/>
          </p:cNvGrpSpPr>
          <p:nvPr/>
        </p:nvGrpSpPr>
        <p:grpSpPr bwMode="auto">
          <a:xfrm>
            <a:off x="5681698" y="76124"/>
            <a:ext cx="1290430" cy="1105759"/>
            <a:chOff x="5181600" y="2819400"/>
            <a:chExt cx="1292842" cy="1393697"/>
          </a:xfrm>
        </p:grpSpPr>
        <p:sp>
          <p:nvSpPr>
            <p:cNvPr id="85007" name="Up Arrow 5"/>
            <p:cNvSpPr>
              <a:spLocks noChangeArrowheads="1"/>
            </p:cNvSpPr>
            <p:nvPr/>
          </p:nvSpPr>
          <p:spPr bwMode="auto">
            <a:xfrm>
              <a:off x="5410200" y="3634259"/>
              <a:ext cx="943538" cy="578838"/>
            </a:xfrm>
            <a:prstGeom prst="upArrow">
              <a:avLst>
                <a:gd name="adj1" fmla="val 50000"/>
                <a:gd name="adj2" fmla="val 49996"/>
              </a:avLst>
            </a:prstGeom>
            <a:noFill/>
            <a:ln w="38100">
              <a:solidFill>
                <a:srgbClr val="FF5050"/>
              </a:solidFill>
              <a:round/>
              <a:headEnd/>
              <a:tailEnd type="none" w="sm" len="sm"/>
            </a:ln>
            <a:extLst>
              <a:ext uri="{909E8E84-426E-40dd-AFC4-6F175D3DCCD1}">
                <a14:hiddenFill xmlns:a14="http://schemas.microsoft.com/office/drawing/2010/main">
                  <a:solidFill>
                    <a:srgbClr val="FFFFFF"/>
                  </a:solidFill>
                </a14:hiddenFill>
              </a:ext>
            </a:extLst>
          </p:spPr>
          <p:txBody>
            <a:bodyPr wrap="square" lIns="45720" rIns="45720" anchor="ctr">
              <a:spAutoFit/>
            </a:bodyPr>
            <a:lstStyle/>
            <a:p>
              <a:endParaRPr lang="en-US">
                <a:solidFill>
                  <a:srgbClr val="000066"/>
                </a:solidFill>
              </a:endParaRPr>
            </a:p>
          </p:txBody>
        </p:sp>
        <p:sp>
          <p:nvSpPr>
            <p:cNvPr id="85008" name="TextBox 8"/>
            <p:cNvSpPr txBox="1">
              <a:spLocks noChangeArrowheads="1"/>
            </p:cNvSpPr>
            <p:nvPr/>
          </p:nvSpPr>
          <p:spPr bwMode="auto">
            <a:xfrm>
              <a:off x="5181600" y="2819400"/>
              <a:ext cx="1292842" cy="43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combine3</a:t>
              </a:r>
            </a:p>
          </p:txBody>
        </p:sp>
      </p:grpSp>
      <p:grpSp>
        <p:nvGrpSpPr>
          <p:cNvPr id="84998" name="Group 10"/>
          <p:cNvGrpSpPr>
            <a:grpSpLocks/>
          </p:cNvGrpSpPr>
          <p:nvPr/>
        </p:nvGrpSpPr>
        <p:grpSpPr bwMode="auto">
          <a:xfrm>
            <a:off x="4312003" y="76071"/>
            <a:ext cx="1290430" cy="1163912"/>
            <a:chOff x="3810000" y="2819400"/>
            <a:chExt cx="1292842" cy="1440441"/>
          </a:xfrm>
        </p:grpSpPr>
        <p:sp>
          <p:nvSpPr>
            <p:cNvPr id="85005" name="Up Arrow 6"/>
            <p:cNvSpPr>
              <a:spLocks noChangeArrowheads="1"/>
            </p:cNvSpPr>
            <p:nvPr/>
          </p:nvSpPr>
          <p:spPr bwMode="auto">
            <a:xfrm>
              <a:off x="4191000" y="3691480"/>
              <a:ext cx="865573" cy="568361"/>
            </a:xfrm>
            <a:prstGeom prst="upArrow">
              <a:avLst>
                <a:gd name="adj1" fmla="val 50000"/>
                <a:gd name="adj2" fmla="val 49995"/>
              </a:avLst>
            </a:prstGeom>
            <a:noFill/>
            <a:ln w="38100">
              <a:solidFill>
                <a:srgbClr val="FF5050"/>
              </a:solidFill>
              <a:round/>
              <a:headEnd/>
              <a:tailEnd type="none" w="sm" len="sm"/>
            </a:ln>
            <a:extLst>
              <a:ext uri="{909E8E84-426E-40dd-AFC4-6F175D3DCCD1}">
                <a14:hiddenFill xmlns:a14="http://schemas.microsoft.com/office/drawing/2010/main">
                  <a:solidFill>
                    <a:srgbClr val="FFFFFF"/>
                  </a:solidFill>
                </a14:hiddenFill>
              </a:ext>
            </a:extLst>
          </p:spPr>
          <p:txBody>
            <a:bodyPr wrap="square" lIns="45720" rIns="45720" anchor="ctr">
              <a:spAutoFit/>
            </a:bodyPr>
            <a:lstStyle/>
            <a:p>
              <a:endParaRPr lang="en-US">
                <a:solidFill>
                  <a:srgbClr val="000066"/>
                </a:solidFill>
              </a:endParaRPr>
            </a:p>
          </p:txBody>
        </p:sp>
        <p:sp>
          <p:nvSpPr>
            <p:cNvPr id="85006" name="TextBox 9"/>
            <p:cNvSpPr txBox="1">
              <a:spLocks noChangeArrowheads="1"/>
            </p:cNvSpPr>
            <p:nvPr/>
          </p:nvSpPr>
          <p:spPr bwMode="auto">
            <a:xfrm>
              <a:off x="3810000" y="2819400"/>
              <a:ext cx="1292842" cy="42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combine4</a:t>
              </a:r>
            </a:p>
          </p:txBody>
        </p:sp>
      </p:grpSp>
      <p:sp>
        <p:nvSpPr>
          <p:cNvPr id="84999" name="TextBox 18"/>
          <p:cNvSpPr txBox="1">
            <a:spLocks noChangeArrowheads="1"/>
          </p:cNvSpPr>
          <p:nvPr/>
        </p:nvSpPr>
        <p:spPr bwMode="auto">
          <a:xfrm>
            <a:off x="4331026" y="415155"/>
            <a:ext cx="38110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81" tIns="45262" rIns="90581" bIns="4526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rPr>
              <a:t>Machine-independent optimizations</a:t>
            </a:r>
          </a:p>
        </p:txBody>
      </p:sp>
      <p:sp>
        <p:nvSpPr>
          <p:cNvPr id="21" name="Rectangle 4"/>
          <p:cNvSpPr>
            <a:spLocks noChangeArrowheads="1"/>
          </p:cNvSpPr>
          <p:nvPr/>
        </p:nvSpPr>
        <p:spPr bwMode="auto">
          <a:xfrm>
            <a:off x="5022215" y="3595429"/>
            <a:ext cx="3994944" cy="2793579"/>
          </a:xfrm>
          <a:prstGeom prst="rect">
            <a:avLst/>
          </a:prstGeom>
          <a:solidFill>
            <a:srgbClr val="FFFF99"/>
          </a:solidFill>
          <a:ln w="38100" cmpd="dbl">
            <a:solidFill>
              <a:schemeClr val="tx1"/>
            </a:solidFill>
            <a:miter lim="800000"/>
            <a:headEnd/>
            <a:tailEnd/>
          </a:ln>
        </p:spPr>
        <p:txBody>
          <a:bodyPr wrap="none" lIns="89630" tIns="44006" rIns="89630" bIns="44006">
            <a:spAutoFit/>
          </a:bodyPr>
          <a:lstStyle/>
          <a:p>
            <a:pPr algn="l">
              <a:lnSpc>
                <a:spcPct val="100000"/>
              </a:lnSpc>
              <a:tabLst>
                <a:tab pos="905765" algn="l"/>
                <a:tab pos="2264416" algn="l"/>
              </a:tabLst>
              <a:defRPr/>
            </a:pPr>
            <a:r>
              <a:rPr lang="en-US" sz="1600" dirty="0">
                <a:solidFill>
                  <a:srgbClr val="000066"/>
                </a:solidFill>
                <a:latin typeface="Courier New" charset="0"/>
              </a:rPr>
              <a:t>void combine4(</a:t>
            </a:r>
            <a:r>
              <a:rPr lang="en-US" sz="1600" dirty="0" err="1">
                <a:solidFill>
                  <a:srgbClr val="000066"/>
                </a:solidFill>
                <a:latin typeface="Courier New" charset="0"/>
              </a:rPr>
              <a:t>vec_ptr</a:t>
            </a:r>
            <a:r>
              <a:rPr lang="en-US" sz="1600" dirty="0">
                <a:solidFill>
                  <a:srgbClr val="000066"/>
                </a:solidFill>
                <a:latin typeface="Courier New" charset="0"/>
              </a:rPr>
              <a:t> v, </a:t>
            </a:r>
          </a:p>
          <a:p>
            <a:pPr algn="l">
              <a:lnSpc>
                <a:spcPct val="100000"/>
              </a:lnSpc>
              <a:tabLst>
                <a:tab pos="905765" algn="l"/>
                <a:tab pos="2264416" algn="l"/>
              </a:tabLst>
              <a:defRPr/>
            </a:pP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i</a:t>
            </a:r>
            <a:r>
              <a:rPr lang="en-US" sz="1600" dirty="0">
                <a:solidFill>
                  <a:srgbClr val="000066"/>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length = </a:t>
            </a:r>
            <a:r>
              <a:rPr lang="en-US" sz="1600" dirty="0" err="1">
                <a:solidFill>
                  <a:srgbClr val="000066"/>
                </a:solidFill>
                <a:latin typeface="Courier New" charset="0"/>
              </a:rPr>
              <a:t>vec_length</a:t>
            </a:r>
            <a:r>
              <a:rPr lang="en-US" sz="1600" dirty="0">
                <a:solidFill>
                  <a:srgbClr val="000066"/>
                </a:solidFill>
                <a:latin typeface="Courier New" charset="0"/>
              </a:rPr>
              <a:t>(v);</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*data = </a:t>
            </a:r>
            <a:r>
              <a:rPr lang="en-US" sz="1600" dirty="0" err="1">
                <a:solidFill>
                  <a:srgbClr val="000066"/>
                </a:solidFill>
                <a:latin typeface="Courier New" charset="0"/>
              </a:rPr>
              <a:t>get_vec_start</a:t>
            </a:r>
            <a:r>
              <a:rPr lang="en-US" sz="1600" dirty="0">
                <a:solidFill>
                  <a:srgbClr val="000066"/>
                </a:solidFill>
                <a:latin typeface="Courier New" charset="0"/>
              </a:rPr>
              <a:t>(v);</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sum = 0;</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a:solidFill>
                  <a:srgbClr val="FF0000"/>
                </a:solidFill>
                <a:latin typeface="Courier New" charset="0"/>
              </a:rPr>
              <a:t>for (</a:t>
            </a:r>
            <a:r>
              <a:rPr lang="en-US" sz="1600" dirty="0" err="1">
                <a:solidFill>
                  <a:srgbClr val="FF0000"/>
                </a:solidFill>
                <a:latin typeface="Courier New" charset="0"/>
              </a:rPr>
              <a:t>i</a:t>
            </a:r>
            <a:r>
              <a:rPr lang="en-US" sz="1600" dirty="0">
                <a:solidFill>
                  <a:srgbClr val="FF0000"/>
                </a:solidFill>
                <a:latin typeface="Courier New" charset="0"/>
              </a:rPr>
              <a:t> = 0; </a:t>
            </a:r>
            <a:r>
              <a:rPr lang="en-US" sz="1600" dirty="0" err="1">
                <a:solidFill>
                  <a:srgbClr val="FF0000"/>
                </a:solidFill>
                <a:latin typeface="Courier New" charset="0"/>
              </a:rPr>
              <a:t>i</a:t>
            </a:r>
            <a:r>
              <a:rPr lang="en-US" sz="1600" dirty="0">
                <a:solidFill>
                  <a:srgbClr val="FF0000"/>
                </a:solidFill>
                <a:latin typeface="Courier New" charset="0"/>
              </a:rPr>
              <a:t> &lt; length; </a:t>
            </a:r>
            <a:r>
              <a:rPr lang="en-US" sz="1600" dirty="0" err="1">
                <a:solidFill>
                  <a:srgbClr val="FF0000"/>
                </a:solidFill>
                <a:latin typeface="Courier New" charset="0"/>
              </a:rPr>
              <a:t>i</a:t>
            </a:r>
            <a:r>
              <a:rPr lang="en-US" sz="1600" dirty="0">
                <a:solidFill>
                  <a:srgbClr val="FF0000"/>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a:solidFill>
                  <a:srgbClr val="003300">
                    <a:lumMod val="90000"/>
                    <a:lumOff val="10000"/>
                  </a:srgbClr>
                </a:solidFill>
                <a:latin typeface="Courier New" charset="0"/>
              </a:rPr>
              <a:t>sum += data[</a:t>
            </a:r>
            <a:r>
              <a:rPr lang="en-US" sz="1600" dirty="0" err="1">
                <a:solidFill>
                  <a:srgbClr val="003300">
                    <a:lumMod val="90000"/>
                    <a:lumOff val="10000"/>
                  </a:srgbClr>
                </a:solidFill>
                <a:latin typeface="Courier New" charset="0"/>
              </a:rPr>
              <a:t>i</a:t>
            </a:r>
            <a:r>
              <a:rPr lang="en-US" sz="1600" dirty="0">
                <a:solidFill>
                  <a:srgbClr val="003300">
                    <a:lumMod val="90000"/>
                    <a:lumOff val="10000"/>
                  </a:srgbClr>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 = sum;</a:t>
            </a:r>
          </a:p>
          <a:p>
            <a:pPr algn="l">
              <a:lnSpc>
                <a:spcPct val="100000"/>
              </a:lnSpc>
              <a:tabLst>
                <a:tab pos="905765" algn="l"/>
                <a:tab pos="2264416" algn="l"/>
              </a:tabLst>
              <a:defRPr/>
            </a:pPr>
            <a:r>
              <a:rPr lang="en-US" sz="1600" dirty="0">
                <a:solidFill>
                  <a:srgbClr val="000066"/>
                </a:solidFill>
                <a:latin typeface="Courier New" charset="0"/>
              </a:rPr>
              <a:t>}</a:t>
            </a:r>
          </a:p>
        </p:txBody>
      </p:sp>
      <p:sp>
        <p:nvSpPr>
          <p:cNvPr id="23" name="Content Placeholder 2"/>
          <p:cNvSpPr txBox="1">
            <a:spLocks/>
          </p:cNvSpPr>
          <p:nvPr/>
        </p:nvSpPr>
        <p:spPr bwMode="auto">
          <a:xfrm>
            <a:off x="380531" y="1901472"/>
            <a:ext cx="3424238" cy="1597237"/>
          </a:xfrm>
          <a:prstGeom prst="rect">
            <a:avLst/>
          </a:prstGeom>
          <a:noFill/>
          <a:ln>
            <a:noFill/>
          </a:ln>
          <a:effectLst/>
          <a:extLst/>
        </p:spPr>
        <p:txBody>
          <a:bodyPr lIns="89622" tIns="44001" rIns="89622" bIns="44001"/>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a:buClr>
                <a:srgbClr val="660033"/>
              </a:buClr>
              <a:buFont typeface="Arial" charset="0"/>
              <a:buChar char="•"/>
              <a:defRPr/>
            </a:pPr>
            <a:r>
              <a:rPr lang="en-US" sz="2000" dirty="0">
                <a:solidFill>
                  <a:srgbClr val="000080"/>
                </a:solidFill>
                <a:latin typeface="Helvetica" charset="0"/>
                <a:ea typeface="ＭＳ Ｐゴシック" charset="0"/>
                <a:cs typeface="ＭＳ Ｐゴシック" charset="0"/>
              </a:rPr>
              <a:t>How does combine4 achieves a CPE of 2 ?</a:t>
            </a:r>
          </a:p>
          <a:p>
            <a:pPr lvl="1">
              <a:buClr>
                <a:srgbClr val="660033"/>
              </a:buClr>
              <a:buFont typeface="Arial" charset="0"/>
              <a:buChar char="•"/>
              <a:defRPr/>
            </a:pPr>
            <a:r>
              <a:rPr lang="en-US" sz="1800" dirty="0">
                <a:solidFill>
                  <a:srgbClr val="000080"/>
                </a:solidFill>
                <a:latin typeface="Helvetica" charset="0"/>
                <a:ea typeface="ＭＳ Ｐゴシック" charset="0"/>
              </a:rPr>
              <a:t>Need low level assembly</a:t>
            </a:r>
          </a:p>
          <a:p>
            <a:pPr lvl="1">
              <a:buClr>
                <a:srgbClr val="660033"/>
              </a:buClr>
              <a:buFont typeface="Arial" charset="0"/>
              <a:buChar char="•"/>
              <a:defRPr/>
            </a:pPr>
            <a:r>
              <a:rPr lang="en-US" sz="1800" dirty="0">
                <a:solidFill>
                  <a:srgbClr val="000080"/>
                </a:solidFill>
                <a:latin typeface="Helvetica" charset="0"/>
                <a:ea typeface="ＭＳ Ｐゴシック" charset="0"/>
              </a:rPr>
              <a:t>How is it mapped to 2 x86 integer functional units?</a:t>
            </a:r>
          </a:p>
        </p:txBody>
      </p:sp>
      <p:grpSp>
        <p:nvGrpSpPr>
          <p:cNvPr id="5" name="Group 4"/>
          <p:cNvGrpSpPr>
            <a:grpSpLocks/>
          </p:cNvGrpSpPr>
          <p:nvPr/>
        </p:nvGrpSpPr>
        <p:grpSpPr bwMode="auto">
          <a:xfrm>
            <a:off x="0" y="4641177"/>
            <a:ext cx="5326592" cy="1747769"/>
            <a:chOff x="0" y="4953838"/>
            <a:chExt cx="5334000" cy="1751762"/>
          </a:xfrm>
        </p:grpSpPr>
        <p:sp>
          <p:nvSpPr>
            <p:cNvPr id="85003" name="Rectangle 21"/>
            <p:cNvSpPr>
              <a:spLocks noChangeArrowheads="1"/>
            </p:cNvSpPr>
            <p:nvPr/>
          </p:nvSpPr>
          <p:spPr bwMode="auto">
            <a:xfrm>
              <a:off x="0" y="4953838"/>
              <a:ext cx="4343400" cy="1751762"/>
            </a:xfrm>
            <a:prstGeom prst="rect">
              <a:avLst/>
            </a:prstGeom>
            <a:solidFill>
              <a:srgbClr val="FFCCFF"/>
            </a:solidFill>
            <a:ln w="38100" cmpd="dbl">
              <a:solidFill>
                <a:schemeClr val="tx1"/>
              </a:solidFill>
              <a:miter lim="800000"/>
              <a:headEnd/>
              <a:tailEnd/>
            </a:ln>
          </p:spPr>
          <p:txBody>
            <a:bodyPr lIns="90487" tIns="44450" rIns="90487" bIns="44450">
              <a:spAutoFit/>
            </a:bodyPr>
            <a:lstStyle/>
            <a:p>
              <a:pPr algn="l">
                <a:lnSpc>
                  <a:spcPct val="100000"/>
                </a:lnSpc>
                <a:tabLst>
                  <a:tab pos="226443" algn="l"/>
                  <a:tab pos="2830520" algn="l"/>
                  <a:tab pos="3685967" algn="l"/>
                </a:tabLst>
              </a:pPr>
              <a:endParaRPr lang="en-US">
                <a:solidFill>
                  <a:srgbClr val="000066"/>
                </a:solidFill>
                <a:latin typeface="Courier New" charset="0"/>
              </a:endParaRPr>
            </a:p>
            <a:p>
              <a:pPr algn="l">
                <a:lnSpc>
                  <a:spcPct val="100000"/>
                </a:lnSpc>
                <a:tabLst>
                  <a:tab pos="226443" algn="l"/>
                  <a:tab pos="2830520" algn="l"/>
                  <a:tab pos="3685967" algn="l"/>
                </a:tabLst>
              </a:pPr>
              <a:r>
                <a:rPr lang="en-US">
                  <a:solidFill>
                    <a:srgbClr val="006100"/>
                  </a:solidFill>
                  <a:latin typeface="Courier New" charset="0"/>
                </a:rPr>
                <a:t>load (%eax,%edx.0,4) </a:t>
              </a:r>
              <a:r>
                <a:rPr lang="en-US">
                  <a:solidFill>
                    <a:srgbClr val="006100"/>
                  </a:solidFill>
                  <a:latin typeface="Courier New" charset="0"/>
                  <a:sym typeface="Wingdings" charset="0"/>
                </a:rPr>
                <a:t> t.1</a:t>
              </a:r>
            </a:p>
            <a:p>
              <a:pPr algn="l">
                <a:lnSpc>
                  <a:spcPct val="100000"/>
                </a:lnSpc>
                <a:tabLst>
                  <a:tab pos="226443" algn="l"/>
                  <a:tab pos="2830520" algn="l"/>
                  <a:tab pos="3685967" algn="l"/>
                </a:tabLst>
              </a:pPr>
              <a:r>
                <a:rPr lang="en-US">
                  <a:solidFill>
                    <a:srgbClr val="006100"/>
                  </a:solidFill>
                  <a:latin typeface="Courier New" charset="0"/>
                  <a:sym typeface="Wingdings" charset="0"/>
                </a:rPr>
                <a:t>iaddl t.1, %ecx.0     %ecx.1</a:t>
              </a:r>
            </a:p>
            <a:p>
              <a:pPr algn="l">
                <a:lnSpc>
                  <a:spcPct val="100000"/>
                </a:lnSpc>
                <a:tabLst>
                  <a:tab pos="226443" algn="l"/>
                  <a:tab pos="2830520" algn="l"/>
                  <a:tab pos="3685967" algn="l"/>
                </a:tabLst>
              </a:pPr>
              <a:r>
                <a:rPr lang="en-US">
                  <a:solidFill>
                    <a:srgbClr val="FF0000"/>
                  </a:solidFill>
                  <a:latin typeface="Courier New" charset="0"/>
                  <a:sym typeface="Wingdings" charset="0"/>
                </a:rPr>
                <a:t>incl %edx.0           %edx.1</a:t>
              </a:r>
            </a:p>
            <a:p>
              <a:pPr algn="l">
                <a:lnSpc>
                  <a:spcPct val="100000"/>
                </a:lnSpc>
                <a:tabLst>
                  <a:tab pos="226443" algn="l"/>
                  <a:tab pos="2830520" algn="l"/>
                  <a:tab pos="3685967" algn="l"/>
                </a:tabLst>
              </a:pPr>
              <a:r>
                <a:rPr lang="en-US">
                  <a:solidFill>
                    <a:srgbClr val="FF0000"/>
                  </a:solidFill>
                  <a:latin typeface="Courier New" charset="0"/>
                  <a:sym typeface="Wingdings" charset="0"/>
                </a:rPr>
                <a:t>cmpl %esi, %edx.1     cc.1</a:t>
              </a:r>
            </a:p>
            <a:p>
              <a:pPr algn="l">
                <a:lnSpc>
                  <a:spcPct val="100000"/>
                </a:lnSpc>
                <a:tabLst>
                  <a:tab pos="226443" algn="l"/>
                  <a:tab pos="2830520" algn="l"/>
                  <a:tab pos="3685967" algn="l"/>
                </a:tabLst>
              </a:pPr>
              <a:r>
                <a:rPr lang="en-US">
                  <a:solidFill>
                    <a:srgbClr val="FF0000"/>
                  </a:solidFill>
                  <a:latin typeface="Courier New" charset="0"/>
                  <a:sym typeface="Wingdings" charset="0"/>
                </a:rPr>
                <a:t>jl-taken cc.1</a:t>
              </a:r>
            </a:p>
          </p:txBody>
        </p:sp>
        <p:sp>
          <p:nvSpPr>
            <p:cNvPr id="4" name="Left-Right Arrow 3"/>
            <p:cNvSpPr/>
            <p:nvPr/>
          </p:nvSpPr>
          <p:spPr bwMode="auto">
            <a:xfrm>
              <a:off x="4114800" y="5522352"/>
              <a:ext cx="1219200" cy="689380"/>
            </a:xfrm>
            <a:prstGeom prst="leftRightArrow">
              <a:avLst/>
            </a:pr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txBody>
            <a:bodyPr lIns="45720" rIns="45720" anchor="ctr">
              <a:spAutoFit/>
            </a:bodyPr>
            <a:lstStyle/>
            <a:p>
              <a:pPr>
                <a:defRPr/>
              </a:pPr>
              <a:endParaRPr lang="en-US">
                <a:solidFill>
                  <a:srgbClr val="000066"/>
                </a:solidFill>
              </a:endParaRPr>
            </a:p>
          </p:txBody>
        </p:sp>
      </p:grpSp>
    </p:spTree>
    <p:extLst>
      <p:ext uri="{BB962C8B-B14F-4D97-AF65-F5344CB8AC3E}">
        <p14:creationId xmlns:p14="http://schemas.microsoft.com/office/powerpoint/2010/main" val="360024179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fade">
                                      <p:cBhvr>
                                        <p:cTn id="27" dur="500"/>
                                        <p:tgtEl>
                                          <p:spTgt spid="2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1" grpId="0" animBg="1"/>
      <p:bldP spid="23" grpId="0" build="p" bldLvl="2"/>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426" y="1293001"/>
            <a:ext cx="5426466" cy="4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130" name="Rectangle 2"/>
          <p:cNvSpPr>
            <a:spLocks noGrp="1" noChangeArrowheads="1"/>
          </p:cNvSpPr>
          <p:nvPr>
            <p:ph type="title"/>
          </p:nvPr>
        </p:nvSpPr>
        <p:spPr>
          <a:xfrm>
            <a:off x="0" y="152194"/>
            <a:ext cx="9131300" cy="572027"/>
          </a:xfrm>
        </p:spPr>
        <p:txBody>
          <a:bodyPr/>
          <a:lstStyle/>
          <a:p>
            <a:pPr algn="ctr" eaLnBrk="1" hangingPunct="1">
              <a:defRPr/>
            </a:pPr>
            <a:r>
              <a:rPr lang="en-US" dirty="0" smtClean="0">
                <a:ea typeface="ＭＳ Ｐゴシック" pitchFamily="-1" charset="-128"/>
              </a:rPr>
              <a:t>Combine4 Sum over 2 Integer Units</a:t>
            </a:r>
            <a:endParaRPr lang="en-US" dirty="0">
              <a:ea typeface="ＭＳ Ｐゴシック" pitchFamily="-1" charset="-128"/>
            </a:endParaRPr>
          </a:p>
        </p:txBody>
      </p:sp>
      <p:grpSp>
        <p:nvGrpSpPr>
          <p:cNvPr id="432133" name="Group 432132"/>
          <p:cNvGrpSpPr>
            <a:grpSpLocks/>
          </p:cNvGrpSpPr>
          <p:nvPr/>
        </p:nvGrpSpPr>
        <p:grpSpPr bwMode="auto">
          <a:xfrm>
            <a:off x="456565" y="4385426"/>
            <a:ext cx="6331334" cy="1783308"/>
            <a:chOff x="457200" y="4393522"/>
            <a:chExt cx="6340140" cy="1786616"/>
          </a:xfrm>
        </p:grpSpPr>
        <p:sp>
          <p:nvSpPr>
            <p:cNvPr id="86048" name="Left Brace 1"/>
            <p:cNvSpPr>
              <a:spLocks/>
            </p:cNvSpPr>
            <p:nvPr/>
          </p:nvSpPr>
          <p:spPr bwMode="auto">
            <a:xfrm>
              <a:off x="6537661" y="4393522"/>
              <a:ext cx="259679" cy="356956"/>
            </a:xfrm>
            <a:prstGeom prst="leftBrace">
              <a:avLst>
                <a:gd name="adj1" fmla="val 8333"/>
                <a:gd name="adj2" fmla="val 50000"/>
              </a:avLst>
            </a:prstGeom>
            <a:noFill/>
            <a:ln w="19050">
              <a:solidFill>
                <a:srgbClr val="FF1A1A"/>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1" name="Rectangle 4"/>
            <p:cNvSpPr txBox="1">
              <a:spLocks noChangeArrowheads="1"/>
            </p:cNvSpPr>
            <p:nvPr/>
          </p:nvSpPr>
          <p:spPr bwMode="auto">
            <a:xfrm>
              <a:off x="457200" y="5105400"/>
              <a:ext cx="5715000" cy="1074738"/>
            </a:xfrm>
            <a:prstGeom prst="rect">
              <a:avLst/>
            </a:prstGeom>
            <a:solidFill>
              <a:schemeClr val="bg1"/>
            </a:solidFill>
            <a:ln>
              <a:noFill/>
            </a:ln>
            <a:effectLst/>
            <a:extLst/>
          </p:spPr>
          <p:txBody>
            <a:bodyPr lIns="90479" tIns="44446" rIns="90479" bIns="44446"/>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eaLnBrk="1" hangingPunct="1">
                <a:buClr>
                  <a:srgbClr val="660033"/>
                </a:buClr>
                <a:buFont typeface="Wingdings" pitchFamily="-1" charset="2"/>
                <a:buNone/>
                <a:defRPr/>
              </a:pPr>
              <a:r>
                <a:rPr lang="en-US" dirty="0" smtClean="0">
                  <a:solidFill>
                    <a:srgbClr val="003300"/>
                  </a:solidFill>
                  <a:latin typeface="Helvetica"/>
                  <a:ea typeface="ＭＳ Ｐゴシック" pitchFamily="-1" charset="-128"/>
                </a:rPr>
                <a:t>Performance</a:t>
              </a:r>
            </a:p>
            <a:p>
              <a:pPr lvl="1" eaLnBrk="1" hangingPunct="1">
                <a:buClr>
                  <a:srgbClr val="660033"/>
                </a:buClr>
                <a:buFont typeface="Wingdings" pitchFamily="-1" charset="2"/>
                <a:buChar char="n"/>
                <a:defRPr/>
              </a:pPr>
              <a:r>
                <a:rPr lang="en-US" dirty="0" smtClean="0">
                  <a:solidFill>
                    <a:srgbClr val="000066"/>
                  </a:solidFill>
                  <a:latin typeface="Helvetica"/>
                  <a:ea typeface="ＭＳ Ｐゴシック"/>
                </a:rPr>
                <a:t>Delay = 4-5 cycles, but CPE = 2.0</a:t>
              </a:r>
              <a:endParaRPr lang="en-US" dirty="0">
                <a:solidFill>
                  <a:srgbClr val="000066"/>
                </a:solidFill>
                <a:latin typeface="Helvetica"/>
                <a:ea typeface="ＭＳ Ｐゴシック"/>
              </a:endParaRPr>
            </a:p>
          </p:txBody>
        </p:sp>
        <p:cxnSp>
          <p:nvCxnSpPr>
            <p:cNvPr id="86050" name="Straight Connector 3"/>
            <p:cNvCxnSpPr>
              <a:cxnSpLocks noChangeShapeType="1"/>
              <a:stCxn id="86048" idx="1"/>
            </p:cNvCxnSpPr>
            <p:nvPr/>
          </p:nvCxnSpPr>
          <p:spPr bwMode="auto">
            <a:xfrm flipH="1">
              <a:off x="5257801" y="4572000"/>
              <a:ext cx="1279861" cy="1066800"/>
            </a:xfrm>
            <a:prstGeom prst="line">
              <a:avLst/>
            </a:prstGeom>
            <a:noFill/>
            <a:ln w="19050">
              <a:solidFill>
                <a:srgbClr val="FF1A1A"/>
              </a:solidFill>
              <a:round/>
              <a:headEnd/>
              <a:tailEnd type="none" w="sm" len="sm"/>
            </a:ln>
            <a:extLst>
              <a:ext uri="{909E8E84-426E-40dd-AFC4-6F175D3DCCD1}">
                <a14:hiddenFill xmlns:a14="http://schemas.microsoft.com/office/drawing/2010/main">
                  <a:noFill/>
                </a14:hiddenFill>
              </a:ext>
            </a:extLst>
          </p:spPr>
        </p:cxnSp>
      </p:grpSp>
      <p:grpSp>
        <p:nvGrpSpPr>
          <p:cNvPr id="86020" name="Group 33"/>
          <p:cNvGrpSpPr>
            <a:grpSpLocks/>
          </p:cNvGrpSpPr>
          <p:nvPr/>
        </p:nvGrpSpPr>
        <p:grpSpPr bwMode="auto">
          <a:xfrm>
            <a:off x="152188" y="1521178"/>
            <a:ext cx="3543136" cy="3118414"/>
            <a:chOff x="493712" y="3657600"/>
            <a:chExt cx="3548063" cy="3124200"/>
          </a:xfrm>
        </p:grpSpPr>
        <p:sp>
          <p:nvSpPr>
            <p:cNvPr id="86021" name="Line 5"/>
            <p:cNvSpPr>
              <a:spLocks noChangeShapeType="1"/>
            </p:cNvSpPr>
            <p:nvPr/>
          </p:nvSpPr>
          <p:spPr bwMode="auto">
            <a:xfrm>
              <a:off x="890587" y="3657600"/>
              <a:ext cx="0" cy="312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22" name="Text Box 6"/>
            <p:cNvSpPr txBox="1">
              <a:spLocks noChangeArrowheads="1"/>
            </p:cNvSpPr>
            <p:nvPr/>
          </p:nvSpPr>
          <p:spPr bwMode="auto">
            <a:xfrm>
              <a:off x="493712" y="5446713"/>
              <a:ext cx="777875" cy="36671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nvGrpSpPr>
            <p:cNvPr id="86023" name="Group 34"/>
            <p:cNvGrpSpPr>
              <a:grpSpLocks/>
            </p:cNvGrpSpPr>
            <p:nvPr/>
          </p:nvGrpSpPr>
          <p:grpSpPr bwMode="auto">
            <a:xfrm>
              <a:off x="1039812" y="3886200"/>
              <a:ext cx="3001963" cy="2289175"/>
              <a:chOff x="430" y="1104"/>
              <a:chExt cx="1891" cy="1442"/>
            </a:xfrm>
          </p:grpSpPr>
          <p:sp>
            <p:nvSpPr>
              <p:cNvPr id="86024" name="Text Box 8"/>
              <p:cNvSpPr txBox="1">
                <a:spLocks noChangeArrowheads="1"/>
              </p:cNvSpPr>
              <p:nvPr/>
            </p:nvSpPr>
            <p:spPr bwMode="auto">
              <a:xfrm>
                <a:off x="1603" y="1793"/>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86025" name="Text Box 9"/>
              <p:cNvSpPr txBox="1">
                <a:spLocks noChangeArrowheads="1"/>
              </p:cNvSpPr>
              <p:nvPr/>
            </p:nvSpPr>
            <p:spPr bwMode="auto">
              <a:xfrm>
                <a:off x="1087" y="2062"/>
                <a:ext cx="2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t>
                </a:r>
                <a:endParaRPr lang="en-US" sz="1200">
                  <a:solidFill>
                    <a:srgbClr val="000066"/>
                  </a:solidFill>
                  <a:latin typeface="Times New Roman" charset="0"/>
                </a:endParaRPr>
              </a:p>
            </p:txBody>
          </p:sp>
          <p:sp>
            <p:nvSpPr>
              <p:cNvPr id="86026" name="Text Box 10"/>
              <p:cNvSpPr txBox="1">
                <a:spLocks noChangeArrowheads="1"/>
              </p:cNvSpPr>
              <p:nvPr/>
            </p:nvSpPr>
            <p:spPr bwMode="auto">
              <a:xfrm>
                <a:off x="1327" y="1632"/>
                <a:ext cx="56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a:t>
                </a:r>
                <a:r>
                  <a:rPr lang="en-US" sz="1200" i="1">
                    <a:solidFill>
                      <a:srgbClr val="000066"/>
                    </a:solidFill>
                    <a:latin typeface="Times New Roman" charset="0"/>
                  </a:rPr>
                  <a:t>i </a:t>
                </a:r>
                <a:r>
                  <a:rPr lang="en-US" sz="1200">
                    <a:solidFill>
                      <a:srgbClr val="000066"/>
                    </a:solidFill>
                    <a:latin typeface="Times New Roman" charset="0"/>
                  </a:rPr>
                  <a:t>+1</a:t>
                </a:r>
              </a:p>
            </p:txBody>
          </p:sp>
          <p:sp>
            <p:nvSpPr>
              <p:cNvPr id="86027" name="Freeform 11"/>
              <p:cNvSpPr>
                <a:spLocks/>
              </p:cNvSpPr>
              <p:nvPr/>
            </p:nvSpPr>
            <p:spPr bwMode="auto">
              <a:xfrm>
                <a:off x="1087" y="2352"/>
                <a:ext cx="816" cy="48"/>
              </a:xfrm>
              <a:custGeom>
                <a:avLst/>
                <a:gdLst>
                  <a:gd name="T0" fmla="*/ 0 w 1056"/>
                  <a:gd name="T1" fmla="*/ 0 h 48"/>
                  <a:gd name="T2" fmla="*/ 0 w 1056"/>
                  <a:gd name="T3" fmla="*/ 48 h 48"/>
                  <a:gd name="T4" fmla="*/ 80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6028" name="Line 12"/>
              <p:cNvSpPr>
                <a:spLocks noChangeShapeType="1"/>
              </p:cNvSpPr>
              <p:nvPr/>
            </p:nvSpPr>
            <p:spPr bwMode="auto">
              <a:xfrm>
                <a:off x="1087" y="206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29" name="AutoShape 13"/>
              <p:cNvSpPr>
                <a:spLocks noChangeArrowheads="1"/>
              </p:cNvSpPr>
              <p:nvPr/>
            </p:nvSpPr>
            <p:spPr bwMode="auto">
              <a:xfrm>
                <a:off x="1375" y="1344"/>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incl</a:t>
                </a:r>
              </a:p>
            </p:txBody>
          </p:sp>
          <p:sp>
            <p:nvSpPr>
              <p:cNvPr id="86030" name="AutoShape 14"/>
              <p:cNvSpPr>
                <a:spLocks noChangeArrowheads="1"/>
              </p:cNvSpPr>
              <p:nvPr/>
            </p:nvSpPr>
            <p:spPr bwMode="auto">
              <a:xfrm>
                <a:off x="1375" y="163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86031" name="AutoShape 15"/>
              <p:cNvSpPr>
                <a:spLocks noChangeArrowheads="1"/>
              </p:cNvSpPr>
              <p:nvPr/>
            </p:nvSpPr>
            <p:spPr bwMode="auto">
              <a:xfrm>
                <a:off x="1375" y="1920"/>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86032" name="Line 16"/>
              <p:cNvSpPr>
                <a:spLocks noChangeShapeType="1"/>
              </p:cNvSpPr>
              <p:nvPr/>
            </p:nvSpPr>
            <p:spPr bwMode="auto">
              <a:xfrm>
                <a:off x="1615" y="148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33" name="Line 17"/>
              <p:cNvSpPr>
                <a:spLocks noChangeShapeType="1"/>
              </p:cNvSpPr>
              <p:nvPr/>
            </p:nvSpPr>
            <p:spPr bwMode="auto">
              <a:xfrm flipH="1">
                <a:off x="1615" y="177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34" name="AutoShape 18"/>
              <p:cNvSpPr>
                <a:spLocks noChangeArrowheads="1"/>
              </p:cNvSpPr>
              <p:nvPr/>
            </p:nvSpPr>
            <p:spPr bwMode="auto">
              <a:xfrm>
                <a:off x="847" y="1344"/>
                <a:ext cx="476" cy="144"/>
              </a:xfrm>
              <a:prstGeom prst="roundRect">
                <a:avLst>
                  <a:gd name="adj" fmla="val 50000"/>
                </a:avLst>
              </a:prstGeom>
              <a:solidFill>
                <a:schemeClr val="bg1"/>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86035" name="Text Box 19"/>
              <p:cNvSpPr txBox="1">
                <a:spLocks noChangeArrowheads="1"/>
              </p:cNvSpPr>
              <p:nvPr/>
            </p:nvSpPr>
            <p:spPr bwMode="auto">
              <a:xfrm>
                <a:off x="742" y="1104"/>
                <a:ext cx="49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86036" name="Text Box 20"/>
              <p:cNvSpPr txBox="1">
                <a:spLocks noChangeArrowheads="1"/>
              </p:cNvSpPr>
              <p:nvPr/>
            </p:nvSpPr>
            <p:spPr bwMode="auto">
              <a:xfrm>
                <a:off x="1855" y="1363"/>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86037" name="Text Box 21"/>
              <p:cNvSpPr txBox="1">
                <a:spLocks noChangeArrowheads="1"/>
              </p:cNvSpPr>
              <p:nvPr/>
            </p:nvSpPr>
            <p:spPr bwMode="auto">
              <a:xfrm>
                <a:off x="430" y="1968"/>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86038" name="Freeform 22"/>
              <p:cNvSpPr>
                <a:spLocks/>
              </p:cNvSpPr>
              <p:nvPr/>
            </p:nvSpPr>
            <p:spPr bwMode="auto">
              <a:xfrm>
                <a:off x="799" y="1248"/>
                <a:ext cx="816" cy="96"/>
              </a:xfrm>
              <a:custGeom>
                <a:avLst/>
                <a:gdLst>
                  <a:gd name="T0" fmla="*/ 0 w 1008"/>
                  <a:gd name="T1" fmla="*/ 0 h 48"/>
                  <a:gd name="T2" fmla="*/ 122 w 1008"/>
                  <a:gd name="T3" fmla="*/ 0 h 48"/>
                  <a:gd name="T4" fmla="*/ 122 w 1008"/>
                  <a:gd name="T5" fmla="*/ 49152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6039" name="Line 23"/>
              <p:cNvSpPr>
                <a:spLocks noChangeShapeType="1"/>
              </p:cNvSpPr>
              <p:nvPr/>
            </p:nvSpPr>
            <p:spPr bwMode="auto">
              <a:xfrm>
                <a:off x="1087" y="1248"/>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40" name="Freeform 24"/>
              <p:cNvSpPr>
                <a:spLocks/>
              </p:cNvSpPr>
              <p:nvPr/>
            </p:nvSpPr>
            <p:spPr bwMode="auto">
              <a:xfrm>
                <a:off x="1615" y="1536"/>
                <a:ext cx="288" cy="48"/>
              </a:xfrm>
              <a:custGeom>
                <a:avLst/>
                <a:gdLst>
                  <a:gd name="T0" fmla="*/ 0 w 348"/>
                  <a:gd name="T1" fmla="*/ 0 h 1"/>
                  <a:gd name="T2" fmla="*/ 53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86041" name="Freeform 25"/>
              <p:cNvSpPr>
                <a:spLocks/>
              </p:cNvSpPr>
              <p:nvPr/>
            </p:nvSpPr>
            <p:spPr bwMode="auto">
              <a:xfrm>
                <a:off x="1903" y="153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86042" name="Freeform 26"/>
              <p:cNvSpPr>
                <a:spLocks/>
              </p:cNvSpPr>
              <p:nvPr/>
            </p:nvSpPr>
            <p:spPr bwMode="auto">
              <a:xfrm>
                <a:off x="1903" y="2400"/>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86043" name="Freeform 27"/>
              <p:cNvSpPr>
                <a:spLocks/>
              </p:cNvSpPr>
              <p:nvPr/>
            </p:nvSpPr>
            <p:spPr bwMode="auto">
              <a:xfrm>
                <a:off x="799" y="2112"/>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6044" name="AutoShape 28"/>
              <p:cNvSpPr>
                <a:spLocks noChangeArrowheads="1"/>
              </p:cNvSpPr>
              <p:nvPr/>
            </p:nvSpPr>
            <p:spPr bwMode="auto">
              <a:xfrm>
                <a:off x="847" y="2208"/>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86045" name="Line 29"/>
              <p:cNvSpPr>
                <a:spLocks noChangeShapeType="1"/>
              </p:cNvSpPr>
              <p:nvPr/>
            </p:nvSpPr>
            <p:spPr bwMode="auto">
              <a:xfrm flipH="1">
                <a:off x="655" y="21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46" name="Text Box 30"/>
              <p:cNvSpPr txBox="1">
                <a:spLocks noChangeArrowheads="1"/>
              </p:cNvSpPr>
              <p:nvPr/>
            </p:nvSpPr>
            <p:spPr bwMode="auto">
              <a:xfrm>
                <a:off x="816" y="2371"/>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86047" name="AutoShape 31"/>
              <p:cNvSpPr>
                <a:spLocks noChangeArrowheads="1"/>
              </p:cNvSpPr>
              <p:nvPr/>
            </p:nvSpPr>
            <p:spPr bwMode="auto">
              <a:xfrm>
                <a:off x="847" y="134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grpSp>
      </p:grpSp>
    </p:spTree>
    <p:extLst>
      <p:ext uri="{BB962C8B-B14F-4D97-AF65-F5344CB8AC3E}">
        <p14:creationId xmlns:p14="http://schemas.microsoft.com/office/powerpoint/2010/main" val="3016325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32133"/>
                                        </p:tgtEl>
                                        <p:attrNameLst>
                                          <p:attrName>style.visibility</p:attrName>
                                        </p:attrNameLst>
                                      </p:cBhvr>
                                      <p:to>
                                        <p:strVal val="visible"/>
                                      </p:to>
                                    </p:set>
                                    <p:animEffect transition="in" filter="dissolve">
                                      <p:cBhvr>
                                        <p:cTn id="12" dur="500"/>
                                        <p:tgtEl>
                                          <p:spTgt spid="432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Recap…</a:t>
            </a:r>
          </a:p>
        </p:txBody>
      </p:sp>
      <p:sp>
        <p:nvSpPr>
          <p:cNvPr id="3" name="Content Placeholder 2"/>
          <p:cNvSpPr>
            <a:spLocks noGrp="1"/>
          </p:cNvSpPr>
          <p:nvPr>
            <p:ph idx="1"/>
          </p:nvPr>
        </p:nvSpPr>
        <p:spPr>
          <a:xfrm>
            <a:off x="290187" y="1064825"/>
            <a:ext cx="4579917" cy="2433884"/>
          </a:xfrm>
        </p:spPr>
        <p:txBody>
          <a:bodyPr/>
          <a:lstStyle/>
          <a:p>
            <a:pPr marL="382042" indent="-382042">
              <a:defRPr/>
            </a:pPr>
            <a:r>
              <a:rPr lang="en-US" dirty="0">
                <a:latin typeface="Helvetica" charset="0"/>
                <a:ea typeface="ＭＳ Ｐゴシック" charset="0"/>
                <a:cs typeface="ＭＳ Ｐゴシック" charset="0"/>
              </a:rPr>
              <a:t>Improving software performance</a:t>
            </a:r>
          </a:p>
          <a:p>
            <a:pPr marL="382042" indent="-382042">
              <a:buFont typeface="Arial" charset="0"/>
              <a:buChar char="•"/>
              <a:defRPr/>
            </a:pPr>
            <a:r>
              <a:rPr lang="en-US" sz="2000" dirty="0">
                <a:solidFill>
                  <a:srgbClr val="000080"/>
                </a:solidFill>
                <a:latin typeface="Helvetica" charset="0"/>
                <a:ea typeface="ＭＳ Ｐゴシック" charset="0"/>
                <a:cs typeface="ＭＳ Ｐゴシック" charset="0"/>
              </a:rPr>
              <a:t>Can we achieve a CPE below 2?</a:t>
            </a:r>
          </a:p>
          <a:p>
            <a:pPr marL="382042" indent="-382042">
              <a:buFont typeface="Arial" charset="0"/>
              <a:buChar char="•"/>
              <a:defRPr/>
            </a:pPr>
            <a:r>
              <a:rPr lang="en-US" sz="2000" dirty="0">
                <a:solidFill>
                  <a:srgbClr val="000080"/>
                </a:solidFill>
                <a:latin typeface="Helvetica" charset="0"/>
                <a:ea typeface="ＭＳ Ｐゴシック" charset="0"/>
                <a:cs typeface="ＭＳ Ｐゴシック" charset="0"/>
              </a:rPr>
              <a:t>combine5 unrolls loop and gets CPE ≈ 1, machine-dependent</a:t>
            </a:r>
          </a:p>
          <a:p>
            <a:pPr marL="382042" indent="-382042">
              <a:buFont typeface="Arial" charset="0"/>
              <a:buChar char="•"/>
              <a:defRPr/>
            </a:pPr>
            <a:endParaRPr lang="en-US" dirty="0">
              <a:latin typeface="Helvetica" charset="0"/>
              <a:ea typeface="ＭＳ Ｐゴシック" charset="0"/>
              <a:cs typeface="ＭＳ Ｐゴシック" charset="0"/>
            </a:endParaRPr>
          </a:p>
        </p:txBody>
      </p:sp>
      <p:sp>
        <p:nvSpPr>
          <p:cNvPr id="14" name="Rectangle 4"/>
          <p:cNvSpPr>
            <a:spLocks noChangeArrowheads="1"/>
          </p:cNvSpPr>
          <p:nvPr/>
        </p:nvSpPr>
        <p:spPr bwMode="auto">
          <a:xfrm>
            <a:off x="4862178" y="1140883"/>
            <a:ext cx="4117011" cy="2055175"/>
          </a:xfrm>
          <a:prstGeom prst="rect">
            <a:avLst/>
          </a:prstGeom>
          <a:solidFill>
            <a:srgbClr val="FFFF99"/>
          </a:solidFill>
          <a:ln w="38100" cmpd="dbl">
            <a:solidFill>
              <a:schemeClr val="tx1"/>
            </a:solidFill>
            <a:miter lim="800000"/>
            <a:headEnd/>
            <a:tailEnd/>
          </a:ln>
        </p:spPr>
        <p:txBody>
          <a:bodyPr lIns="89630" tIns="44006" rIns="89630" bIns="44006">
            <a:spAutoFit/>
          </a:bodyPr>
          <a:lstStyle/>
          <a:p>
            <a:pPr algn="l">
              <a:lnSpc>
                <a:spcPct val="100000"/>
              </a:lnSpc>
              <a:tabLst>
                <a:tab pos="905765" algn="l"/>
                <a:tab pos="2264416" algn="l"/>
              </a:tabLst>
            </a:pPr>
            <a:r>
              <a:rPr lang="en-US" sz="1600">
                <a:solidFill>
                  <a:srgbClr val="000066"/>
                </a:solidFill>
                <a:latin typeface="Courier New" charset="0"/>
              </a:rPr>
              <a:t>combine5...{</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a:t>
            </a:r>
            <a:r>
              <a:rPr lang="en-US" sz="1600">
                <a:solidFill>
                  <a:srgbClr val="FF1A1A"/>
                </a:solidFill>
                <a:latin typeface="Courier New" charset="0"/>
              </a:rPr>
              <a:t>sum += data[i] + data[i+1]</a:t>
            </a:r>
          </a:p>
          <a:p>
            <a:pPr algn="l">
              <a:lnSpc>
                <a:spcPct val="100000"/>
              </a:lnSpc>
              <a:tabLst>
                <a:tab pos="905765" algn="l"/>
                <a:tab pos="2264416" algn="l"/>
              </a:tabLst>
            </a:pPr>
            <a:r>
              <a:rPr lang="en-US" sz="1600">
                <a:solidFill>
                  <a:srgbClr val="FF1A1A"/>
                </a:solidFill>
                <a:latin typeface="Courier New" charset="0"/>
              </a:rPr>
              <a:t>           + data[i+2];</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a:t>
            </a:r>
          </a:p>
        </p:txBody>
      </p:sp>
      <p:pic>
        <p:nvPicPr>
          <p:cNvPr id="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789" y="3126338"/>
            <a:ext cx="5695966" cy="371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1521884" y="3042432"/>
            <a:ext cx="2891578" cy="3298236"/>
            <a:chOff x="1524000" y="3048000"/>
            <a:chExt cx="2895600" cy="3304355"/>
          </a:xfrm>
        </p:grpSpPr>
        <p:sp>
          <p:nvSpPr>
            <p:cNvPr id="87046" name="Left Brace 20"/>
            <p:cNvSpPr>
              <a:spLocks/>
            </p:cNvSpPr>
            <p:nvPr/>
          </p:nvSpPr>
          <p:spPr bwMode="auto">
            <a:xfrm>
              <a:off x="4114800" y="5992045"/>
              <a:ext cx="304800" cy="360310"/>
            </a:xfrm>
            <a:prstGeom prst="leftBrace">
              <a:avLst>
                <a:gd name="adj1" fmla="val 8333"/>
                <a:gd name="adj2" fmla="val 50000"/>
              </a:avLst>
            </a:prstGeom>
            <a:noFill/>
            <a:ln w="19050">
              <a:solidFill>
                <a:srgbClr val="FF1A1A"/>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solidFill>
                  <a:srgbClr val="000066"/>
                </a:solidFill>
              </a:endParaRPr>
            </a:p>
          </p:txBody>
        </p:sp>
        <p:cxnSp>
          <p:nvCxnSpPr>
            <p:cNvPr id="87047" name="Straight Connector 21"/>
            <p:cNvCxnSpPr>
              <a:cxnSpLocks noChangeShapeType="1"/>
            </p:cNvCxnSpPr>
            <p:nvPr/>
          </p:nvCxnSpPr>
          <p:spPr bwMode="auto">
            <a:xfrm flipH="1" flipV="1">
              <a:off x="1524000" y="3048000"/>
              <a:ext cx="2590800" cy="3124200"/>
            </a:xfrm>
            <a:prstGeom prst="line">
              <a:avLst/>
            </a:prstGeom>
            <a:noFill/>
            <a:ln w="19050">
              <a:solidFill>
                <a:srgbClr val="FF1A1A"/>
              </a:solidFill>
              <a:round/>
              <a:headEnd/>
              <a:tailEnd type="none" w="sm" len="sm"/>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6484334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Recap…</a:t>
            </a:r>
          </a:p>
        </p:txBody>
      </p:sp>
      <p:sp>
        <p:nvSpPr>
          <p:cNvPr id="3" name="Content Placeholder 2"/>
          <p:cNvSpPr>
            <a:spLocks noGrp="1"/>
          </p:cNvSpPr>
          <p:nvPr>
            <p:ph idx="1"/>
          </p:nvPr>
        </p:nvSpPr>
        <p:spPr>
          <a:xfrm>
            <a:off x="290187" y="1064825"/>
            <a:ext cx="3742881" cy="1293001"/>
          </a:xfrm>
        </p:spPr>
        <p:txBody>
          <a:bodyPr/>
          <a:lstStyle/>
          <a:p>
            <a:pPr marL="382042" indent="-382042">
              <a:buFont typeface="Arial" charset="0"/>
              <a:buChar char="•"/>
              <a:defRPr/>
            </a:pPr>
            <a:r>
              <a:rPr lang="en-US" sz="2000" dirty="0">
                <a:solidFill>
                  <a:srgbClr val="000080"/>
                </a:solidFill>
              </a:rPr>
              <a:t>combine6 uses *both* loop unrolling *and* parallel independent accumulators</a:t>
            </a:r>
            <a:endParaRPr lang="en-US" sz="1800" dirty="0">
              <a:solidFill>
                <a:srgbClr val="000080"/>
              </a:solidFill>
            </a:endParaRPr>
          </a:p>
        </p:txBody>
      </p:sp>
      <p:grpSp>
        <p:nvGrpSpPr>
          <p:cNvPr id="7" name="Group 48"/>
          <p:cNvGrpSpPr>
            <a:grpSpLocks/>
          </p:cNvGrpSpPr>
          <p:nvPr/>
        </p:nvGrpSpPr>
        <p:grpSpPr bwMode="auto">
          <a:xfrm>
            <a:off x="4565650" y="456353"/>
            <a:ext cx="4117012" cy="3080385"/>
            <a:chOff x="4953000" y="3428966"/>
            <a:chExt cx="4122923" cy="3084693"/>
          </a:xfrm>
        </p:grpSpPr>
        <p:sp>
          <p:nvSpPr>
            <p:cNvPr id="88099" name="Rectangle 4"/>
            <p:cNvSpPr>
              <a:spLocks noChangeArrowheads="1"/>
            </p:cNvSpPr>
            <p:nvPr/>
          </p:nvSpPr>
          <p:spPr bwMode="auto">
            <a:xfrm>
              <a:off x="4953000" y="3962247"/>
              <a:ext cx="4122923" cy="2551412"/>
            </a:xfrm>
            <a:prstGeom prst="rect">
              <a:avLst/>
            </a:prstGeom>
            <a:solidFill>
              <a:srgbClr val="FFFF99"/>
            </a:solidFill>
            <a:ln w="38100" cmpd="dbl">
              <a:solidFill>
                <a:schemeClr val="tx1"/>
              </a:solidFill>
              <a:miter lim="800000"/>
              <a:headEnd/>
              <a:tailEnd/>
            </a:ln>
          </p:spPr>
          <p:txBody>
            <a:bodyPr lIns="90487" tIns="44450" rIns="90487" bIns="44450">
              <a:spAutoFit/>
            </a:bodyPr>
            <a:lstStyle/>
            <a:p>
              <a:pPr algn="l">
                <a:lnSpc>
                  <a:spcPct val="100000"/>
                </a:lnSpc>
                <a:tabLst>
                  <a:tab pos="905765" algn="l"/>
                  <a:tab pos="2264416" algn="l"/>
                </a:tabLst>
              </a:pPr>
              <a:r>
                <a:rPr lang="en-US" sz="1600">
                  <a:solidFill>
                    <a:srgbClr val="000066"/>
                  </a:solidFill>
                  <a:latin typeface="Courier New" charset="0"/>
                </a:rPr>
                <a:t>combine6...{</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a:t>
              </a:r>
              <a:r>
                <a:rPr lang="en-US" sz="1600">
                  <a:solidFill>
                    <a:srgbClr val="FF1A1A"/>
                  </a:solidFill>
                  <a:latin typeface="Courier New" charset="0"/>
                </a:rPr>
                <a:t>acc0 = acc0 + data[i];</a:t>
              </a:r>
            </a:p>
            <a:p>
              <a:pPr algn="l">
                <a:lnSpc>
                  <a:spcPct val="100000"/>
                </a:lnSpc>
                <a:tabLst>
                  <a:tab pos="905765" algn="l"/>
                  <a:tab pos="2264416" algn="l"/>
                </a:tabLst>
              </a:pPr>
              <a:r>
                <a:rPr lang="en-US" sz="1600">
                  <a:solidFill>
                    <a:srgbClr val="FF1A1A"/>
                  </a:solidFill>
                  <a:latin typeface="Courier New" charset="0"/>
                </a:rPr>
                <a:t>    acc1 = acc1 + data[i+1];</a:t>
              </a:r>
            </a:p>
            <a:p>
              <a:pPr algn="l">
                <a:lnSpc>
                  <a:spcPct val="100000"/>
                </a:lnSpc>
                <a:tabLst>
                  <a:tab pos="905765" algn="l"/>
                  <a:tab pos="2264416" algn="l"/>
                </a:tabLst>
              </a:pPr>
              <a:r>
                <a:rPr lang="en-US" sz="1600">
                  <a:solidFill>
                    <a:srgbClr val="FF1A1A"/>
                  </a:solidFill>
                  <a:latin typeface="Courier New" charset="0"/>
                </a:rPr>
                <a:t>    acc2 = acc2 + data[i+2];</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sum = acc0 + acc1 + acc2;</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a:t>
              </a:r>
            </a:p>
          </p:txBody>
        </p:sp>
        <p:sp>
          <p:nvSpPr>
            <p:cNvPr id="88100" name="TextBox 47"/>
            <p:cNvSpPr txBox="1">
              <a:spLocks noChangeArrowheads="1"/>
            </p:cNvSpPr>
            <p:nvPr/>
          </p:nvSpPr>
          <p:spPr bwMode="auto">
            <a:xfrm>
              <a:off x="5293278" y="3428966"/>
              <a:ext cx="3320064" cy="5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Loop unrolling with k=3, and</a:t>
              </a:r>
            </a:p>
            <a:p>
              <a:r>
                <a:rPr lang="en-US" sz="1800">
                  <a:solidFill>
                    <a:srgbClr val="000066"/>
                  </a:solidFill>
                </a:rPr>
                <a:t>Parallel accumulators</a:t>
              </a:r>
            </a:p>
          </p:txBody>
        </p:sp>
      </p:grpSp>
      <p:sp>
        <p:nvSpPr>
          <p:cNvPr id="10" name="Content Placeholder 2"/>
          <p:cNvSpPr txBox="1">
            <a:spLocks/>
          </p:cNvSpPr>
          <p:nvPr/>
        </p:nvSpPr>
        <p:spPr bwMode="auto">
          <a:xfrm>
            <a:off x="290187" y="2357826"/>
            <a:ext cx="3742881" cy="1064824"/>
          </a:xfrm>
          <a:prstGeom prst="rect">
            <a:avLst/>
          </a:prstGeom>
          <a:noFill/>
          <a:ln>
            <a:noFill/>
          </a:ln>
          <a:effectLst/>
          <a:extLst/>
        </p:spPr>
        <p:txBody>
          <a:bodyPr lIns="89622" tIns="44001" rIns="89622" bIns="44001"/>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a:buClr>
                <a:srgbClr val="660033"/>
              </a:buClr>
              <a:buFont typeface="Arial" charset="0"/>
              <a:buChar char="•"/>
              <a:defRPr/>
            </a:pPr>
            <a:r>
              <a:rPr lang="en-US" sz="2000" dirty="0">
                <a:solidFill>
                  <a:srgbClr val="000080"/>
                </a:solidFill>
                <a:latin typeface="Helvetica"/>
                <a:ea typeface="ＭＳ Ｐゴシック"/>
              </a:rPr>
              <a:t>Doesn’t help much for addition, but it does help a lot for multiplication</a:t>
            </a:r>
          </a:p>
        </p:txBody>
      </p:sp>
      <p:grpSp>
        <p:nvGrpSpPr>
          <p:cNvPr id="5" name="Group 4"/>
          <p:cNvGrpSpPr>
            <a:grpSpLocks/>
          </p:cNvGrpSpPr>
          <p:nvPr/>
        </p:nvGrpSpPr>
        <p:grpSpPr bwMode="auto">
          <a:xfrm>
            <a:off x="4870087" y="3955140"/>
            <a:ext cx="4032991" cy="1975947"/>
            <a:chOff x="4876800" y="3962400"/>
            <a:chExt cx="4038600" cy="1978873"/>
          </a:xfrm>
        </p:grpSpPr>
        <p:sp>
          <p:nvSpPr>
            <p:cNvPr id="88097" name="Rectangle 4"/>
            <p:cNvSpPr>
              <a:spLocks noChangeArrowheads="1"/>
            </p:cNvSpPr>
            <p:nvPr/>
          </p:nvSpPr>
          <p:spPr bwMode="auto">
            <a:xfrm>
              <a:off x="4876800" y="4343400"/>
              <a:ext cx="4038600" cy="1597873"/>
            </a:xfrm>
            <a:prstGeom prst="rect">
              <a:avLst/>
            </a:prstGeom>
            <a:solidFill>
              <a:srgbClr val="FFFF99"/>
            </a:solidFill>
            <a:ln w="38100" cmpd="dbl">
              <a:solidFill>
                <a:schemeClr val="tx1"/>
              </a:solidFill>
              <a:miter lim="800000"/>
              <a:headEnd/>
              <a:tailEnd/>
            </a:ln>
          </p:spPr>
          <p:txBody>
            <a:bodyPr lIns="90487" tIns="44450" rIns="90487" bIns="44450">
              <a:spAutoFit/>
            </a:bodyPr>
            <a:lstStyle/>
            <a:p>
              <a:pPr algn="l">
                <a:lnSpc>
                  <a:spcPct val="100000"/>
                </a:lnSpc>
                <a:tabLst>
                  <a:tab pos="905765" algn="l"/>
                  <a:tab pos="2264416" algn="l"/>
                </a:tabLst>
              </a:pPr>
              <a:r>
                <a:rPr lang="en-US">
                  <a:solidFill>
                    <a:srgbClr val="000066"/>
                  </a:solidFill>
                  <a:latin typeface="Courier New" charset="0"/>
                </a:rPr>
                <a:t>  </a:t>
              </a:r>
              <a:r>
                <a:rPr lang="en-US" sz="1600">
                  <a:solidFill>
                    <a:srgbClr val="000066"/>
                  </a:solidFill>
                  <a:latin typeface="Courier New" charset="0"/>
                </a:rPr>
                <a:t>...</a:t>
              </a:r>
            </a:p>
            <a:p>
              <a:pPr algn="l">
                <a:lnSpc>
                  <a:spcPct val="100000"/>
                </a:lnSpc>
                <a:tabLst>
                  <a:tab pos="905765" algn="l"/>
                  <a:tab pos="2264416" algn="l"/>
                </a:tabLst>
              </a:pPr>
              <a:r>
                <a:rPr lang="en-US" sz="1600">
                  <a:solidFill>
                    <a:srgbClr val="000066"/>
                  </a:solidFill>
                  <a:latin typeface="Courier New" charset="0"/>
                </a:rPr>
                <a:t>  for (i = 0; i &lt; limit; i++) {</a:t>
              </a:r>
            </a:p>
            <a:p>
              <a:pPr algn="l">
                <a:lnSpc>
                  <a:spcPct val="100000"/>
                </a:lnSpc>
                <a:tabLst>
                  <a:tab pos="905765" algn="l"/>
                  <a:tab pos="2264416" algn="l"/>
                </a:tabLst>
              </a:pPr>
              <a:r>
                <a:rPr lang="en-US" sz="1600">
                  <a:solidFill>
                    <a:srgbClr val="000066"/>
                  </a:solidFill>
                  <a:latin typeface="Courier New" charset="0"/>
                </a:rPr>
                <a:t>    </a:t>
              </a:r>
              <a:r>
                <a:rPr lang="en-US" sz="1600">
                  <a:solidFill>
                    <a:srgbClr val="FF0000"/>
                  </a:solidFill>
                  <a:latin typeface="Courier New" charset="0"/>
                </a:rPr>
                <a:t>x *= data[i];</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*dest = x;</a:t>
              </a:r>
              <a:endParaRPr lang="en-US" sz="1600">
                <a:solidFill>
                  <a:srgbClr val="FF1A1A"/>
                </a:solidFill>
                <a:latin typeface="Courier New" charset="0"/>
              </a:endParaRPr>
            </a:p>
          </p:txBody>
        </p:sp>
        <p:sp>
          <p:nvSpPr>
            <p:cNvPr id="88098" name="TextBox 3"/>
            <p:cNvSpPr txBox="1">
              <a:spLocks noChangeArrowheads="1"/>
            </p:cNvSpPr>
            <p:nvPr/>
          </p:nvSpPr>
          <p:spPr bwMode="auto">
            <a:xfrm>
              <a:off x="5486400" y="3962400"/>
              <a:ext cx="24545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Before Optimization:</a:t>
              </a:r>
            </a:p>
          </p:txBody>
        </p:sp>
      </p:grpSp>
      <p:grpSp>
        <p:nvGrpSpPr>
          <p:cNvPr id="6" name="Group 5"/>
          <p:cNvGrpSpPr>
            <a:grpSpLocks/>
          </p:cNvGrpSpPr>
          <p:nvPr/>
        </p:nvGrpSpPr>
        <p:grpSpPr bwMode="auto">
          <a:xfrm>
            <a:off x="456642" y="3498709"/>
            <a:ext cx="3685769" cy="3358992"/>
            <a:chOff x="457200" y="3505200"/>
            <a:chExt cx="3690896" cy="3365224"/>
          </a:xfrm>
        </p:grpSpPr>
        <p:sp>
          <p:nvSpPr>
            <p:cNvPr id="88071" name="TextBox 11"/>
            <p:cNvSpPr txBox="1">
              <a:spLocks noChangeArrowheads="1"/>
            </p:cNvSpPr>
            <p:nvPr/>
          </p:nvSpPr>
          <p:spPr bwMode="auto">
            <a:xfrm>
              <a:off x="457200" y="3505200"/>
              <a:ext cx="337202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Before Optimization, CPE = 4</a:t>
              </a:r>
            </a:p>
          </p:txBody>
        </p:sp>
        <p:grpSp>
          <p:nvGrpSpPr>
            <p:cNvPr id="88072" name="Group 31"/>
            <p:cNvGrpSpPr>
              <a:grpSpLocks/>
            </p:cNvGrpSpPr>
            <p:nvPr/>
          </p:nvGrpSpPr>
          <p:grpSpPr bwMode="auto">
            <a:xfrm>
              <a:off x="1236702" y="3810000"/>
              <a:ext cx="2911394" cy="3060424"/>
              <a:chOff x="471" y="624"/>
              <a:chExt cx="1984" cy="2217"/>
            </a:xfrm>
          </p:grpSpPr>
          <p:sp>
            <p:nvSpPr>
              <p:cNvPr id="88075" name="Text Box 5"/>
              <p:cNvSpPr txBox="1">
                <a:spLocks noChangeArrowheads="1"/>
              </p:cNvSpPr>
              <p:nvPr/>
            </p:nvSpPr>
            <p:spPr bwMode="auto">
              <a:xfrm>
                <a:off x="1699" y="1313"/>
                <a:ext cx="38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88076" name="Text Box 6"/>
              <p:cNvSpPr txBox="1">
                <a:spLocks noChangeArrowheads="1"/>
              </p:cNvSpPr>
              <p:nvPr/>
            </p:nvSpPr>
            <p:spPr bwMode="auto">
              <a:xfrm>
                <a:off x="1183" y="1582"/>
                <a:ext cx="31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t>
                </a:r>
                <a:endParaRPr lang="en-US" sz="1200">
                  <a:solidFill>
                    <a:srgbClr val="000066"/>
                  </a:solidFill>
                  <a:latin typeface="Times New Roman" charset="0"/>
                </a:endParaRPr>
              </a:p>
            </p:txBody>
          </p:sp>
          <p:sp>
            <p:nvSpPr>
              <p:cNvPr id="88077" name="AutoShape 7"/>
              <p:cNvSpPr>
                <a:spLocks noChangeArrowheads="1"/>
              </p:cNvSpPr>
              <p:nvPr/>
            </p:nvSpPr>
            <p:spPr bwMode="auto">
              <a:xfrm>
                <a:off x="943" y="86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88078" name="Text Box 8"/>
              <p:cNvSpPr txBox="1">
                <a:spLocks noChangeArrowheads="1"/>
              </p:cNvSpPr>
              <p:nvPr/>
            </p:nvSpPr>
            <p:spPr bwMode="auto">
              <a:xfrm>
                <a:off x="1423" y="2640"/>
                <a:ext cx="50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88079" name="Freeform 9"/>
              <p:cNvSpPr>
                <a:spLocks/>
              </p:cNvSpPr>
              <p:nvPr/>
            </p:nvSpPr>
            <p:spPr bwMode="auto">
              <a:xfrm>
                <a:off x="1183" y="2736"/>
                <a:ext cx="816" cy="48"/>
              </a:xfrm>
              <a:custGeom>
                <a:avLst/>
                <a:gdLst>
                  <a:gd name="T0" fmla="*/ 0 w 1056"/>
                  <a:gd name="T1" fmla="*/ 0 h 48"/>
                  <a:gd name="T2" fmla="*/ 0 w 1056"/>
                  <a:gd name="T3" fmla="*/ 48 h 48"/>
                  <a:gd name="T4" fmla="*/ 80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8080" name="Line 10"/>
              <p:cNvSpPr>
                <a:spLocks noChangeShapeType="1"/>
              </p:cNvSpPr>
              <p:nvPr/>
            </p:nvSpPr>
            <p:spPr bwMode="auto">
              <a:xfrm>
                <a:off x="1183" y="158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81" name="AutoShape 11"/>
              <p:cNvSpPr>
                <a:spLocks noChangeArrowheads="1"/>
              </p:cNvSpPr>
              <p:nvPr/>
            </p:nvSpPr>
            <p:spPr bwMode="auto">
              <a:xfrm>
                <a:off x="1471" y="864"/>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incl</a:t>
                </a:r>
              </a:p>
            </p:txBody>
          </p:sp>
          <p:sp>
            <p:nvSpPr>
              <p:cNvPr id="88082" name="AutoShape 12"/>
              <p:cNvSpPr>
                <a:spLocks noChangeArrowheads="1"/>
              </p:cNvSpPr>
              <p:nvPr/>
            </p:nvSpPr>
            <p:spPr bwMode="auto">
              <a:xfrm>
                <a:off x="1471" y="115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88083" name="AutoShape 13"/>
              <p:cNvSpPr>
                <a:spLocks noChangeArrowheads="1"/>
              </p:cNvSpPr>
              <p:nvPr/>
            </p:nvSpPr>
            <p:spPr bwMode="auto">
              <a:xfrm>
                <a:off x="1471" y="1440"/>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88084" name="Line 14"/>
              <p:cNvSpPr>
                <a:spLocks noChangeShapeType="1"/>
              </p:cNvSpPr>
              <p:nvPr/>
            </p:nvSpPr>
            <p:spPr bwMode="auto">
              <a:xfrm>
                <a:off x="1711" y="100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85" name="Line 15"/>
              <p:cNvSpPr>
                <a:spLocks noChangeShapeType="1"/>
              </p:cNvSpPr>
              <p:nvPr/>
            </p:nvSpPr>
            <p:spPr bwMode="auto">
              <a:xfrm flipH="1">
                <a:off x="1711"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86" name="Text Box 16"/>
              <p:cNvSpPr txBox="1">
                <a:spLocks noChangeArrowheads="1"/>
              </p:cNvSpPr>
              <p:nvPr/>
            </p:nvSpPr>
            <p:spPr bwMode="auto">
              <a:xfrm>
                <a:off x="798" y="624"/>
                <a:ext cx="53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88087" name="Text Box 17"/>
              <p:cNvSpPr txBox="1">
                <a:spLocks noChangeArrowheads="1"/>
              </p:cNvSpPr>
              <p:nvPr/>
            </p:nvSpPr>
            <p:spPr bwMode="auto">
              <a:xfrm>
                <a:off x="1951" y="883"/>
                <a:ext cx="50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88088" name="Text Box 18"/>
              <p:cNvSpPr txBox="1">
                <a:spLocks noChangeArrowheads="1"/>
              </p:cNvSpPr>
              <p:nvPr/>
            </p:nvSpPr>
            <p:spPr bwMode="auto">
              <a:xfrm>
                <a:off x="471" y="1488"/>
                <a:ext cx="50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88089" name="Freeform 19"/>
              <p:cNvSpPr>
                <a:spLocks/>
              </p:cNvSpPr>
              <p:nvPr/>
            </p:nvSpPr>
            <p:spPr bwMode="auto">
              <a:xfrm>
                <a:off x="895" y="768"/>
                <a:ext cx="816" cy="96"/>
              </a:xfrm>
              <a:custGeom>
                <a:avLst/>
                <a:gdLst>
                  <a:gd name="T0" fmla="*/ 0 w 1008"/>
                  <a:gd name="T1" fmla="*/ 0 h 48"/>
                  <a:gd name="T2" fmla="*/ 122 w 1008"/>
                  <a:gd name="T3" fmla="*/ 0 h 48"/>
                  <a:gd name="T4" fmla="*/ 122 w 1008"/>
                  <a:gd name="T5" fmla="*/ 49152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8090" name="Line 20"/>
              <p:cNvSpPr>
                <a:spLocks noChangeShapeType="1"/>
              </p:cNvSpPr>
              <p:nvPr/>
            </p:nvSpPr>
            <p:spPr bwMode="auto">
              <a:xfrm>
                <a:off x="1183" y="768"/>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91" name="Freeform 21"/>
              <p:cNvSpPr>
                <a:spLocks/>
              </p:cNvSpPr>
              <p:nvPr/>
            </p:nvSpPr>
            <p:spPr bwMode="auto">
              <a:xfrm>
                <a:off x="1711" y="1056"/>
                <a:ext cx="288" cy="48"/>
              </a:xfrm>
              <a:custGeom>
                <a:avLst/>
                <a:gdLst>
                  <a:gd name="T0" fmla="*/ 0 w 348"/>
                  <a:gd name="T1" fmla="*/ 0 h 1"/>
                  <a:gd name="T2" fmla="*/ 53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88092" name="Freeform 22"/>
              <p:cNvSpPr>
                <a:spLocks/>
              </p:cNvSpPr>
              <p:nvPr/>
            </p:nvSpPr>
            <p:spPr bwMode="auto">
              <a:xfrm>
                <a:off x="1999" y="105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88093" name="Freeform 23"/>
              <p:cNvSpPr>
                <a:spLocks/>
              </p:cNvSpPr>
              <p:nvPr/>
            </p:nvSpPr>
            <p:spPr bwMode="auto">
              <a:xfrm>
                <a:off x="1999" y="2784"/>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88094" name="Freeform 24"/>
              <p:cNvSpPr>
                <a:spLocks/>
              </p:cNvSpPr>
              <p:nvPr/>
            </p:nvSpPr>
            <p:spPr bwMode="auto">
              <a:xfrm>
                <a:off x="895" y="1632"/>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8095" name="Line 25"/>
              <p:cNvSpPr>
                <a:spLocks noChangeShapeType="1"/>
              </p:cNvSpPr>
              <p:nvPr/>
            </p:nvSpPr>
            <p:spPr bwMode="auto">
              <a:xfrm flipH="1">
                <a:off x="751" y="163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96" name="AutoShape 26"/>
              <p:cNvSpPr>
                <a:spLocks noChangeArrowheads="1"/>
              </p:cNvSpPr>
              <p:nvPr/>
            </p:nvSpPr>
            <p:spPr bwMode="auto">
              <a:xfrm>
                <a:off x="943" y="1728"/>
                <a:ext cx="476" cy="1008"/>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imull</a:t>
                </a:r>
              </a:p>
            </p:txBody>
          </p:sp>
        </p:grpSp>
        <p:sp>
          <p:nvSpPr>
            <p:cNvPr id="88073" name="Line 28"/>
            <p:cNvSpPr>
              <a:spLocks noChangeShapeType="1"/>
            </p:cNvSpPr>
            <p:nvPr/>
          </p:nvSpPr>
          <p:spPr bwMode="auto">
            <a:xfrm>
              <a:off x="1143000" y="4038600"/>
              <a:ext cx="0" cy="271669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74" name="Text Box 29"/>
            <p:cNvSpPr txBox="1">
              <a:spLocks noChangeArrowheads="1"/>
            </p:cNvSpPr>
            <p:nvPr/>
          </p:nvSpPr>
          <p:spPr bwMode="auto">
            <a:xfrm>
              <a:off x="804956" y="5418345"/>
              <a:ext cx="719044" cy="36933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spTree>
    <p:extLst>
      <p:ext uri="{BB962C8B-B14F-4D97-AF65-F5344CB8AC3E}">
        <p14:creationId xmlns:p14="http://schemas.microsoft.com/office/powerpoint/2010/main" val="41057392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304454" y="77"/>
            <a:ext cx="8826923" cy="572027"/>
          </a:xfrm>
        </p:spPr>
        <p:txBody>
          <a:bodyPr/>
          <a:lstStyle/>
          <a:p>
            <a:pPr eaLnBrk="1" hangingPunct="1">
              <a:defRPr/>
            </a:pPr>
            <a:r>
              <a:rPr lang="en-US" dirty="0" smtClean="0">
                <a:ea typeface="ＭＳ Ｐゴシック" pitchFamily="-1" charset="-128"/>
              </a:rPr>
              <a:t>Loop Unrolling + Parallel Products </a:t>
            </a:r>
            <a:endParaRPr lang="en-US" dirty="0">
              <a:ea typeface="ＭＳ Ｐゴシック" pitchFamily="-1" charset="-128"/>
            </a:endParaRPr>
          </a:p>
        </p:txBody>
      </p:sp>
      <p:pic>
        <p:nvPicPr>
          <p:cNvPr id="358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546" y="648085"/>
            <a:ext cx="7065660" cy="59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4"/>
          <p:cNvSpPr>
            <a:spLocks noGrp="1" noChangeArrowheads="1"/>
          </p:cNvSpPr>
          <p:nvPr>
            <p:ph type="body" idx="1"/>
          </p:nvPr>
        </p:nvSpPr>
        <p:spPr>
          <a:xfrm>
            <a:off x="152189" y="760589"/>
            <a:ext cx="1978448" cy="3118414"/>
          </a:xfrm>
          <a:solidFill>
            <a:schemeClr val="bg1"/>
          </a:solidFill>
        </p:spPr>
        <p:txBody>
          <a:bodyPr/>
          <a:lstStyle/>
          <a:p>
            <a:pPr marL="138389" indent="0" eaLnBrk="1" hangingPunct="1">
              <a:defRPr/>
            </a:pPr>
            <a:r>
              <a:rPr lang="en-US" sz="1800" dirty="0">
                <a:solidFill>
                  <a:srgbClr val="000090"/>
                </a:solidFill>
                <a:latin typeface="Helvetica" charset="0"/>
                <a:ea typeface="ＭＳ Ｐゴシック" charset="0"/>
              </a:rPr>
              <a:t>Can keep 4-cycle multiplier busy by pipelining two multiplications</a:t>
            </a:r>
          </a:p>
          <a:p>
            <a:pPr marL="138389" indent="0" eaLnBrk="1" hangingPunct="1">
              <a:defRPr/>
            </a:pPr>
            <a:r>
              <a:rPr lang="en-US" sz="1800" dirty="0">
                <a:solidFill>
                  <a:srgbClr val="000090"/>
                </a:solidFill>
                <a:latin typeface="Helvetica" charset="0"/>
                <a:ea typeface="ＭＳ Ｐゴシック" charset="0"/>
              </a:rPr>
              <a:t>After optimization:  CPE = 2.0 !</a:t>
            </a:r>
            <a:endParaRPr lang="en-US" sz="1800" dirty="0">
              <a:latin typeface="Helvetica" charset="0"/>
              <a:ea typeface="ＭＳ Ｐゴシック" charset="0"/>
            </a:endParaRPr>
          </a:p>
        </p:txBody>
      </p:sp>
      <p:sp>
        <p:nvSpPr>
          <p:cNvPr id="89092" name="Rectangle 4"/>
          <p:cNvSpPr>
            <a:spLocks noChangeArrowheads="1"/>
          </p:cNvSpPr>
          <p:nvPr/>
        </p:nvSpPr>
        <p:spPr bwMode="auto">
          <a:xfrm>
            <a:off x="228282" y="4411493"/>
            <a:ext cx="4337368" cy="2300781"/>
          </a:xfrm>
          <a:prstGeom prst="rect">
            <a:avLst/>
          </a:prstGeom>
          <a:solidFill>
            <a:srgbClr val="FFFF99"/>
          </a:solidFill>
          <a:ln w="38100" cmpd="dbl">
            <a:solidFill>
              <a:schemeClr val="tx1"/>
            </a:solidFill>
            <a:miter lim="800000"/>
            <a:headEnd/>
            <a:tailEnd/>
          </a:ln>
        </p:spPr>
        <p:txBody>
          <a:bodyPr lIns="89630" tIns="44006" rIns="89630" bIns="44006">
            <a:spAutoFit/>
          </a:bodyPr>
          <a:lstStyle/>
          <a:p>
            <a:pPr algn="l">
              <a:lnSpc>
                <a:spcPct val="100000"/>
              </a:lnSpc>
              <a:tabLst>
                <a:tab pos="905765" algn="l"/>
                <a:tab pos="2264416" algn="l"/>
              </a:tabLst>
            </a:pPr>
            <a:r>
              <a:rPr lang="en-US">
                <a:solidFill>
                  <a:srgbClr val="000066"/>
                </a:solidFill>
                <a:latin typeface="Courier New" charset="0"/>
              </a:rPr>
              <a:t>  ...</a:t>
            </a:r>
          </a:p>
          <a:p>
            <a:pPr algn="l">
              <a:lnSpc>
                <a:spcPct val="100000"/>
              </a:lnSpc>
              <a:tabLst>
                <a:tab pos="905765" algn="l"/>
                <a:tab pos="2264416" algn="l"/>
              </a:tabLst>
            </a:pPr>
            <a:r>
              <a:rPr lang="en-US">
                <a:solidFill>
                  <a:srgbClr val="000066"/>
                </a:solidFill>
                <a:latin typeface="Courier New" charset="0"/>
              </a:rPr>
              <a:t>  for (i = 0; i &lt; limit; </a:t>
            </a:r>
            <a:r>
              <a:rPr lang="en-US">
                <a:solidFill>
                  <a:srgbClr val="FF0000"/>
                </a:solidFill>
                <a:latin typeface="Courier New" charset="0"/>
              </a:rPr>
              <a:t>i+=2</a:t>
            </a:r>
            <a:r>
              <a:rPr lang="en-US">
                <a:solidFill>
                  <a:srgbClr val="000066"/>
                </a:solidFill>
                <a:latin typeface="Courier New" charset="0"/>
              </a:rPr>
              <a:t>) {</a:t>
            </a:r>
          </a:p>
          <a:p>
            <a:pPr algn="l">
              <a:lnSpc>
                <a:spcPct val="100000"/>
              </a:lnSpc>
              <a:tabLst>
                <a:tab pos="905765" algn="l"/>
                <a:tab pos="2264416" algn="l"/>
              </a:tabLst>
            </a:pPr>
            <a:r>
              <a:rPr lang="en-US">
                <a:solidFill>
                  <a:srgbClr val="000066"/>
                </a:solidFill>
                <a:latin typeface="Courier New" charset="0"/>
              </a:rPr>
              <a:t>    </a:t>
            </a:r>
            <a:r>
              <a:rPr lang="en-US">
                <a:solidFill>
                  <a:srgbClr val="FF5050"/>
                </a:solidFill>
                <a:latin typeface="Courier New" charset="0"/>
              </a:rPr>
              <a:t>x0 *= data[i];</a:t>
            </a:r>
          </a:p>
          <a:p>
            <a:pPr algn="l">
              <a:lnSpc>
                <a:spcPct val="100000"/>
              </a:lnSpc>
              <a:tabLst>
                <a:tab pos="905765" algn="l"/>
                <a:tab pos="2264416" algn="l"/>
              </a:tabLst>
            </a:pPr>
            <a:r>
              <a:rPr lang="en-US">
                <a:solidFill>
                  <a:srgbClr val="FF5050"/>
                </a:solidFill>
                <a:latin typeface="Courier New" charset="0"/>
              </a:rPr>
              <a:t>    x1 *= data[i+1];</a:t>
            </a:r>
          </a:p>
          <a:p>
            <a:pPr algn="l">
              <a:lnSpc>
                <a:spcPct val="100000"/>
              </a:lnSpc>
              <a:tabLst>
                <a:tab pos="905765" algn="l"/>
                <a:tab pos="2264416" algn="l"/>
              </a:tabLst>
            </a:pPr>
            <a:r>
              <a:rPr lang="en-US">
                <a:solidFill>
                  <a:srgbClr val="000066"/>
                </a:solidFill>
                <a:latin typeface="Courier New" charset="0"/>
              </a:rPr>
              <a:t>  }</a:t>
            </a:r>
          </a:p>
          <a:p>
            <a:pPr algn="l">
              <a:lnSpc>
                <a:spcPct val="100000"/>
              </a:lnSpc>
              <a:tabLst>
                <a:tab pos="905765" algn="l"/>
                <a:tab pos="2264416" algn="l"/>
              </a:tabLst>
            </a:pPr>
            <a:r>
              <a:rPr lang="en-US">
                <a:solidFill>
                  <a:srgbClr val="000066"/>
                </a:solidFill>
                <a:latin typeface="Courier New" charset="0"/>
              </a:rPr>
              <a:t>  ...</a:t>
            </a:r>
          </a:p>
          <a:p>
            <a:pPr algn="l">
              <a:lnSpc>
                <a:spcPct val="100000"/>
              </a:lnSpc>
              <a:tabLst>
                <a:tab pos="905765" algn="l"/>
                <a:tab pos="2264416" algn="l"/>
              </a:tabLst>
            </a:pPr>
            <a:r>
              <a:rPr lang="en-US">
                <a:solidFill>
                  <a:srgbClr val="000066"/>
                </a:solidFill>
                <a:latin typeface="Courier New" charset="0"/>
              </a:rPr>
              <a:t>  </a:t>
            </a:r>
            <a:r>
              <a:rPr lang="en-US">
                <a:solidFill>
                  <a:srgbClr val="FF1A1A"/>
                </a:solidFill>
                <a:latin typeface="Courier New" charset="0"/>
              </a:rPr>
              <a:t>*dest = x0 * x1;</a:t>
            </a:r>
          </a:p>
        </p:txBody>
      </p:sp>
    </p:spTree>
    <p:extLst>
      <p:ext uri="{BB962C8B-B14F-4D97-AF65-F5344CB8AC3E}">
        <p14:creationId xmlns:p14="http://schemas.microsoft.com/office/powerpoint/2010/main" val="971015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dissolve">
                                      <p:cBhvr>
                                        <p:cTn id="7" dur="500"/>
                                        <p:tgtEl>
                                          <p:spTgt spid="358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dissolve">
                                      <p:cBhvr>
                                        <p:cTn id="12" dur="500"/>
                                        <p:tgtEl>
                                          <p:spTgt spid="358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dissolve">
                                      <p:cBhvr>
                                        <p:cTn id="17" dur="500"/>
                                        <p:tgtEl>
                                          <p:spTgt spid="358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065318" y="367687"/>
            <a:ext cx="5309154" cy="572027"/>
          </a:xfrm>
        </p:spPr>
        <p:txBody>
          <a:bodyPr/>
          <a:lstStyle/>
          <a:p>
            <a:pPr eaLnBrk="1" hangingPunct="1">
              <a:defRPr/>
            </a:pPr>
            <a:r>
              <a:rPr lang="en-US" smtClean="0">
                <a:cs typeface="+mj-cs"/>
              </a:rPr>
              <a:t>Great Reality #4</a:t>
            </a:r>
          </a:p>
        </p:txBody>
      </p:sp>
      <p:sp>
        <p:nvSpPr>
          <p:cNvPr id="381955" name="Rectangle 3"/>
          <p:cNvSpPr>
            <a:spLocks noGrp="1" noChangeArrowheads="1"/>
          </p:cNvSpPr>
          <p:nvPr>
            <p:ph type="body" idx="1"/>
          </p:nvPr>
        </p:nvSpPr>
        <p:spPr/>
        <p:txBody>
          <a:bodyPr/>
          <a:lstStyle/>
          <a:p>
            <a:pPr algn="ctr" eaLnBrk="1" hangingPunct="1">
              <a:lnSpc>
                <a:spcPct val="85000"/>
              </a:lnSpc>
              <a:defRPr/>
            </a:pPr>
            <a:r>
              <a:rPr lang="en-US" i="1">
                <a:latin typeface="Helvetica" charset="0"/>
                <a:ea typeface="ＭＳ Ｐゴシック" charset="0"/>
                <a:cs typeface="ＭＳ Ｐゴシック" charset="0"/>
              </a:rPr>
              <a:t>There</a:t>
            </a:r>
            <a:r>
              <a:rPr lang="ja-JP" altLang="en-US" i="1">
                <a:latin typeface="Arial" charset="0"/>
                <a:ea typeface="ＭＳ Ｐゴシック" charset="0"/>
                <a:cs typeface="ＭＳ Ｐゴシック" charset="0"/>
              </a:rPr>
              <a:t>’</a:t>
            </a:r>
            <a:r>
              <a:rPr lang="en-US" altLang="ja-JP" i="1">
                <a:latin typeface="Helvetica" charset="0"/>
                <a:ea typeface="ＭＳ Ｐゴシック" charset="0"/>
                <a:cs typeface="ＭＳ Ｐゴシック" charset="0"/>
              </a:rPr>
              <a:t>s more to performance than asymptotic complexity</a:t>
            </a:r>
            <a:endParaRPr lang="en-US" altLang="ja-JP">
              <a:latin typeface="Helvetica" charset="0"/>
              <a:ea typeface="ＭＳ Ｐゴシック" charset="0"/>
              <a:cs typeface="ＭＳ Ｐゴシック" charset="0"/>
            </a:endParaRPr>
          </a:p>
          <a:p>
            <a:pPr eaLnBrk="1" hangingPunct="1">
              <a:lnSpc>
                <a:spcPct val="85000"/>
              </a:lnSpc>
              <a:defRPr/>
            </a:pPr>
            <a:r>
              <a:rPr lang="en-US">
                <a:latin typeface="Helvetica" charset="0"/>
                <a:ea typeface="ＭＳ Ｐゴシック" charset="0"/>
                <a:cs typeface="ＭＳ Ｐゴシック" charset="0"/>
              </a:rPr>
              <a:t>Constant factors matter too!</a:t>
            </a:r>
          </a:p>
          <a:p>
            <a:pPr lvl="1" eaLnBrk="1" hangingPunct="1">
              <a:lnSpc>
                <a:spcPct val="90000"/>
              </a:lnSpc>
              <a:defRPr/>
            </a:pPr>
            <a:r>
              <a:rPr lang="en-US">
                <a:latin typeface="Helvetica" charset="0"/>
                <a:ea typeface="ＭＳ Ｐゴシック" charset="0"/>
              </a:rPr>
              <a:t>Easily see 10:1 performance range depending on how code is written</a:t>
            </a:r>
          </a:p>
          <a:p>
            <a:pPr lvl="1" eaLnBrk="1" hangingPunct="1">
              <a:lnSpc>
                <a:spcPct val="90000"/>
              </a:lnSpc>
              <a:defRPr/>
            </a:pPr>
            <a:r>
              <a:rPr lang="en-US">
                <a:latin typeface="Helvetica" charset="0"/>
                <a:ea typeface="ＭＳ Ｐゴシック" charset="0"/>
              </a:rPr>
              <a:t>Must optimize at multiple levels: </a:t>
            </a:r>
          </a:p>
          <a:p>
            <a:pPr lvl="2" eaLnBrk="1" hangingPunct="1">
              <a:lnSpc>
                <a:spcPct val="97000"/>
              </a:lnSpc>
              <a:defRPr/>
            </a:pPr>
            <a:r>
              <a:rPr lang="en-US" sz="2000">
                <a:latin typeface="Helvetica" charset="0"/>
                <a:ea typeface="ＭＳ Ｐゴシック" charset="0"/>
              </a:rPr>
              <a:t>algorithm, data representations, procedures, and loops</a:t>
            </a:r>
          </a:p>
          <a:p>
            <a:pPr eaLnBrk="1" hangingPunct="1">
              <a:lnSpc>
                <a:spcPct val="85000"/>
              </a:lnSpc>
              <a:defRPr/>
            </a:pPr>
            <a:r>
              <a:rPr lang="en-US">
                <a:latin typeface="Helvetica" charset="0"/>
                <a:ea typeface="ＭＳ Ｐゴシック" charset="0"/>
                <a:cs typeface="ＭＳ Ｐゴシック" charset="0"/>
              </a:rPr>
              <a:t>Must understand system to optimize performance</a:t>
            </a:r>
          </a:p>
          <a:p>
            <a:pPr lvl="1" eaLnBrk="1" hangingPunct="1">
              <a:lnSpc>
                <a:spcPct val="90000"/>
              </a:lnSpc>
              <a:defRPr/>
            </a:pPr>
            <a:r>
              <a:rPr lang="en-US">
                <a:latin typeface="Helvetica" charset="0"/>
                <a:ea typeface="ＭＳ Ｐゴシック" charset="0"/>
              </a:rPr>
              <a:t>How programs are compiled and executed</a:t>
            </a:r>
          </a:p>
          <a:p>
            <a:pPr lvl="1" eaLnBrk="1" hangingPunct="1">
              <a:lnSpc>
                <a:spcPct val="90000"/>
              </a:lnSpc>
              <a:defRPr/>
            </a:pPr>
            <a:r>
              <a:rPr lang="en-US">
                <a:latin typeface="Helvetica" charset="0"/>
                <a:ea typeface="ＭＳ Ｐゴシック" charset="0"/>
              </a:rPr>
              <a:t>How to measure program performance and identify bottlenecks</a:t>
            </a:r>
          </a:p>
          <a:p>
            <a:pPr lvl="1" eaLnBrk="1" hangingPunct="1">
              <a:lnSpc>
                <a:spcPct val="90000"/>
              </a:lnSpc>
              <a:defRPr/>
            </a:pPr>
            <a:r>
              <a:rPr lang="en-US">
                <a:latin typeface="Helvetica" charset="0"/>
                <a:ea typeface="ＭＳ Ｐゴシック" charset="0"/>
              </a:rPr>
              <a:t>How to improve performance without destroying code modularity and generality</a:t>
            </a:r>
          </a:p>
          <a:p>
            <a:pPr eaLnBrk="1" hangingPunct="1">
              <a:lnSpc>
                <a:spcPct val="85000"/>
              </a:lnSpc>
              <a:defRPr/>
            </a:pPr>
            <a:endParaRPr lang="en-US">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153552072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913199" y="334343"/>
            <a:ext cx="5968637" cy="572026"/>
          </a:xfrm>
        </p:spPr>
        <p:txBody>
          <a:bodyPr/>
          <a:lstStyle/>
          <a:p>
            <a:pPr eaLnBrk="1" hangingPunct="1">
              <a:defRPr/>
            </a:pPr>
            <a:r>
              <a:rPr lang="en-US">
                <a:ea typeface="ＭＳ Ｐゴシック" pitchFamily="-1" charset="-128"/>
                <a:cs typeface="ＭＳ Ｐゴシック" pitchFamily="-1" charset="-128"/>
              </a:rPr>
              <a:t>Translation Example</a:t>
            </a:r>
          </a:p>
        </p:txBody>
      </p:sp>
      <p:sp>
        <p:nvSpPr>
          <p:cNvPr id="424963" name="Rectangle 3"/>
          <p:cNvSpPr>
            <a:spLocks noGrp="1" noChangeArrowheads="1"/>
          </p:cNvSpPr>
          <p:nvPr>
            <p:ph type="body" idx="1"/>
          </p:nvPr>
        </p:nvSpPr>
        <p:spPr>
          <a:xfrm>
            <a:off x="302792" y="1064894"/>
            <a:ext cx="8270484" cy="828725"/>
          </a:xfrm>
        </p:spPr>
        <p:txBody>
          <a:bodyPr/>
          <a:lstStyle/>
          <a:p>
            <a:pPr eaLnBrk="1" hangingPunct="1">
              <a:buFont typeface="Wingdings" charset="0"/>
              <a:buNone/>
              <a:defRPr/>
            </a:pPr>
            <a:r>
              <a:rPr lang="en-US">
                <a:latin typeface="Helvetica" charset="0"/>
                <a:ea typeface="ＭＳ Ｐゴシック" charset="0"/>
                <a:cs typeface="ＭＳ Ｐゴシック" charset="0"/>
              </a:rPr>
              <a:t>Version of Combine4</a:t>
            </a:r>
          </a:p>
          <a:p>
            <a:pPr lvl="1" eaLnBrk="1" hangingPunct="1">
              <a:defRPr/>
            </a:pPr>
            <a:r>
              <a:rPr lang="en-US">
                <a:latin typeface="Helvetica" charset="0"/>
                <a:ea typeface="ＭＳ Ｐゴシック" charset="0"/>
              </a:rPr>
              <a:t>Integer data, </a:t>
            </a:r>
            <a:r>
              <a:rPr lang="en-US">
                <a:solidFill>
                  <a:srgbClr val="FF1A1A"/>
                </a:solidFill>
                <a:latin typeface="Helvetica" charset="0"/>
                <a:ea typeface="ＭＳ Ｐゴシック" charset="0"/>
              </a:rPr>
              <a:t>multiply </a:t>
            </a:r>
            <a:r>
              <a:rPr lang="en-US">
                <a:latin typeface="Helvetica" charset="0"/>
                <a:ea typeface="ＭＳ Ｐゴシック" charset="0"/>
              </a:rPr>
              <a:t>operation</a:t>
            </a:r>
          </a:p>
          <a:p>
            <a:pPr eaLnBrk="1" hangingPunct="1">
              <a:buFont typeface="Wingdings" charset="0"/>
              <a:buNone/>
              <a:defRPr/>
            </a:pPr>
            <a:endParaRPr lang="en-US">
              <a:latin typeface="Helvetica" charset="0"/>
              <a:ea typeface="ＭＳ Ｐゴシック" charset="0"/>
              <a:cs typeface="ＭＳ Ｐゴシック" charset="0"/>
            </a:endParaRPr>
          </a:p>
          <a:p>
            <a:pPr eaLnBrk="1" hangingPunct="1">
              <a:buFont typeface="Wingdings" charset="0"/>
              <a:buNone/>
              <a:defRPr/>
            </a:pPr>
            <a:endParaRPr lang="en-US">
              <a:latin typeface="Helvetica" charset="0"/>
              <a:ea typeface="ＭＳ Ｐゴシック" charset="0"/>
              <a:cs typeface="ＭＳ Ｐゴシック" charset="0"/>
            </a:endParaRPr>
          </a:p>
          <a:p>
            <a:pPr eaLnBrk="1" hangingPunct="1">
              <a:buFont typeface="Wingdings" charset="0"/>
              <a:buNone/>
              <a:defRPr/>
            </a:pPr>
            <a:endParaRPr lang="en-US">
              <a:latin typeface="Helvetica" charset="0"/>
              <a:ea typeface="ＭＳ Ｐゴシック" charset="0"/>
              <a:cs typeface="ＭＳ Ｐゴシック" charset="0"/>
            </a:endParaRPr>
          </a:p>
          <a:p>
            <a:pPr eaLnBrk="1" hangingPunct="1">
              <a:buFont typeface="Wingdings" charset="0"/>
              <a:buNone/>
              <a:defRPr/>
            </a:pPr>
            <a:r>
              <a:rPr lang="en-US">
                <a:latin typeface="Helvetica" charset="0"/>
                <a:ea typeface="ＭＳ Ｐゴシック" charset="0"/>
                <a:cs typeface="ＭＳ Ｐゴシック" charset="0"/>
              </a:rPr>
              <a:t>Translation of First Iteration</a:t>
            </a:r>
          </a:p>
        </p:txBody>
      </p:sp>
      <p:sp>
        <p:nvSpPr>
          <p:cNvPr id="91139" name="Rectangle 4" descr="50%"/>
          <p:cNvSpPr>
            <a:spLocks noChangeArrowheads="1"/>
          </p:cNvSpPr>
          <p:nvPr/>
        </p:nvSpPr>
        <p:spPr bwMode="auto">
          <a:xfrm>
            <a:off x="1293601" y="1977531"/>
            <a:ext cx="6468004" cy="1497410"/>
          </a:xfrm>
          <a:prstGeom prst="rect">
            <a:avLst/>
          </a:prstGeom>
          <a:pattFill prst="pct50">
            <a:fgClr>
              <a:srgbClr val="CCECFF"/>
            </a:fgClr>
            <a:bgClr>
              <a:srgbClr val="FFFFFF"/>
            </a:bgClr>
          </a:patt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.L24:	# Loop:</a:t>
            </a:r>
          </a:p>
          <a:p>
            <a:pPr algn="l">
              <a:lnSpc>
                <a:spcPct val="100000"/>
              </a:lnSpc>
              <a:tabLst>
                <a:tab pos="226627" algn="l"/>
                <a:tab pos="3688988" algn="l"/>
              </a:tabLst>
            </a:pPr>
            <a:r>
              <a:rPr lang="en-US">
                <a:solidFill>
                  <a:srgbClr val="000066"/>
                </a:solidFill>
                <a:latin typeface="Courier New" charset="0"/>
              </a:rPr>
              <a:t>	</a:t>
            </a:r>
            <a:r>
              <a:rPr lang="en-US">
                <a:solidFill>
                  <a:srgbClr val="FF1A1A"/>
                </a:solidFill>
                <a:latin typeface="Courier New" charset="0"/>
              </a:rPr>
              <a:t>imull </a:t>
            </a:r>
            <a:r>
              <a:rPr lang="en-US">
                <a:solidFill>
                  <a:srgbClr val="000066"/>
                </a:solidFill>
                <a:latin typeface="Courier New" charset="0"/>
              </a:rPr>
              <a:t>(%eax,%edx,4),%ecx	# t *= data[i]</a:t>
            </a:r>
          </a:p>
          <a:p>
            <a:pPr algn="l">
              <a:lnSpc>
                <a:spcPct val="100000"/>
              </a:lnSpc>
              <a:tabLst>
                <a:tab pos="226627" algn="l"/>
                <a:tab pos="3688988" algn="l"/>
              </a:tabLst>
            </a:pPr>
            <a:r>
              <a:rPr lang="en-US">
                <a:solidFill>
                  <a:srgbClr val="000066"/>
                </a:solidFill>
                <a:latin typeface="Courier New" charset="0"/>
              </a:rPr>
              <a:t>	incl %edx	# i++</a:t>
            </a:r>
          </a:p>
          <a:p>
            <a:pPr algn="l">
              <a:lnSpc>
                <a:spcPct val="100000"/>
              </a:lnSpc>
              <a:tabLst>
                <a:tab pos="226627" algn="l"/>
                <a:tab pos="3688988" algn="l"/>
              </a:tabLst>
            </a:pPr>
            <a:r>
              <a:rPr lang="en-US">
                <a:solidFill>
                  <a:srgbClr val="000066"/>
                </a:solidFill>
                <a:latin typeface="Courier New" charset="0"/>
              </a:rPr>
              <a:t>	cmpl %esi,%edx	# i:length</a:t>
            </a:r>
          </a:p>
          <a:p>
            <a:pPr algn="l">
              <a:lnSpc>
                <a:spcPct val="100000"/>
              </a:lnSpc>
              <a:tabLst>
                <a:tab pos="226627" algn="l"/>
                <a:tab pos="3688988" algn="l"/>
              </a:tabLst>
            </a:pPr>
            <a:r>
              <a:rPr lang="en-US">
                <a:solidFill>
                  <a:srgbClr val="000066"/>
                </a:solidFill>
                <a:latin typeface="Courier New" charset="0"/>
              </a:rPr>
              <a:t>	jl .L24	# if &lt; goto Loop</a:t>
            </a:r>
          </a:p>
        </p:txBody>
      </p:sp>
      <p:sp>
        <p:nvSpPr>
          <p:cNvPr id="91140" name="Rectangle 5"/>
          <p:cNvSpPr>
            <a:spLocks noChangeArrowheads="1"/>
          </p:cNvSpPr>
          <p:nvPr/>
        </p:nvSpPr>
        <p:spPr bwMode="auto">
          <a:xfrm>
            <a:off x="456634" y="4161125"/>
            <a:ext cx="3880803" cy="1474391"/>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.L24:	</a:t>
            </a:r>
          </a:p>
          <a:p>
            <a:pPr algn="l">
              <a:lnSpc>
                <a:spcPct val="100000"/>
              </a:lnSpc>
              <a:tabLst>
                <a:tab pos="226627" algn="l"/>
                <a:tab pos="3688988" algn="l"/>
              </a:tabLst>
            </a:pPr>
            <a:r>
              <a:rPr lang="en-US">
                <a:solidFill>
                  <a:srgbClr val="000066"/>
                </a:solidFill>
                <a:latin typeface="Courier New" charset="0"/>
              </a:rPr>
              <a:t>	</a:t>
            </a:r>
            <a:r>
              <a:rPr lang="en-US">
                <a:solidFill>
                  <a:srgbClr val="FF1A1A"/>
                </a:solidFill>
                <a:latin typeface="Courier New" charset="0"/>
              </a:rPr>
              <a:t>imull </a:t>
            </a:r>
            <a:r>
              <a:rPr lang="en-US">
                <a:solidFill>
                  <a:srgbClr val="000066"/>
                </a:solidFill>
                <a:latin typeface="Courier New" charset="0"/>
              </a:rPr>
              <a:t>(%eax,%edx,4),%ecx</a:t>
            </a:r>
          </a:p>
          <a:p>
            <a:pPr algn="l">
              <a:lnSpc>
                <a:spcPct val="100000"/>
              </a:lnSpc>
              <a:tabLst>
                <a:tab pos="226627" algn="l"/>
                <a:tab pos="3688988" algn="l"/>
              </a:tabLst>
            </a:pPr>
            <a:r>
              <a:rPr lang="en-US">
                <a:solidFill>
                  <a:srgbClr val="000066"/>
                </a:solidFill>
                <a:latin typeface="Courier New" charset="0"/>
              </a:rPr>
              <a:t>	incl %edx</a:t>
            </a:r>
          </a:p>
          <a:p>
            <a:pPr algn="l">
              <a:lnSpc>
                <a:spcPct val="100000"/>
              </a:lnSpc>
              <a:tabLst>
                <a:tab pos="226627" algn="l"/>
                <a:tab pos="3688988" algn="l"/>
              </a:tabLst>
            </a:pPr>
            <a:r>
              <a:rPr lang="en-US">
                <a:solidFill>
                  <a:srgbClr val="000066"/>
                </a:solidFill>
                <a:latin typeface="Courier New" charset="0"/>
              </a:rPr>
              <a:t>	cmpl %esi,%edx</a:t>
            </a:r>
          </a:p>
          <a:p>
            <a:pPr algn="l">
              <a:lnSpc>
                <a:spcPct val="100000"/>
              </a:lnSpc>
              <a:tabLst>
                <a:tab pos="226627" algn="l"/>
                <a:tab pos="3688988" algn="l"/>
              </a:tabLst>
            </a:pPr>
            <a:r>
              <a:rPr lang="en-US">
                <a:solidFill>
                  <a:srgbClr val="000066"/>
                </a:solidFill>
                <a:latin typeface="Courier New" charset="0"/>
              </a:rPr>
              <a:t>	jl .L24</a:t>
            </a:r>
          </a:p>
        </p:txBody>
      </p:sp>
      <p:sp>
        <p:nvSpPr>
          <p:cNvPr id="91141" name="Rectangle 6"/>
          <p:cNvSpPr>
            <a:spLocks noChangeArrowheads="1"/>
          </p:cNvSpPr>
          <p:nvPr/>
        </p:nvSpPr>
        <p:spPr bwMode="auto">
          <a:xfrm>
            <a:off x="4565650" y="4161125"/>
            <a:ext cx="4413462" cy="1771538"/>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2832839" algn="l"/>
                <a:tab pos="3688988" algn="l"/>
              </a:tabLst>
            </a:pPr>
            <a:endParaRPr lang="en-US">
              <a:solidFill>
                <a:srgbClr val="000066"/>
              </a:solidFill>
              <a:latin typeface="Courier New" charset="0"/>
            </a:endParaRPr>
          </a:p>
          <a:p>
            <a:pPr algn="l">
              <a:lnSpc>
                <a:spcPct val="100000"/>
              </a:lnSpc>
              <a:tabLst>
                <a:tab pos="226627" algn="l"/>
                <a:tab pos="2832839" algn="l"/>
                <a:tab pos="3688988" algn="l"/>
              </a:tabLst>
            </a:pPr>
            <a:r>
              <a:rPr lang="en-US">
                <a:solidFill>
                  <a:srgbClr val="000066"/>
                </a:solidFill>
                <a:latin typeface="Courier New" charset="0"/>
              </a:rPr>
              <a:t>load (%eax,%edx.0,4) </a:t>
            </a:r>
            <a:r>
              <a:rPr lang="en-US">
                <a:solidFill>
                  <a:srgbClr val="000066"/>
                </a:solidFill>
                <a:latin typeface="Courier New" charset="0"/>
                <a:sym typeface="Wingdings" charset="0"/>
              </a:rPr>
              <a:t> t.1</a:t>
            </a:r>
          </a:p>
          <a:p>
            <a:pPr algn="l">
              <a:lnSpc>
                <a:spcPct val="100000"/>
              </a:lnSpc>
              <a:tabLst>
                <a:tab pos="226627" algn="l"/>
                <a:tab pos="2832839" algn="l"/>
                <a:tab pos="3688988" algn="l"/>
              </a:tabLst>
            </a:pPr>
            <a:r>
              <a:rPr lang="en-US">
                <a:solidFill>
                  <a:srgbClr val="FF1A1A"/>
                </a:solidFill>
                <a:latin typeface="Courier New" charset="0"/>
                <a:sym typeface="Wingdings" charset="0"/>
              </a:rPr>
              <a:t>imull </a:t>
            </a:r>
            <a:r>
              <a:rPr lang="en-US">
                <a:solidFill>
                  <a:srgbClr val="000066"/>
                </a:solidFill>
                <a:latin typeface="Courier New" charset="0"/>
                <a:sym typeface="Wingdings" charset="0"/>
              </a:rPr>
              <a:t>t.1, %ecx.0     %ecx.1</a:t>
            </a:r>
          </a:p>
          <a:p>
            <a:pPr algn="l">
              <a:lnSpc>
                <a:spcPct val="100000"/>
              </a:lnSpc>
              <a:tabLst>
                <a:tab pos="226627" algn="l"/>
                <a:tab pos="2832839" algn="l"/>
                <a:tab pos="3688988" algn="l"/>
              </a:tabLst>
            </a:pPr>
            <a:r>
              <a:rPr lang="en-US">
                <a:solidFill>
                  <a:srgbClr val="000066"/>
                </a:solidFill>
                <a:latin typeface="Courier New" charset="0"/>
                <a:sym typeface="Wingdings" charset="0"/>
              </a:rPr>
              <a:t>incl %edx.0	 %edx.1</a:t>
            </a:r>
          </a:p>
          <a:p>
            <a:pPr algn="l">
              <a:lnSpc>
                <a:spcPct val="100000"/>
              </a:lnSpc>
              <a:tabLst>
                <a:tab pos="226627" algn="l"/>
                <a:tab pos="2832839" algn="l"/>
                <a:tab pos="3688988" algn="l"/>
              </a:tabLst>
            </a:pPr>
            <a:r>
              <a:rPr lang="en-US">
                <a:solidFill>
                  <a:srgbClr val="000066"/>
                </a:solidFill>
                <a:latin typeface="Courier New" charset="0"/>
                <a:sym typeface="Wingdings" charset="0"/>
              </a:rPr>
              <a:t>cmpl %esi, %edx.1     cc.1</a:t>
            </a:r>
          </a:p>
          <a:p>
            <a:pPr algn="l">
              <a:lnSpc>
                <a:spcPct val="100000"/>
              </a:lnSpc>
              <a:tabLst>
                <a:tab pos="226627" algn="l"/>
                <a:tab pos="2832839" algn="l"/>
                <a:tab pos="3688988" algn="l"/>
              </a:tabLst>
            </a:pPr>
            <a:r>
              <a:rPr lang="en-US">
                <a:solidFill>
                  <a:srgbClr val="000066"/>
                </a:solidFill>
                <a:latin typeface="Courier New" charset="0"/>
                <a:sym typeface="Wingdings" charset="0"/>
              </a:rPr>
              <a:t>jl-taken cc.1</a:t>
            </a:r>
          </a:p>
        </p:txBody>
      </p:sp>
    </p:spTree>
    <p:extLst>
      <p:ext uri="{BB962C8B-B14F-4D97-AF65-F5344CB8AC3E}">
        <p14:creationId xmlns:p14="http://schemas.microsoft.com/office/powerpoint/2010/main" val="148396460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680092" y="334343"/>
            <a:ext cx="8222925" cy="572026"/>
          </a:xfrm>
        </p:spPr>
        <p:txBody>
          <a:bodyPr/>
          <a:lstStyle/>
          <a:p>
            <a:pPr eaLnBrk="1" hangingPunct="1">
              <a:defRPr/>
            </a:pPr>
            <a:r>
              <a:rPr lang="en-US">
                <a:ea typeface="ＭＳ Ｐゴシック" pitchFamily="-1" charset="-128"/>
                <a:cs typeface="ＭＳ Ｐゴシック" pitchFamily="-1" charset="-128"/>
              </a:rPr>
              <a:t>Translation Example #1</a:t>
            </a:r>
          </a:p>
        </p:txBody>
      </p:sp>
      <p:sp>
        <p:nvSpPr>
          <p:cNvPr id="92162" name="Rectangle 3"/>
          <p:cNvSpPr>
            <a:spLocks noGrp="1" noChangeArrowheads="1"/>
          </p:cNvSpPr>
          <p:nvPr>
            <p:ph type="body" idx="1"/>
          </p:nvPr>
        </p:nvSpPr>
        <p:spPr>
          <a:xfrm>
            <a:off x="302792" y="1825413"/>
            <a:ext cx="8270484" cy="297897"/>
          </a:xfrm>
        </p:spPr>
        <p:txBody>
          <a:bodyPr/>
          <a:lstStyle/>
          <a:p>
            <a:pPr lvl="1" eaLnBrk="1" hangingPunct="1"/>
            <a:r>
              <a:rPr lang="en-US">
                <a:latin typeface="Helvetica" charset="0"/>
                <a:ea typeface="ＭＳ Ｐゴシック" charset="0"/>
              </a:rPr>
              <a:t>Split into two operations</a:t>
            </a:r>
          </a:p>
          <a:p>
            <a:pPr lvl="2" eaLnBrk="1" hangingPunct="1"/>
            <a:r>
              <a:rPr lang="en-US" sz="1800">
                <a:latin typeface="Helvetica" charset="0"/>
                <a:ea typeface="ＭＳ Ｐゴシック" charset="0"/>
              </a:rPr>
              <a:t> </a:t>
            </a:r>
            <a:r>
              <a:rPr lang="en-US" sz="1800">
                <a:latin typeface="Courier New" charset="0"/>
                <a:ea typeface="ＭＳ Ｐゴシック" charset="0"/>
              </a:rPr>
              <a:t>load</a:t>
            </a:r>
            <a:r>
              <a:rPr lang="en-US" sz="1800">
                <a:latin typeface="Helvetica" charset="0"/>
                <a:ea typeface="ＭＳ Ｐゴシック" charset="0"/>
              </a:rPr>
              <a:t> reads from memory to generate temporary result </a:t>
            </a:r>
            <a:r>
              <a:rPr lang="en-US" sz="1800">
                <a:latin typeface="Courier New" charset="0"/>
                <a:ea typeface="ＭＳ Ｐゴシック" charset="0"/>
              </a:rPr>
              <a:t>t.1</a:t>
            </a:r>
          </a:p>
          <a:p>
            <a:pPr lvl="2" eaLnBrk="1" hangingPunct="1"/>
            <a:r>
              <a:rPr lang="en-US" sz="1800">
                <a:latin typeface="Helvetica" charset="0"/>
                <a:ea typeface="ＭＳ Ｐゴシック" charset="0"/>
              </a:rPr>
              <a:t>Multiply operation just operates on registers</a:t>
            </a:r>
          </a:p>
          <a:p>
            <a:pPr lvl="1" eaLnBrk="1" hangingPunct="1"/>
            <a:r>
              <a:rPr lang="en-US">
                <a:latin typeface="Helvetica" charset="0"/>
                <a:ea typeface="ＭＳ Ｐゴシック" charset="0"/>
              </a:rPr>
              <a:t>Operands</a:t>
            </a:r>
          </a:p>
          <a:p>
            <a:pPr lvl="2" eaLnBrk="1" hangingPunct="1"/>
            <a:r>
              <a:rPr lang="en-US" sz="1800">
                <a:latin typeface="Helvetica" charset="0"/>
                <a:ea typeface="ＭＳ Ｐゴシック" charset="0"/>
              </a:rPr>
              <a:t>Registers </a:t>
            </a:r>
            <a:r>
              <a:rPr lang="en-US" sz="1800">
                <a:latin typeface="Courier New" charset="0"/>
                <a:ea typeface="ＭＳ Ｐゴシック" charset="0"/>
              </a:rPr>
              <a:t>%eax</a:t>
            </a:r>
            <a:r>
              <a:rPr lang="en-US" sz="1800">
                <a:latin typeface="Helvetica" charset="0"/>
                <a:ea typeface="ＭＳ Ｐゴシック" charset="0"/>
              </a:rPr>
              <a:t> does not change in loop.  Values will be retrieved from register file during decoding</a:t>
            </a:r>
          </a:p>
          <a:p>
            <a:pPr lvl="2" eaLnBrk="1" hangingPunct="1"/>
            <a:r>
              <a:rPr lang="en-US" sz="1800">
                <a:latin typeface="Helvetica" charset="0"/>
                <a:ea typeface="ＭＳ Ｐゴシック" charset="0"/>
              </a:rPr>
              <a:t>Register </a:t>
            </a:r>
            <a:r>
              <a:rPr lang="en-US" sz="1800">
                <a:latin typeface="Courier New" charset="0"/>
                <a:ea typeface="ＭＳ Ｐゴシック" charset="0"/>
              </a:rPr>
              <a:t>%ecx</a:t>
            </a:r>
            <a:r>
              <a:rPr lang="en-US" sz="1800">
                <a:latin typeface="Helvetica" charset="0"/>
                <a:ea typeface="ＭＳ Ｐゴシック" charset="0"/>
              </a:rPr>
              <a:t> changes on every iteration.  Uniquely identify different versions as </a:t>
            </a:r>
            <a:r>
              <a:rPr lang="en-US" sz="1800">
                <a:latin typeface="Courier New" charset="0"/>
                <a:ea typeface="ＭＳ Ｐゴシック" charset="0"/>
              </a:rPr>
              <a:t>%ecx.0</a:t>
            </a:r>
            <a:r>
              <a:rPr lang="en-US" sz="1800">
                <a:latin typeface="Helvetica" charset="0"/>
                <a:ea typeface="ＭＳ Ｐゴシック" charset="0"/>
              </a:rPr>
              <a:t>, </a:t>
            </a:r>
            <a:r>
              <a:rPr lang="en-US" sz="1800">
                <a:latin typeface="Courier New" charset="0"/>
                <a:ea typeface="ＭＳ Ｐゴシック" charset="0"/>
              </a:rPr>
              <a:t>%ecx.1</a:t>
            </a:r>
            <a:r>
              <a:rPr lang="en-US" sz="1800">
                <a:latin typeface="Helvetica" charset="0"/>
                <a:ea typeface="ＭＳ Ｐゴシック" charset="0"/>
              </a:rPr>
              <a:t>, </a:t>
            </a:r>
            <a:r>
              <a:rPr lang="en-US" sz="1800">
                <a:latin typeface="Courier New" charset="0"/>
                <a:ea typeface="ＭＳ Ｐゴシック" charset="0"/>
              </a:rPr>
              <a:t>%ecx.2</a:t>
            </a:r>
            <a:r>
              <a:rPr lang="en-US" sz="1800">
                <a:latin typeface="Helvetica" charset="0"/>
                <a:ea typeface="ＭＳ Ｐゴシック" charset="0"/>
              </a:rPr>
              <a:t>, …</a:t>
            </a:r>
          </a:p>
          <a:p>
            <a:pPr lvl="3" eaLnBrk="1" hangingPunct="1"/>
            <a:r>
              <a:rPr lang="en-US" sz="1800">
                <a:latin typeface="Helvetica" charset="0"/>
                <a:ea typeface="ＭＳ Ｐゴシック" charset="0"/>
              </a:rPr>
              <a:t>Register </a:t>
            </a:r>
            <a:r>
              <a:rPr lang="en-US" sz="1800" i="1">
                <a:latin typeface="Helvetica" charset="0"/>
                <a:ea typeface="ＭＳ Ｐゴシック" charset="0"/>
              </a:rPr>
              <a:t>renaming</a:t>
            </a:r>
          </a:p>
          <a:p>
            <a:pPr lvl="3" eaLnBrk="1" hangingPunct="1"/>
            <a:r>
              <a:rPr lang="en-US" sz="1800">
                <a:latin typeface="Helvetica" charset="0"/>
                <a:ea typeface="ＭＳ Ｐゴシック" charset="0"/>
              </a:rPr>
              <a:t>Values passed directly from producer to consumers</a:t>
            </a:r>
          </a:p>
        </p:txBody>
      </p:sp>
      <p:sp>
        <p:nvSpPr>
          <p:cNvPr id="92163" name="Rectangle 4"/>
          <p:cNvSpPr>
            <a:spLocks noChangeArrowheads="1"/>
          </p:cNvSpPr>
          <p:nvPr/>
        </p:nvSpPr>
        <p:spPr bwMode="auto">
          <a:xfrm>
            <a:off x="456634" y="1140883"/>
            <a:ext cx="3880803" cy="366624"/>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 imull (%eax,%edx,4),%ecx</a:t>
            </a:r>
          </a:p>
        </p:txBody>
      </p:sp>
      <p:sp>
        <p:nvSpPr>
          <p:cNvPr id="92164" name="Rectangle 5"/>
          <p:cNvSpPr>
            <a:spLocks noChangeArrowheads="1"/>
          </p:cNvSpPr>
          <p:nvPr/>
        </p:nvSpPr>
        <p:spPr bwMode="auto">
          <a:xfrm>
            <a:off x="4565650" y="1140953"/>
            <a:ext cx="4413462" cy="643623"/>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load (%eax,%edx.0,4) </a:t>
            </a:r>
            <a:r>
              <a:rPr lang="en-US">
                <a:solidFill>
                  <a:srgbClr val="000066"/>
                </a:solidFill>
                <a:latin typeface="Courier New" charset="0"/>
                <a:sym typeface="Wingdings" charset="0"/>
              </a:rPr>
              <a:t> t.1</a:t>
            </a:r>
          </a:p>
          <a:p>
            <a:pPr algn="l">
              <a:lnSpc>
                <a:spcPct val="100000"/>
              </a:lnSpc>
              <a:tabLst>
                <a:tab pos="226627" algn="l"/>
                <a:tab pos="3688988" algn="l"/>
              </a:tabLst>
            </a:pPr>
            <a:r>
              <a:rPr lang="en-US">
                <a:solidFill>
                  <a:srgbClr val="000066"/>
                </a:solidFill>
                <a:latin typeface="Courier New" charset="0"/>
                <a:sym typeface="Wingdings" charset="0"/>
              </a:rPr>
              <a:t>imull t.1, %ecx.0     %ecx.1</a:t>
            </a:r>
          </a:p>
        </p:txBody>
      </p:sp>
    </p:spTree>
    <p:extLst>
      <p:ext uri="{BB962C8B-B14F-4D97-AF65-F5344CB8AC3E}">
        <p14:creationId xmlns:p14="http://schemas.microsoft.com/office/powerpoint/2010/main" val="277485499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680092" y="334343"/>
            <a:ext cx="8222925" cy="572026"/>
          </a:xfrm>
        </p:spPr>
        <p:txBody>
          <a:bodyPr/>
          <a:lstStyle/>
          <a:p>
            <a:pPr eaLnBrk="1" hangingPunct="1">
              <a:defRPr/>
            </a:pPr>
            <a:r>
              <a:rPr lang="en-US">
                <a:ea typeface="ＭＳ Ｐゴシック" pitchFamily="-1" charset="-128"/>
                <a:cs typeface="ＭＳ Ｐゴシック" pitchFamily="-1" charset="-128"/>
              </a:rPr>
              <a:t>Translation Example #2</a:t>
            </a:r>
          </a:p>
        </p:txBody>
      </p:sp>
      <p:sp>
        <p:nvSpPr>
          <p:cNvPr id="93186" name="Rectangle 3"/>
          <p:cNvSpPr>
            <a:spLocks noGrp="1" noChangeArrowheads="1"/>
          </p:cNvSpPr>
          <p:nvPr>
            <p:ph type="body" idx="1"/>
          </p:nvPr>
        </p:nvSpPr>
        <p:spPr>
          <a:xfrm>
            <a:off x="302792" y="1825413"/>
            <a:ext cx="8270484" cy="297897"/>
          </a:xfrm>
        </p:spPr>
        <p:txBody>
          <a:bodyPr/>
          <a:lstStyle/>
          <a:p>
            <a:pPr lvl="1" eaLnBrk="1" hangingPunct="1"/>
            <a:r>
              <a:rPr lang="en-US">
                <a:latin typeface="Helvetica" charset="0"/>
                <a:ea typeface="ＭＳ Ｐゴシック" charset="0"/>
              </a:rPr>
              <a:t>Register </a:t>
            </a:r>
            <a:r>
              <a:rPr lang="en-US">
                <a:latin typeface="Courier New" charset="0"/>
                <a:ea typeface="ＭＳ Ｐゴシック" charset="0"/>
              </a:rPr>
              <a:t>%edx</a:t>
            </a:r>
            <a:r>
              <a:rPr lang="en-US">
                <a:latin typeface="Helvetica" charset="0"/>
                <a:ea typeface="ＭＳ Ｐゴシック" charset="0"/>
              </a:rPr>
              <a:t> changes on each iteration.  Rename as </a:t>
            </a:r>
            <a:r>
              <a:rPr lang="en-US">
                <a:latin typeface="Courier New" charset="0"/>
                <a:ea typeface="ＭＳ Ｐゴシック" charset="0"/>
              </a:rPr>
              <a:t>%edx.0</a:t>
            </a:r>
            <a:r>
              <a:rPr lang="en-US">
                <a:latin typeface="Helvetica" charset="0"/>
                <a:ea typeface="ＭＳ Ｐゴシック" charset="0"/>
              </a:rPr>
              <a:t>, </a:t>
            </a:r>
            <a:r>
              <a:rPr lang="en-US">
                <a:latin typeface="Courier New" charset="0"/>
                <a:ea typeface="ＭＳ Ｐゴシック" charset="0"/>
              </a:rPr>
              <a:t>%edx.1</a:t>
            </a:r>
            <a:r>
              <a:rPr lang="en-US">
                <a:latin typeface="Helvetica" charset="0"/>
                <a:ea typeface="ＭＳ Ｐゴシック" charset="0"/>
              </a:rPr>
              <a:t>, </a:t>
            </a:r>
            <a:r>
              <a:rPr lang="en-US">
                <a:latin typeface="Courier New" charset="0"/>
                <a:ea typeface="ＭＳ Ｐゴシック" charset="0"/>
              </a:rPr>
              <a:t>%edx.2</a:t>
            </a:r>
            <a:r>
              <a:rPr lang="en-US">
                <a:latin typeface="Helvetica" charset="0"/>
                <a:ea typeface="ＭＳ Ｐゴシック" charset="0"/>
              </a:rPr>
              <a:t>, …</a:t>
            </a:r>
          </a:p>
        </p:txBody>
      </p:sp>
      <p:sp>
        <p:nvSpPr>
          <p:cNvPr id="93187" name="Rectangle 6"/>
          <p:cNvSpPr>
            <a:spLocks noChangeArrowheads="1"/>
          </p:cNvSpPr>
          <p:nvPr/>
        </p:nvSpPr>
        <p:spPr bwMode="auto">
          <a:xfrm>
            <a:off x="456634" y="1120285"/>
            <a:ext cx="3880803" cy="366624"/>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	incl %edx</a:t>
            </a:r>
          </a:p>
        </p:txBody>
      </p:sp>
      <p:sp>
        <p:nvSpPr>
          <p:cNvPr id="93188" name="Rectangle 7"/>
          <p:cNvSpPr>
            <a:spLocks noChangeArrowheads="1"/>
          </p:cNvSpPr>
          <p:nvPr/>
        </p:nvSpPr>
        <p:spPr bwMode="auto">
          <a:xfrm>
            <a:off x="4793993" y="1120285"/>
            <a:ext cx="4185179" cy="366624"/>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sym typeface="Wingdings" charset="0"/>
              </a:rPr>
              <a:t>incl %edx.0         %edx.1</a:t>
            </a:r>
          </a:p>
        </p:txBody>
      </p:sp>
    </p:spTree>
    <p:extLst>
      <p:ext uri="{BB962C8B-B14F-4D97-AF65-F5344CB8AC3E}">
        <p14:creationId xmlns:p14="http://schemas.microsoft.com/office/powerpoint/2010/main" val="22803184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Object 2"/>
          <p:cNvGraphicFramePr>
            <a:graphicFrameLocks noChangeAspect="1"/>
          </p:cNvGraphicFramePr>
          <p:nvPr/>
        </p:nvGraphicFramePr>
        <p:xfrm>
          <a:off x="913230" y="1140883"/>
          <a:ext cx="7461985" cy="2262752"/>
        </p:xfrm>
        <a:graphic>
          <a:graphicData uri="http://schemas.openxmlformats.org/presentationml/2006/ole">
            <mc:AlternateContent xmlns:mc="http://schemas.openxmlformats.org/markup-compatibility/2006">
              <mc:Choice xmlns:v="urn:schemas-microsoft-com:vml" Requires="v">
                <p:oleObj spid="_x0000_s94258" name="Document" r:id="rId3" imgW="29917460" imgH="9092063" progId="Word.Document.8">
                  <p:embed/>
                </p:oleObj>
              </mc:Choice>
              <mc:Fallback>
                <p:oleObj name="Document" r:id="rId3" imgW="29917460" imgH="909206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30" y="1140883"/>
                        <a:ext cx="7461985" cy="226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6770" name="Rectangle 2"/>
          <p:cNvSpPr>
            <a:spLocks noGrp="1" noChangeArrowheads="1"/>
          </p:cNvSpPr>
          <p:nvPr>
            <p:ph type="title"/>
          </p:nvPr>
        </p:nvSpPr>
        <p:spPr>
          <a:xfrm>
            <a:off x="1111293" y="334343"/>
            <a:ext cx="7411254" cy="572026"/>
          </a:xfrm>
        </p:spPr>
        <p:txBody>
          <a:bodyPr/>
          <a:lstStyle/>
          <a:p>
            <a:pPr eaLnBrk="1" hangingPunct="1">
              <a:defRPr/>
            </a:pPr>
            <a:r>
              <a:rPr lang="en-US">
                <a:ea typeface="ＭＳ Ｐゴシック" pitchFamily="-1" charset="-128"/>
                <a:cs typeface="ＭＳ Ｐゴシック" pitchFamily="-1" charset="-128"/>
              </a:rPr>
              <a:t>Previous Best Combining Code</a:t>
            </a:r>
          </a:p>
        </p:txBody>
      </p:sp>
      <p:sp>
        <p:nvSpPr>
          <p:cNvPr id="17412" name="Rectangle 4"/>
          <p:cNvSpPr>
            <a:spLocks noChangeArrowheads="1"/>
          </p:cNvSpPr>
          <p:nvPr/>
        </p:nvSpPr>
        <p:spPr bwMode="auto">
          <a:xfrm>
            <a:off x="1598013" y="3650827"/>
            <a:ext cx="4990509" cy="2868054"/>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void combine4(vec_ptr v, int *dest)</a:t>
            </a:r>
          </a:p>
          <a:p>
            <a:pPr algn="l">
              <a:lnSpc>
                <a:spcPct val="100000"/>
              </a:lnSpc>
              <a:tabLst>
                <a:tab pos="902066" algn="l"/>
                <a:tab pos="2257521" algn="l"/>
              </a:tabLst>
            </a:pPr>
            <a:r>
              <a:rPr lang="en-US">
                <a:solidFill>
                  <a:srgbClr val="000066"/>
                </a:solidFill>
                <a:latin typeface="Courier New" charset="0"/>
              </a:rPr>
              <a:t>{</a:t>
            </a:r>
          </a:p>
          <a:p>
            <a:pPr algn="l">
              <a:lnSpc>
                <a:spcPct val="100000"/>
              </a:lnSpc>
              <a:tabLst>
                <a:tab pos="902066" algn="l"/>
                <a:tab pos="2257521" algn="l"/>
              </a:tabLst>
            </a:pPr>
            <a:r>
              <a:rPr lang="en-US">
                <a:solidFill>
                  <a:srgbClr val="000066"/>
                </a:solidFill>
                <a:latin typeface="Courier New" charset="0"/>
              </a:rPr>
              <a:t>  int i;</a:t>
            </a:r>
          </a:p>
          <a:p>
            <a:pPr algn="l">
              <a:lnSpc>
                <a:spcPct val="100000"/>
              </a:lnSpc>
              <a:tabLst>
                <a:tab pos="902066" algn="l"/>
                <a:tab pos="2257521" algn="l"/>
              </a:tabLst>
            </a:pPr>
            <a:r>
              <a:rPr lang="en-US">
                <a:solidFill>
                  <a:srgbClr val="000066"/>
                </a:solidFill>
                <a:latin typeface="Courier New" charset="0"/>
              </a:rPr>
              <a:t>  int length = vec_length(v);</a:t>
            </a:r>
          </a:p>
          <a:p>
            <a:pPr algn="l">
              <a:lnSpc>
                <a:spcPct val="100000"/>
              </a:lnSpc>
              <a:tabLst>
                <a:tab pos="902066" algn="l"/>
                <a:tab pos="2257521" algn="l"/>
              </a:tabLst>
            </a:pPr>
            <a:r>
              <a:rPr lang="en-US">
                <a:solidFill>
                  <a:srgbClr val="000066"/>
                </a:solidFill>
                <a:latin typeface="Courier New" charset="0"/>
              </a:rPr>
              <a:t>  int *data = get_vec_start(v);</a:t>
            </a:r>
          </a:p>
          <a:p>
            <a:pPr algn="l">
              <a:lnSpc>
                <a:spcPct val="100000"/>
              </a:lnSpc>
              <a:tabLst>
                <a:tab pos="902066" algn="l"/>
                <a:tab pos="2257521" algn="l"/>
              </a:tabLst>
            </a:pPr>
            <a:r>
              <a:rPr lang="en-US">
                <a:solidFill>
                  <a:srgbClr val="000066"/>
                </a:solidFill>
                <a:latin typeface="Courier New" charset="0"/>
              </a:rPr>
              <a:t>  int sum = 0;</a:t>
            </a:r>
          </a:p>
          <a:p>
            <a:pPr algn="l">
              <a:lnSpc>
                <a:spcPct val="100000"/>
              </a:lnSpc>
              <a:tabLst>
                <a:tab pos="902066" algn="l"/>
                <a:tab pos="2257521" algn="l"/>
              </a:tabLst>
            </a:pPr>
            <a:r>
              <a:rPr lang="en-US">
                <a:solidFill>
                  <a:srgbClr val="000066"/>
                </a:solidFill>
                <a:latin typeface="Courier New" charset="0"/>
              </a:rPr>
              <a:t>  for (i = 0; i &lt; length; i++)</a:t>
            </a:r>
          </a:p>
          <a:p>
            <a:pPr algn="l">
              <a:lnSpc>
                <a:spcPct val="100000"/>
              </a:lnSpc>
              <a:tabLst>
                <a:tab pos="902066" algn="l"/>
                <a:tab pos="2257521" algn="l"/>
              </a:tabLst>
            </a:pPr>
            <a:r>
              <a:rPr lang="en-US">
                <a:solidFill>
                  <a:srgbClr val="000066"/>
                </a:solidFill>
                <a:latin typeface="Courier New" charset="0"/>
              </a:rPr>
              <a:t>    sum += data[i];</a:t>
            </a:r>
          </a:p>
          <a:p>
            <a:pPr algn="l">
              <a:lnSpc>
                <a:spcPct val="100000"/>
              </a:lnSpc>
              <a:tabLst>
                <a:tab pos="902066" algn="l"/>
                <a:tab pos="2257521" algn="l"/>
              </a:tabLst>
            </a:pPr>
            <a:r>
              <a:rPr lang="en-US">
                <a:solidFill>
                  <a:srgbClr val="000066"/>
                </a:solidFill>
                <a:latin typeface="Courier New" charset="0"/>
              </a:rPr>
              <a:t>  *dest = sum;</a:t>
            </a:r>
          </a:p>
          <a:p>
            <a:pPr algn="l">
              <a:lnSpc>
                <a:spcPct val="100000"/>
              </a:lnSpc>
              <a:tabLst>
                <a:tab pos="902066" algn="l"/>
                <a:tab pos="2257521" algn="l"/>
              </a:tabLst>
            </a:pPr>
            <a:r>
              <a:rPr lang="en-US">
                <a:solidFill>
                  <a:srgbClr val="000066"/>
                </a:solidFill>
                <a:latin typeface="Courier New" charset="0"/>
              </a:rPr>
              <a:t>}</a:t>
            </a:r>
          </a:p>
        </p:txBody>
      </p:sp>
      <p:sp>
        <p:nvSpPr>
          <p:cNvPr id="26628" name="TextBox 6"/>
          <p:cNvSpPr txBox="1">
            <a:spLocks noChangeArrowheads="1"/>
          </p:cNvSpPr>
          <p:nvPr/>
        </p:nvSpPr>
        <p:spPr bwMode="auto">
          <a:xfrm>
            <a:off x="5396416" y="1854036"/>
            <a:ext cx="1339575" cy="13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56" tIns="45158" rIns="90356" bIns="45158">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combine1</a:t>
            </a:r>
          </a:p>
          <a:p>
            <a:endParaRPr lang="en-US" sz="1800" b="0">
              <a:solidFill>
                <a:srgbClr val="000066"/>
              </a:solidFill>
              <a:latin typeface="Courier" charset="0"/>
              <a:cs typeface="Courier" charset="0"/>
            </a:endParaRPr>
          </a:p>
          <a:p>
            <a:r>
              <a:rPr lang="en-US" sz="1800" b="0">
                <a:solidFill>
                  <a:srgbClr val="000066"/>
                </a:solidFill>
                <a:latin typeface="Courier" charset="0"/>
                <a:cs typeface="Courier" charset="0"/>
              </a:rPr>
              <a:t>combine2</a:t>
            </a:r>
          </a:p>
          <a:p>
            <a:r>
              <a:rPr lang="en-US" sz="1800" b="0">
                <a:solidFill>
                  <a:srgbClr val="000066"/>
                </a:solidFill>
                <a:latin typeface="Courier" charset="0"/>
                <a:cs typeface="Courier" charset="0"/>
              </a:rPr>
              <a:t>combine3</a:t>
            </a:r>
          </a:p>
          <a:p>
            <a:r>
              <a:rPr lang="en-US" sz="1800" b="0">
                <a:solidFill>
                  <a:srgbClr val="000066"/>
                </a:solidFill>
                <a:latin typeface="Courier" charset="0"/>
                <a:cs typeface="Courier" charset="0"/>
              </a:rPr>
              <a:t>combine4</a:t>
            </a:r>
          </a:p>
        </p:txBody>
      </p:sp>
      <p:cxnSp>
        <p:nvCxnSpPr>
          <p:cNvPr id="26629" name="Straight Connector 8"/>
          <p:cNvCxnSpPr>
            <a:cxnSpLocks noChangeShapeType="1"/>
          </p:cNvCxnSpPr>
          <p:nvPr/>
        </p:nvCxnSpPr>
        <p:spPr bwMode="auto">
          <a:xfrm>
            <a:off x="4793932" y="1901472"/>
            <a:ext cx="684848" cy="15211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26630" name="Straight Connector 10"/>
          <p:cNvCxnSpPr>
            <a:cxnSpLocks noChangeShapeType="1"/>
          </p:cNvCxnSpPr>
          <p:nvPr/>
        </p:nvCxnSpPr>
        <p:spPr bwMode="auto">
          <a:xfrm rot="10800000" flipV="1">
            <a:off x="4793932" y="2053590"/>
            <a:ext cx="684848" cy="15211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26631" name="Straight Connector 12"/>
          <p:cNvCxnSpPr>
            <a:cxnSpLocks noChangeShapeType="1"/>
          </p:cNvCxnSpPr>
          <p:nvPr/>
        </p:nvCxnSpPr>
        <p:spPr bwMode="auto">
          <a:xfrm rot="10800000">
            <a:off x="4794033" y="2586002"/>
            <a:ext cx="608753" cy="0"/>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26632" name="Straight Connector 17"/>
          <p:cNvCxnSpPr>
            <a:cxnSpLocks noChangeShapeType="1"/>
          </p:cNvCxnSpPr>
          <p:nvPr/>
        </p:nvCxnSpPr>
        <p:spPr bwMode="auto">
          <a:xfrm rot="10800000">
            <a:off x="4794033" y="2814179"/>
            <a:ext cx="608753" cy="0"/>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26633" name="Straight Connector 18"/>
          <p:cNvCxnSpPr>
            <a:cxnSpLocks noChangeShapeType="1"/>
          </p:cNvCxnSpPr>
          <p:nvPr/>
        </p:nvCxnSpPr>
        <p:spPr bwMode="auto">
          <a:xfrm rot="10800000">
            <a:off x="4794033" y="3042356"/>
            <a:ext cx="608753" cy="0"/>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17028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304377" y="334343"/>
            <a:ext cx="8552668" cy="572026"/>
          </a:xfrm>
        </p:spPr>
        <p:txBody>
          <a:bodyPr/>
          <a:lstStyle/>
          <a:p>
            <a:pPr eaLnBrk="1" hangingPunct="1">
              <a:defRPr/>
            </a:pPr>
            <a:r>
              <a:rPr lang="en-US">
                <a:ea typeface="ＭＳ Ｐゴシック" pitchFamily="-1" charset="-128"/>
                <a:cs typeface="ＭＳ Ｐゴシック" pitchFamily="-1" charset="-128"/>
              </a:rPr>
              <a:t>Translation Example #3</a:t>
            </a:r>
          </a:p>
        </p:txBody>
      </p:sp>
      <p:sp>
        <p:nvSpPr>
          <p:cNvPr id="452611" name="Rectangle 3"/>
          <p:cNvSpPr>
            <a:spLocks noGrp="1" noChangeArrowheads="1"/>
          </p:cNvSpPr>
          <p:nvPr>
            <p:ph type="body" idx="1"/>
          </p:nvPr>
        </p:nvSpPr>
        <p:spPr>
          <a:xfrm>
            <a:off x="302792" y="1294586"/>
            <a:ext cx="8270484" cy="828724"/>
          </a:xfrm>
        </p:spPr>
        <p:txBody>
          <a:bodyPr/>
          <a:lstStyle/>
          <a:p>
            <a:pPr eaLnBrk="1" hangingPunct="1">
              <a:buFont typeface="Wingdings" pitchFamily="-1" charset="2"/>
              <a:buNone/>
              <a:defRPr/>
            </a:pPr>
            <a:endParaRPr lang="en-US">
              <a:ea typeface="ＭＳ Ｐゴシック" pitchFamily="-1" charset="-128"/>
              <a:cs typeface="ＭＳ Ｐゴシック" pitchFamily="-1" charset="-128"/>
            </a:endParaRPr>
          </a:p>
          <a:p>
            <a:pPr lvl="1" eaLnBrk="1" hangingPunct="1">
              <a:buFont typeface="Wingdings" pitchFamily="-1" charset="2"/>
              <a:buChar char="n"/>
              <a:defRPr/>
            </a:pPr>
            <a:r>
              <a:rPr lang="en-US"/>
              <a:t>Condition codes are treated similar to registers</a:t>
            </a:r>
          </a:p>
          <a:p>
            <a:pPr lvl="1" eaLnBrk="1" hangingPunct="1">
              <a:buFont typeface="Wingdings" pitchFamily="-1" charset="2"/>
              <a:buChar char="n"/>
              <a:defRPr/>
            </a:pPr>
            <a:r>
              <a:rPr lang="en-US"/>
              <a:t>Assign tag to define connection between producer and consumer</a:t>
            </a:r>
          </a:p>
        </p:txBody>
      </p:sp>
      <p:sp>
        <p:nvSpPr>
          <p:cNvPr id="94211" name="Rectangle 4"/>
          <p:cNvSpPr>
            <a:spLocks noChangeArrowheads="1"/>
          </p:cNvSpPr>
          <p:nvPr/>
        </p:nvSpPr>
        <p:spPr bwMode="auto">
          <a:xfrm>
            <a:off x="380540" y="1216942"/>
            <a:ext cx="3880803" cy="366624"/>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	cmpl %esi,%edx</a:t>
            </a:r>
          </a:p>
        </p:txBody>
      </p:sp>
      <p:sp>
        <p:nvSpPr>
          <p:cNvPr id="94212" name="Rectangle 5"/>
          <p:cNvSpPr>
            <a:spLocks noChangeArrowheads="1"/>
          </p:cNvSpPr>
          <p:nvPr/>
        </p:nvSpPr>
        <p:spPr bwMode="auto">
          <a:xfrm>
            <a:off x="4717838" y="1216942"/>
            <a:ext cx="4185179" cy="366624"/>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sym typeface="Wingdings" charset="0"/>
              </a:rPr>
              <a:t>cmpl %esi, %edx.1   cc.1</a:t>
            </a:r>
          </a:p>
        </p:txBody>
      </p:sp>
    </p:spTree>
    <p:extLst>
      <p:ext uri="{BB962C8B-B14F-4D97-AF65-F5344CB8AC3E}">
        <p14:creationId xmlns:p14="http://schemas.microsoft.com/office/powerpoint/2010/main" val="156221267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304377" y="334343"/>
            <a:ext cx="8552668" cy="572026"/>
          </a:xfrm>
        </p:spPr>
        <p:txBody>
          <a:bodyPr/>
          <a:lstStyle/>
          <a:p>
            <a:pPr eaLnBrk="1" hangingPunct="1">
              <a:defRPr/>
            </a:pPr>
            <a:r>
              <a:rPr lang="en-US">
                <a:ea typeface="ＭＳ Ｐゴシック" pitchFamily="-1" charset="-128"/>
                <a:cs typeface="ＭＳ Ｐゴシック" pitchFamily="-1" charset="-128"/>
              </a:rPr>
              <a:t>Translation Example #4</a:t>
            </a:r>
          </a:p>
        </p:txBody>
      </p:sp>
      <p:sp>
        <p:nvSpPr>
          <p:cNvPr id="95234" name="Rectangle 3"/>
          <p:cNvSpPr>
            <a:spLocks noGrp="1" noChangeArrowheads="1"/>
          </p:cNvSpPr>
          <p:nvPr>
            <p:ph type="body" idx="1"/>
          </p:nvPr>
        </p:nvSpPr>
        <p:spPr>
          <a:xfrm>
            <a:off x="302792" y="1749355"/>
            <a:ext cx="8270484" cy="373956"/>
          </a:xfrm>
        </p:spPr>
        <p:txBody>
          <a:bodyPr/>
          <a:lstStyle/>
          <a:p>
            <a:pPr lvl="1" eaLnBrk="1" hangingPunct="1"/>
            <a:r>
              <a:rPr lang="en-US">
                <a:latin typeface="Helvetica" charset="0"/>
                <a:ea typeface="ＭＳ Ｐゴシック" charset="0"/>
              </a:rPr>
              <a:t>Instruction control unit determines destination of jump</a:t>
            </a:r>
          </a:p>
          <a:p>
            <a:pPr lvl="1" eaLnBrk="1" hangingPunct="1"/>
            <a:r>
              <a:rPr lang="en-US">
                <a:latin typeface="Helvetica" charset="0"/>
                <a:ea typeface="ＭＳ Ｐゴシック" charset="0"/>
              </a:rPr>
              <a:t>Predicts whether will be taken and target</a:t>
            </a:r>
          </a:p>
          <a:p>
            <a:pPr lvl="1" eaLnBrk="1" hangingPunct="1"/>
            <a:r>
              <a:rPr lang="en-US">
                <a:latin typeface="Helvetica" charset="0"/>
                <a:ea typeface="ＭＳ Ｐゴシック" charset="0"/>
              </a:rPr>
              <a:t>Starts fetching instruction at predicted destination</a:t>
            </a:r>
          </a:p>
          <a:p>
            <a:pPr lvl="1" eaLnBrk="1" hangingPunct="1"/>
            <a:r>
              <a:rPr lang="en-US">
                <a:latin typeface="Helvetica" charset="0"/>
                <a:ea typeface="ＭＳ Ｐゴシック" charset="0"/>
              </a:rPr>
              <a:t>Execution unit simply checks whether or not prediction was OK</a:t>
            </a:r>
          </a:p>
          <a:p>
            <a:pPr lvl="1" eaLnBrk="1" hangingPunct="1"/>
            <a:r>
              <a:rPr lang="en-US">
                <a:latin typeface="Helvetica" charset="0"/>
                <a:ea typeface="ＭＳ Ｐゴシック" charset="0"/>
              </a:rPr>
              <a:t>If not, it signals instruction control</a:t>
            </a:r>
          </a:p>
          <a:p>
            <a:pPr lvl="2" eaLnBrk="1" hangingPunct="1"/>
            <a:r>
              <a:rPr lang="en-US" sz="1800">
                <a:latin typeface="Helvetica" charset="0"/>
                <a:ea typeface="ＭＳ Ｐゴシック" charset="0"/>
              </a:rPr>
              <a:t>Instruction control then </a:t>
            </a:r>
            <a:r>
              <a:rPr lang="ja-JP" altLang="en-US" sz="1800">
                <a:latin typeface="Helvetica" charset="0"/>
                <a:ea typeface="ＭＳ Ｐゴシック" charset="0"/>
              </a:rPr>
              <a:t>“</a:t>
            </a:r>
            <a:r>
              <a:rPr lang="en-US" altLang="ja-JP" sz="1800">
                <a:latin typeface="Helvetica" charset="0"/>
                <a:ea typeface="ＭＳ Ｐゴシック" charset="0"/>
              </a:rPr>
              <a:t>invalidates</a:t>
            </a:r>
            <a:r>
              <a:rPr lang="ja-JP" altLang="en-US" sz="1800">
                <a:latin typeface="Helvetica" charset="0"/>
                <a:ea typeface="ＭＳ Ｐゴシック" charset="0"/>
              </a:rPr>
              <a:t>”</a:t>
            </a:r>
            <a:r>
              <a:rPr lang="en-US" altLang="ja-JP" sz="1800">
                <a:latin typeface="Helvetica" charset="0"/>
                <a:ea typeface="ＭＳ Ｐゴシック" charset="0"/>
              </a:rPr>
              <a:t> any operations generated from misfetched instructions</a:t>
            </a:r>
          </a:p>
          <a:p>
            <a:pPr lvl="2" eaLnBrk="1" hangingPunct="1"/>
            <a:r>
              <a:rPr lang="en-US" sz="1800">
                <a:latin typeface="Helvetica" charset="0"/>
                <a:ea typeface="ＭＳ Ｐゴシック" charset="0"/>
              </a:rPr>
              <a:t>Begins fetching and decoding instructions at correct target</a:t>
            </a:r>
          </a:p>
        </p:txBody>
      </p:sp>
      <p:sp>
        <p:nvSpPr>
          <p:cNvPr id="95235" name="Rectangle 6"/>
          <p:cNvSpPr>
            <a:spLocks noChangeArrowheads="1"/>
          </p:cNvSpPr>
          <p:nvPr/>
        </p:nvSpPr>
        <p:spPr bwMode="auto">
          <a:xfrm>
            <a:off x="456634" y="1140883"/>
            <a:ext cx="3880803" cy="366624"/>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	jl .L24</a:t>
            </a:r>
          </a:p>
        </p:txBody>
      </p:sp>
      <p:sp>
        <p:nvSpPr>
          <p:cNvPr id="95236" name="Rectangle 7"/>
          <p:cNvSpPr>
            <a:spLocks noChangeArrowheads="1"/>
          </p:cNvSpPr>
          <p:nvPr/>
        </p:nvSpPr>
        <p:spPr bwMode="auto">
          <a:xfrm>
            <a:off x="4793993" y="1140883"/>
            <a:ext cx="4185179" cy="366624"/>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sym typeface="Wingdings" charset="0"/>
              </a:rPr>
              <a:t>jl-taken cc.1</a:t>
            </a:r>
            <a:endParaRPr lang="en-US">
              <a:solidFill>
                <a:srgbClr val="000066"/>
              </a:solidFill>
              <a:latin typeface="Courier New" charset="0"/>
            </a:endParaRPr>
          </a:p>
        </p:txBody>
      </p:sp>
    </p:spTree>
    <p:extLst>
      <p:ext uri="{BB962C8B-B14F-4D97-AF65-F5344CB8AC3E}">
        <p14:creationId xmlns:p14="http://schemas.microsoft.com/office/powerpoint/2010/main" val="81964423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684859" y="334343"/>
            <a:ext cx="7033955" cy="572026"/>
          </a:xfrm>
        </p:spPr>
        <p:txBody>
          <a:bodyPr/>
          <a:lstStyle/>
          <a:p>
            <a:pPr eaLnBrk="1" hangingPunct="1">
              <a:defRPr/>
            </a:pPr>
            <a:r>
              <a:rPr lang="en-US">
                <a:ea typeface="ＭＳ Ｐゴシック" pitchFamily="-1" charset="-128"/>
                <a:cs typeface="ＭＳ Ｐゴシック" pitchFamily="-1" charset="-128"/>
              </a:rPr>
              <a:t>Results for Alpha Processor</a:t>
            </a:r>
          </a:p>
        </p:txBody>
      </p:sp>
      <p:sp>
        <p:nvSpPr>
          <p:cNvPr id="96258" name="Rectangle 3"/>
          <p:cNvSpPr>
            <a:spLocks noGrp="1" noChangeArrowheads="1"/>
          </p:cNvSpPr>
          <p:nvPr>
            <p:ph type="body" idx="1"/>
          </p:nvPr>
        </p:nvSpPr>
        <p:spPr>
          <a:xfrm>
            <a:off x="290179" y="5368503"/>
            <a:ext cx="8295849" cy="611640"/>
          </a:xfrm>
        </p:spPr>
        <p:txBody>
          <a:bodyPr/>
          <a:lstStyle/>
          <a:p>
            <a:pPr marL="555552" lvl="1" indent="-220338" defTabSz="887624" eaLnBrk="1" hangingPunct="1">
              <a:lnSpc>
                <a:spcPct val="90000"/>
              </a:lnSpc>
            </a:pPr>
            <a:r>
              <a:rPr lang="en-US">
                <a:latin typeface="Helvetica" charset="0"/>
                <a:ea typeface="ＭＳ Ｐゴシック" charset="0"/>
              </a:rPr>
              <a:t>Overall trends very similar to those for Pentium III.</a:t>
            </a:r>
          </a:p>
          <a:p>
            <a:pPr marL="555552" lvl="1" indent="-220338" defTabSz="887624" eaLnBrk="1" hangingPunct="1">
              <a:lnSpc>
                <a:spcPct val="90000"/>
              </a:lnSpc>
            </a:pPr>
            <a:r>
              <a:rPr lang="en-US">
                <a:latin typeface="Helvetica" charset="0"/>
                <a:ea typeface="ＭＳ Ｐゴシック" charset="0"/>
              </a:rPr>
              <a:t>Even though very different architecture and compiler</a:t>
            </a:r>
          </a:p>
        </p:txBody>
      </p:sp>
      <p:graphicFrame>
        <p:nvGraphicFramePr>
          <p:cNvPr id="96259" name="Object 2"/>
          <p:cNvGraphicFramePr>
            <a:graphicFrameLocks noGrp="1" noChangeAspect="1"/>
          </p:cNvGraphicFramePr>
          <p:nvPr>
            <p:ph type="tbl" idx="4294967295"/>
          </p:nvPr>
        </p:nvGraphicFramePr>
        <p:xfrm>
          <a:off x="710212" y="1216942"/>
          <a:ext cx="8294264" cy="4474798"/>
        </p:xfrm>
        <a:graphic>
          <a:graphicData uri="http://schemas.openxmlformats.org/presentationml/2006/ole">
            <mc:AlternateContent xmlns:mc="http://schemas.openxmlformats.org/markup-compatibility/2006">
              <mc:Choice xmlns:v="urn:schemas-microsoft-com:vml" Requires="v">
                <p:oleObj spid="_x0000_s100396" name="Document" r:id="rId3" imgW="8307324" imgH="4486656" progId="Word.Document.8">
                  <p:embed/>
                </p:oleObj>
              </mc:Choice>
              <mc:Fallback>
                <p:oleObj name="Document" r:id="rId3" imgW="8307324" imgH="448665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12" y="1216942"/>
                        <a:ext cx="8294264" cy="447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4317051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684859" y="334343"/>
            <a:ext cx="7033955" cy="572026"/>
          </a:xfrm>
        </p:spPr>
        <p:txBody>
          <a:bodyPr/>
          <a:lstStyle/>
          <a:p>
            <a:pPr eaLnBrk="1" hangingPunct="1">
              <a:defRPr/>
            </a:pPr>
            <a:r>
              <a:rPr lang="en-US">
                <a:ea typeface="ＭＳ Ｐゴシック" pitchFamily="-1" charset="-128"/>
                <a:cs typeface="ＭＳ Ｐゴシック" pitchFamily="-1" charset="-128"/>
              </a:rPr>
              <a:t>Results for Pentium 4</a:t>
            </a:r>
          </a:p>
        </p:txBody>
      </p:sp>
      <p:sp>
        <p:nvSpPr>
          <p:cNvPr id="97282" name="Rectangle 3"/>
          <p:cNvSpPr>
            <a:spLocks noGrp="1" noChangeArrowheads="1"/>
          </p:cNvSpPr>
          <p:nvPr>
            <p:ph type="body" idx="1"/>
          </p:nvPr>
        </p:nvSpPr>
        <p:spPr>
          <a:xfrm>
            <a:off x="380471" y="5172005"/>
            <a:ext cx="8295850" cy="611640"/>
          </a:xfrm>
        </p:spPr>
        <p:txBody>
          <a:bodyPr/>
          <a:lstStyle/>
          <a:p>
            <a:pPr marL="555552" lvl="1" indent="-220338" defTabSz="887624" eaLnBrk="1" hangingPunct="1">
              <a:lnSpc>
                <a:spcPct val="90000"/>
              </a:lnSpc>
            </a:pPr>
            <a:r>
              <a:rPr lang="en-US">
                <a:latin typeface="Helvetica" charset="0"/>
                <a:ea typeface="ＭＳ Ｐゴシック" charset="0"/>
              </a:rPr>
              <a:t>Higher latencies (int * = 14, fp + = 5.0, fp * = 7.0)</a:t>
            </a:r>
          </a:p>
          <a:p>
            <a:pPr marL="832542" lvl="2" indent="-163677" defTabSz="887624" eaLnBrk="1" hangingPunct="1">
              <a:lnSpc>
                <a:spcPct val="97000"/>
              </a:lnSpc>
            </a:pPr>
            <a:r>
              <a:rPr lang="en-US" sz="1800">
                <a:latin typeface="Helvetica" charset="0"/>
                <a:ea typeface="ＭＳ Ｐゴシック" charset="0"/>
              </a:rPr>
              <a:t> Clock runs at 2.0 GHz</a:t>
            </a:r>
          </a:p>
          <a:p>
            <a:pPr marL="832542" lvl="2" indent="-163677" defTabSz="887624" eaLnBrk="1" hangingPunct="1">
              <a:lnSpc>
                <a:spcPct val="97000"/>
              </a:lnSpc>
            </a:pPr>
            <a:r>
              <a:rPr lang="en-US" sz="1800">
                <a:latin typeface="Helvetica" charset="0"/>
                <a:ea typeface="ＭＳ Ｐゴシック" charset="0"/>
              </a:rPr>
              <a:t> Not an improvement over 1.0 GHz P3 for integer *</a:t>
            </a:r>
          </a:p>
          <a:p>
            <a:pPr marL="555552" lvl="1" indent="-220338" defTabSz="887624" eaLnBrk="1" hangingPunct="1">
              <a:lnSpc>
                <a:spcPct val="90000"/>
              </a:lnSpc>
            </a:pPr>
            <a:r>
              <a:rPr lang="en-US">
                <a:latin typeface="Helvetica" charset="0"/>
                <a:ea typeface="ＭＳ Ｐゴシック" charset="0"/>
              </a:rPr>
              <a:t>Avoids FP multiplication anomaly</a:t>
            </a:r>
          </a:p>
        </p:txBody>
      </p:sp>
      <p:graphicFrame>
        <p:nvGraphicFramePr>
          <p:cNvPr id="97283" name="Object 2"/>
          <p:cNvGraphicFramePr>
            <a:graphicFrameLocks noGrp="1" noChangeAspect="1"/>
          </p:cNvGraphicFramePr>
          <p:nvPr>
            <p:ph type="tbl" idx="4294967295"/>
          </p:nvPr>
        </p:nvGraphicFramePr>
        <p:xfrm>
          <a:off x="710212" y="1216942"/>
          <a:ext cx="8294264" cy="4474798"/>
        </p:xfrm>
        <a:graphic>
          <a:graphicData uri="http://schemas.openxmlformats.org/presentationml/2006/ole">
            <mc:AlternateContent xmlns:mc="http://schemas.openxmlformats.org/markup-compatibility/2006">
              <mc:Choice xmlns:v="urn:schemas-microsoft-com:vml" Requires="v">
                <p:oleObj spid="_x0000_s101420" name="Document" r:id="rId3" imgW="8307324" imgH="4486656" progId="Word.Document.8">
                  <p:embed/>
                </p:oleObj>
              </mc:Choice>
              <mc:Fallback>
                <p:oleObj name="Document" r:id="rId3" imgW="8307324" imgH="448665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12" y="1216942"/>
                        <a:ext cx="8294264" cy="447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663712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eaLnBrk="1" hangingPunct="1">
              <a:defRPr/>
            </a:pPr>
            <a:r>
              <a:rPr lang="en-US">
                <a:ea typeface="ＭＳ Ｐゴシック" pitchFamily="-1" charset="-128"/>
                <a:cs typeface="ＭＳ Ｐゴシック" pitchFamily="-1" charset="-128"/>
              </a:rPr>
              <a:t>Avoiding Branches with Bit Tricks</a:t>
            </a:r>
          </a:p>
        </p:txBody>
      </p:sp>
      <p:sp>
        <p:nvSpPr>
          <p:cNvPr id="98306" name="Rectangle 3"/>
          <p:cNvSpPr>
            <a:spLocks noGrp="1" noChangeArrowheads="1"/>
          </p:cNvSpPr>
          <p:nvPr>
            <p:ph type="body" idx="1"/>
          </p:nvPr>
        </p:nvSpPr>
        <p:spPr>
          <a:xfrm>
            <a:off x="290179" y="1218527"/>
            <a:ext cx="8295849" cy="2280182"/>
          </a:xfrm>
        </p:spPr>
        <p:txBody>
          <a:bodyPr/>
          <a:lstStyle/>
          <a:p>
            <a:pPr lvl="1" eaLnBrk="1" hangingPunct="1"/>
            <a:r>
              <a:rPr lang="en-US">
                <a:latin typeface="Helvetica" charset="0"/>
                <a:ea typeface="ＭＳ Ｐゴシック" charset="0"/>
              </a:rPr>
              <a:t>In style of Lab #1</a:t>
            </a:r>
          </a:p>
          <a:p>
            <a:pPr lvl="1" eaLnBrk="1" hangingPunct="1"/>
            <a:r>
              <a:rPr lang="en-US">
                <a:latin typeface="Helvetica" charset="0"/>
                <a:ea typeface="ＭＳ Ｐゴシック" charset="0"/>
              </a:rPr>
              <a:t>Use masking rather than conditionals</a:t>
            </a: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r>
              <a:rPr lang="en-US">
                <a:latin typeface="Helvetica" charset="0"/>
                <a:ea typeface="ＭＳ Ｐゴシック" charset="0"/>
              </a:rPr>
              <a:t>Compiler still uses conditional</a:t>
            </a:r>
          </a:p>
          <a:p>
            <a:pPr lvl="2" eaLnBrk="1" hangingPunct="1"/>
            <a:r>
              <a:rPr lang="en-US" sz="1800">
                <a:latin typeface="Helvetica" charset="0"/>
                <a:ea typeface="ＭＳ Ｐゴシック" charset="0"/>
              </a:rPr>
              <a:t>16 cycles when predict correctly</a:t>
            </a:r>
          </a:p>
          <a:p>
            <a:pPr lvl="2" eaLnBrk="1" hangingPunct="1"/>
            <a:r>
              <a:rPr lang="en-US" sz="1800">
                <a:latin typeface="Helvetica" charset="0"/>
                <a:ea typeface="ＭＳ Ｐゴシック" charset="0"/>
              </a:rPr>
              <a:t>32 cycles when mispredict</a:t>
            </a:r>
          </a:p>
          <a:p>
            <a:pPr lvl="1" eaLnBrk="1" hangingPunct="1">
              <a:buFont typeface="Wingdings" charset="0"/>
              <a:buNone/>
            </a:pPr>
            <a:endParaRPr lang="en-US">
              <a:latin typeface="Helvetica" charset="0"/>
              <a:ea typeface="ＭＳ Ｐゴシック" charset="0"/>
            </a:endParaRPr>
          </a:p>
        </p:txBody>
      </p:sp>
      <p:sp>
        <p:nvSpPr>
          <p:cNvPr id="98307" name="Rectangle 4"/>
          <p:cNvSpPr>
            <a:spLocks noChangeArrowheads="1"/>
          </p:cNvSpPr>
          <p:nvPr/>
        </p:nvSpPr>
        <p:spPr bwMode="auto">
          <a:xfrm>
            <a:off x="1445807" y="1977531"/>
            <a:ext cx="4854174" cy="1497410"/>
          </a:xfrm>
          <a:prstGeom prst="rect">
            <a:avLst/>
          </a:prstGeom>
          <a:solidFill>
            <a:srgbClr val="FFFF99"/>
          </a:solidFill>
          <a:ln w="38100" cmpd="dbl">
            <a:solidFill>
              <a:schemeClr val="tx1"/>
            </a:solidFill>
            <a:miter lim="800000"/>
            <a:headEnd/>
            <a:tailEnd/>
          </a:ln>
        </p:spPr>
        <p:txBody>
          <a:bodyPr wrap="none" lIns="89705" tIns="44046" rIns="89705" bIns="44046">
            <a:spAutoFit/>
          </a:bodyPr>
          <a:lstStyle/>
          <a:p>
            <a:pPr algn="l">
              <a:lnSpc>
                <a:spcPct val="100000"/>
              </a:lnSpc>
              <a:tabLst>
                <a:tab pos="679882" algn="l"/>
                <a:tab pos="1422716" algn="l"/>
                <a:tab pos="3575674" algn="l"/>
                <a:tab pos="4645861" algn="l"/>
              </a:tabLst>
            </a:pPr>
            <a:r>
              <a:rPr lang="en-US">
                <a:solidFill>
                  <a:srgbClr val="000066"/>
                </a:solidFill>
                <a:latin typeface="Courier New" charset="0"/>
              </a:rPr>
              <a:t>int bmax(int x, int y)</a:t>
            </a:r>
          </a:p>
          <a:p>
            <a:pPr algn="l">
              <a:lnSpc>
                <a:spcPct val="100000"/>
              </a:lnSpc>
              <a:tabLst>
                <a:tab pos="679882" algn="l"/>
                <a:tab pos="1422716" algn="l"/>
                <a:tab pos="3575674" algn="l"/>
                <a:tab pos="4645861" algn="l"/>
              </a:tabLst>
            </a:pPr>
            <a:r>
              <a:rPr lang="en-US">
                <a:solidFill>
                  <a:srgbClr val="000066"/>
                </a:solidFill>
                <a:latin typeface="Courier New" charset="0"/>
              </a:rPr>
              <a:t>{</a:t>
            </a:r>
          </a:p>
          <a:p>
            <a:pPr algn="l">
              <a:lnSpc>
                <a:spcPct val="100000"/>
              </a:lnSpc>
              <a:tabLst>
                <a:tab pos="679882" algn="l"/>
                <a:tab pos="1422716" algn="l"/>
                <a:tab pos="3575674" algn="l"/>
                <a:tab pos="4645861" algn="l"/>
              </a:tabLst>
            </a:pPr>
            <a:r>
              <a:rPr lang="en-US">
                <a:solidFill>
                  <a:srgbClr val="000066"/>
                </a:solidFill>
                <a:latin typeface="Courier New" charset="0"/>
              </a:rPr>
              <a:t>  int mask = -(x&gt;y);</a:t>
            </a:r>
          </a:p>
          <a:p>
            <a:pPr algn="l">
              <a:lnSpc>
                <a:spcPct val="100000"/>
              </a:lnSpc>
              <a:tabLst>
                <a:tab pos="679882" algn="l"/>
                <a:tab pos="1422716" algn="l"/>
                <a:tab pos="3575674" algn="l"/>
                <a:tab pos="4645861" algn="l"/>
              </a:tabLst>
            </a:pPr>
            <a:r>
              <a:rPr lang="en-US">
                <a:solidFill>
                  <a:srgbClr val="000066"/>
                </a:solidFill>
                <a:latin typeface="Courier New" charset="0"/>
              </a:rPr>
              <a:t>  return (mask &amp; x) | (~mask &amp; y);</a:t>
            </a:r>
          </a:p>
          <a:p>
            <a:pPr algn="l">
              <a:lnSpc>
                <a:spcPct val="100000"/>
              </a:lnSpc>
              <a:tabLst>
                <a:tab pos="679882" algn="l"/>
                <a:tab pos="1422716" algn="l"/>
                <a:tab pos="3575674" algn="l"/>
                <a:tab pos="4645861" algn="l"/>
              </a:tabLst>
            </a:pPr>
            <a:r>
              <a:rPr lang="en-US">
                <a:solidFill>
                  <a:srgbClr val="000066"/>
                </a:solidFill>
                <a:latin typeface="Courier New" charset="0"/>
              </a:rPr>
              <a:t>}</a:t>
            </a:r>
          </a:p>
        </p:txBody>
      </p:sp>
      <p:sp>
        <p:nvSpPr>
          <p:cNvPr id="98308" name="Rectangle 5"/>
          <p:cNvSpPr>
            <a:spLocks noChangeArrowheads="1"/>
          </p:cNvSpPr>
          <p:nvPr/>
        </p:nvSpPr>
        <p:spPr bwMode="auto">
          <a:xfrm>
            <a:off x="1369695" y="4639631"/>
            <a:ext cx="5174403" cy="2045668"/>
          </a:xfrm>
          <a:prstGeom prst="rect">
            <a:avLst/>
          </a:prstGeom>
          <a:solidFill>
            <a:srgbClr val="CCFF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2889496" algn="l"/>
                <a:tab pos="3575674" algn="l"/>
                <a:tab pos="4645861" algn="l"/>
              </a:tabLst>
            </a:pPr>
            <a:r>
              <a:rPr lang="en-US">
                <a:solidFill>
                  <a:srgbClr val="000066"/>
                </a:solidFill>
                <a:latin typeface="Courier New" charset="0"/>
              </a:rPr>
              <a:t>	xorl %edx,%edx	# mask = 0</a:t>
            </a:r>
          </a:p>
          <a:p>
            <a:pPr algn="l">
              <a:lnSpc>
                <a:spcPct val="100000"/>
              </a:lnSpc>
              <a:tabLst>
                <a:tab pos="226627" algn="l"/>
                <a:tab pos="2889496" algn="l"/>
                <a:tab pos="3575674" algn="l"/>
                <a:tab pos="4645861" algn="l"/>
              </a:tabLst>
            </a:pPr>
            <a:r>
              <a:rPr lang="en-US">
                <a:solidFill>
                  <a:srgbClr val="000066"/>
                </a:solidFill>
                <a:latin typeface="Courier New" charset="0"/>
              </a:rPr>
              <a:t>	movl 8(%ebp),%eax</a:t>
            </a:r>
          </a:p>
          <a:p>
            <a:pPr algn="l">
              <a:lnSpc>
                <a:spcPct val="100000"/>
              </a:lnSpc>
              <a:tabLst>
                <a:tab pos="226627" algn="l"/>
                <a:tab pos="2889496" algn="l"/>
                <a:tab pos="3575674" algn="l"/>
                <a:tab pos="4645861" algn="l"/>
              </a:tabLst>
            </a:pPr>
            <a:r>
              <a:rPr lang="en-US">
                <a:solidFill>
                  <a:srgbClr val="000066"/>
                </a:solidFill>
                <a:latin typeface="Courier New" charset="0"/>
              </a:rPr>
              <a:t>	movl 12(%ebp),%ecx</a:t>
            </a:r>
          </a:p>
          <a:p>
            <a:pPr algn="l">
              <a:lnSpc>
                <a:spcPct val="100000"/>
              </a:lnSpc>
              <a:tabLst>
                <a:tab pos="226627" algn="l"/>
                <a:tab pos="2889496" algn="l"/>
                <a:tab pos="3575674" algn="l"/>
                <a:tab pos="4645861" algn="l"/>
              </a:tabLst>
            </a:pPr>
            <a:r>
              <a:rPr lang="en-US">
                <a:solidFill>
                  <a:srgbClr val="000066"/>
                </a:solidFill>
                <a:latin typeface="Courier New" charset="0"/>
              </a:rPr>
              <a:t>	cmpl %ecx,%eax</a:t>
            </a:r>
          </a:p>
          <a:p>
            <a:pPr algn="l">
              <a:lnSpc>
                <a:spcPct val="100000"/>
              </a:lnSpc>
              <a:tabLst>
                <a:tab pos="226627" algn="l"/>
                <a:tab pos="2889496" algn="l"/>
                <a:tab pos="3575674" algn="l"/>
                <a:tab pos="4645861" algn="l"/>
              </a:tabLst>
            </a:pPr>
            <a:r>
              <a:rPr lang="en-US">
                <a:solidFill>
                  <a:srgbClr val="000066"/>
                </a:solidFill>
                <a:latin typeface="Courier New" charset="0"/>
              </a:rPr>
              <a:t>	jle L13	# skip if x&lt;=y</a:t>
            </a:r>
          </a:p>
          <a:p>
            <a:pPr algn="l">
              <a:lnSpc>
                <a:spcPct val="100000"/>
              </a:lnSpc>
              <a:tabLst>
                <a:tab pos="226627" algn="l"/>
                <a:tab pos="2889496" algn="l"/>
                <a:tab pos="3575674" algn="l"/>
                <a:tab pos="4645861" algn="l"/>
              </a:tabLst>
            </a:pPr>
            <a:r>
              <a:rPr lang="en-US">
                <a:solidFill>
                  <a:srgbClr val="000066"/>
                </a:solidFill>
                <a:latin typeface="Courier New" charset="0"/>
              </a:rPr>
              <a:t>	movl $-1,%edx	# mask = -1</a:t>
            </a:r>
          </a:p>
          <a:p>
            <a:pPr algn="l">
              <a:lnSpc>
                <a:spcPct val="100000"/>
              </a:lnSpc>
              <a:tabLst>
                <a:tab pos="226627" algn="l"/>
                <a:tab pos="2889496" algn="l"/>
                <a:tab pos="3575674" algn="l"/>
                <a:tab pos="4645861" algn="l"/>
              </a:tabLst>
            </a:pPr>
            <a:r>
              <a:rPr lang="en-US">
                <a:solidFill>
                  <a:srgbClr val="000066"/>
                </a:solidFill>
                <a:latin typeface="Courier New" charset="0"/>
              </a:rPr>
              <a:t>L13:</a:t>
            </a:r>
          </a:p>
        </p:txBody>
      </p:sp>
    </p:spTree>
    <p:extLst>
      <p:ext uri="{BB962C8B-B14F-4D97-AF65-F5344CB8AC3E}">
        <p14:creationId xmlns:p14="http://schemas.microsoft.com/office/powerpoint/2010/main" val="36003046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pPr eaLnBrk="1" hangingPunct="1">
              <a:defRPr/>
            </a:pPr>
            <a:r>
              <a:rPr lang="en-US">
                <a:ea typeface="ＭＳ Ｐゴシック" pitchFamily="-1" charset="-128"/>
                <a:cs typeface="ＭＳ Ｐゴシック" pitchFamily="-1" charset="-128"/>
              </a:rPr>
              <a:t>Avoiding Branches with Bit Tricks</a:t>
            </a:r>
          </a:p>
        </p:txBody>
      </p:sp>
      <p:sp>
        <p:nvSpPr>
          <p:cNvPr id="99330" name="Rectangle 3"/>
          <p:cNvSpPr>
            <a:spLocks noGrp="1" noChangeArrowheads="1"/>
          </p:cNvSpPr>
          <p:nvPr>
            <p:ph type="body" idx="1"/>
          </p:nvPr>
        </p:nvSpPr>
        <p:spPr>
          <a:xfrm>
            <a:off x="290179" y="1218527"/>
            <a:ext cx="8295849" cy="2280182"/>
          </a:xfrm>
        </p:spPr>
        <p:txBody>
          <a:bodyPr/>
          <a:lstStyle/>
          <a:p>
            <a:pPr lvl="1" eaLnBrk="1" hangingPunct="1"/>
            <a:r>
              <a:rPr lang="en-US">
                <a:latin typeface="Helvetica" charset="0"/>
                <a:ea typeface="ＭＳ Ｐゴシック" charset="0"/>
              </a:rPr>
              <a:t>Force compiler to generate desired code</a:t>
            </a: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r>
              <a:rPr lang="en-US">
                <a:latin typeface="Helvetica" charset="0"/>
                <a:ea typeface="ＭＳ Ｐゴシック" charset="0"/>
              </a:rPr>
              <a:t> </a:t>
            </a:r>
            <a:r>
              <a:rPr lang="en-US">
                <a:latin typeface="Courier New" charset="0"/>
                <a:ea typeface="ＭＳ Ｐゴシック" charset="0"/>
              </a:rPr>
              <a:t>volatile</a:t>
            </a:r>
            <a:r>
              <a:rPr lang="en-US">
                <a:latin typeface="Helvetica" charset="0"/>
                <a:ea typeface="ＭＳ Ｐゴシック" charset="0"/>
              </a:rPr>
              <a:t> declaration forces value to be written to memory</a:t>
            </a:r>
          </a:p>
          <a:p>
            <a:pPr lvl="2" eaLnBrk="1" hangingPunct="1"/>
            <a:r>
              <a:rPr lang="en-US" sz="1800">
                <a:latin typeface="Helvetica" charset="0"/>
                <a:ea typeface="ＭＳ Ｐゴシック" charset="0"/>
              </a:rPr>
              <a:t>Compiler must therefore generate code to compute </a:t>
            </a:r>
            <a:r>
              <a:rPr lang="en-US" sz="1800">
                <a:latin typeface="Courier New" charset="0"/>
                <a:ea typeface="ＭＳ Ｐゴシック" charset="0"/>
              </a:rPr>
              <a:t>t</a:t>
            </a:r>
          </a:p>
          <a:p>
            <a:pPr lvl="2" eaLnBrk="1" hangingPunct="1"/>
            <a:r>
              <a:rPr lang="en-US" sz="1800">
                <a:latin typeface="Helvetica" charset="0"/>
                <a:ea typeface="ＭＳ Ｐゴシック" charset="0"/>
              </a:rPr>
              <a:t>Simplest way is </a:t>
            </a:r>
            <a:r>
              <a:rPr lang="en-US" sz="1800">
                <a:latin typeface="Courier New" charset="0"/>
                <a:ea typeface="ＭＳ Ｐゴシック" charset="0"/>
              </a:rPr>
              <a:t>setg</a:t>
            </a:r>
            <a:r>
              <a:rPr lang="en-US" sz="1800">
                <a:latin typeface="Helvetica" charset="0"/>
                <a:ea typeface="ＭＳ Ｐゴシック" charset="0"/>
              </a:rPr>
              <a:t>/</a:t>
            </a:r>
            <a:r>
              <a:rPr lang="en-US" sz="1800">
                <a:latin typeface="Courier New" charset="0"/>
                <a:ea typeface="ＭＳ Ｐゴシック" charset="0"/>
              </a:rPr>
              <a:t>movzbl</a:t>
            </a:r>
            <a:r>
              <a:rPr lang="en-US" sz="1800">
                <a:latin typeface="Helvetica" charset="0"/>
                <a:ea typeface="ＭＳ Ｐゴシック" charset="0"/>
              </a:rPr>
              <a:t> combination</a:t>
            </a:r>
          </a:p>
          <a:p>
            <a:pPr lvl="1" eaLnBrk="1" hangingPunct="1"/>
            <a:r>
              <a:rPr lang="en-US">
                <a:latin typeface="Helvetica" charset="0"/>
                <a:ea typeface="ＭＳ Ｐゴシック" charset="0"/>
              </a:rPr>
              <a:t>Not very elegant!</a:t>
            </a:r>
          </a:p>
          <a:p>
            <a:pPr lvl="2" eaLnBrk="1" hangingPunct="1"/>
            <a:r>
              <a:rPr lang="en-US" sz="1800">
                <a:latin typeface="Helvetica" charset="0"/>
                <a:ea typeface="ＭＳ Ｐゴシック" charset="0"/>
              </a:rPr>
              <a:t>A hack to get control over compiler</a:t>
            </a:r>
          </a:p>
          <a:p>
            <a:pPr lvl="1" eaLnBrk="1" hangingPunct="1"/>
            <a:r>
              <a:rPr lang="en-US">
                <a:latin typeface="Helvetica" charset="0"/>
                <a:ea typeface="ＭＳ Ｐゴシック" charset="0"/>
              </a:rPr>
              <a:t>22 clock cycles on all data</a:t>
            </a:r>
          </a:p>
          <a:p>
            <a:pPr lvl="2" eaLnBrk="1" hangingPunct="1"/>
            <a:r>
              <a:rPr lang="en-US" sz="1800">
                <a:latin typeface="Helvetica" charset="0"/>
                <a:ea typeface="ＭＳ Ｐゴシック" charset="0"/>
              </a:rPr>
              <a:t>Better than misprediction</a:t>
            </a:r>
          </a:p>
        </p:txBody>
      </p:sp>
      <p:sp>
        <p:nvSpPr>
          <p:cNvPr id="99331" name="Rectangle 4"/>
          <p:cNvSpPr>
            <a:spLocks noChangeArrowheads="1"/>
          </p:cNvSpPr>
          <p:nvPr/>
        </p:nvSpPr>
        <p:spPr bwMode="auto">
          <a:xfrm>
            <a:off x="57071" y="1681288"/>
            <a:ext cx="3899826" cy="2045667"/>
          </a:xfrm>
          <a:prstGeom prst="rect">
            <a:avLst/>
          </a:prstGeom>
          <a:solidFill>
            <a:srgbClr val="FFFF99"/>
          </a:solidFill>
          <a:ln w="38100" cmpd="dbl">
            <a:solidFill>
              <a:schemeClr val="tx1"/>
            </a:solidFill>
            <a:miter lim="800000"/>
            <a:headEnd/>
            <a:tailEnd/>
          </a:ln>
        </p:spPr>
        <p:txBody>
          <a:bodyPr wrap="none" lIns="89705" tIns="44046" rIns="89705" bIns="44046">
            <a:spAutoFit/>
          </a:bodyPr>
          <a:lstStyle/>
          <a:p>
            <a:pPr algn="l">
              <a:lnSpc>
                <a:spcPct val="100000"/>
              </a:lnSpc>
              <a:tabLst>
                <a:tab pos="679882" algn="l"/>
                <a:tab pos="1422716" algn="l"/>
                <a:tab pos="3575674" algn="l"/>
                <a:tab pos="4645861" algn="l"/>
              </a:tabLst>
            </a:pPr>
            <a:r>
              <a:rPr lang="en-US">
                <a:solidFill>
                  <a:srgbClr val="000066"/>
                </a:solidFill>
                <a:latin typeface="Courier New" charset="0"/>
              </a:rPr>
              <a:t>int bvmax(int x, int y)</a:t>
            </a:r>
          </a:p>
          <a:p>
            <a:pPr algn="l">
              <a:lnSpc>
                <a:spcPct val="100000"/>
              </a:lnSpc>
              <a:tabLst>
                <a:tab pos="679882" algn="l"/>
                <a:tab pos="1422716" algn="l"/>
                <a:tab pos="3575674" algn="l"/>
                <a:tab pos="4645861" algn="l"/>
              </a:tabLst>
            </a:pPr>
            <a:r>
              <a:rPr lang="en-US">
                <a:solidFill>
                  <a:srgbClr val="000066"/>
                </a:solidFill>
                <a:latin typeface="Courier New" charset="0"/>
              </a:rPr>
              <a:t>{</a:t>
            </a:r>
          </a:p>
          <a:p>
            <a:pPr algn="l">
              <a:lnSpc>
                <a:spcPct val="100000"/>
              </a:lnSpc>
              <a:tabLst>
                <a:tab pos="679882" algn="l"/>
                <a:tab pos="1422716" algn="l"/>
                <a:tab pos="3575674" algn="l"/>
                <a:tab pos="4645861" algn="l"/>
              </a:tabLst>
            </a:pPr>
            <a:r>
              <a:rPr lang="en-US">
                <a:solidFill>
                  <a:srgbClr val="000066"/>
                </a:solidFill>
                <a:latin typeface="Courier New" charset="0"/>
              </a:rPr>
              <a:t>    volatile int t = (x&gt;y);</a:t>
            </a:r>
          </a:p>
          <a:p>
            <a:pPr algn="l">
              <a:lnSpc>
                <a:spcPct val="100000"/>
              </a:lnSpc>
              <a:tabLst>
                <a:tab pos="679882" algn="l"/>
                <a:tab pos="1422716" algn="l"/>
                <a:tab pos="3575674" algn="l"/>
                <a:tab pos="4645861" algn="l"/>
              </a:tabLst>
            </a:pPr>
            <a:r>
              <a:rPr lang="en-US">
                <a:solidFill>
                  <a:srgbClr val="000066"/>
                </a:solidFill>
                <a:latin typeface="Courier New" charset="0"/>
              </a:rPr>
              <a:t>    int mask = -t;</a:t>
            </a:r>
          </a:p>
          <a:p>
            <a:pPr algn="l">
              <a:lnSpc>
                <a:spcPct val="100000"/>
              </a:lnSpc>
              <a:tabLst>
                <a:tab pos="679882" algn="l"/>
                <a:tab pos="1422716" algn="l"/>
                <a:tab pos="3575674" algn="l"/>
                <a:tab pos="4645861" algn="l"/>
              </a:tabLst>
            </a:pPr>
            <a:r>
              <a:rPr lang="en-US">
                <a:solidFill>
                  <a:srgbClr val="000066"/>
                </a:solidFill>
                <a:latin typeface="Courier New" charset="0"/>
              </a:rPr>
              <a:t>    return (mask &amp; x) | </a:t>
            </a:r>
          </a:p>
          <a:p>
            <a:pPr algn="l">
              <a:lnSpc>
                <a:spcPct val="100000"/>
              </a:lnSpc>
              <a:tabLst>
                <a:tab pos="679882" algn="l"/>
                <a:tab pos="1422716" algn="l"/>
                <a:tab pos="3575674" algn="l"/>
                <a:tab pos="4645861" algn="l"/>
              </a:tabLst>
            </a:pPr>
            <a:r>
              <a:rPr lang="en-US">
                <a:solidFill>
                  <a:srgbClr val="000066"/>
                </a:solidFill>
                <a:latin typeface="Courier New" charset="0"/>
              </a:rPr>
              <a:t>           (~mask &amp; y);</a:t>
            </a:r>
          </a:p>
          <a:p>
            <a:pPr algn="l">
              <a:lnSpc>
                <a:spcPct val="100000"/>
              </a:lnSpc>
              <a:tabLst>
                <a:tab pos="679882" algn="l"/>
                <a:tab pos="1422716" algn="l"/>
                <a:tab pos="3575674" algn="l"/>
                <a:tab pos="4645861" algn="l"/>
              </a:tabLst>
            </a:pPr>
            <a:r>
              <a:rPr lang="en-US">
                <a:solidFill>
                  <a:srgbClr val="000066"/>
                </a:solidFill>
                <a:latin typeface="Courier New" charset="0"/>
              </a:rPr>
              <a:t>}</a:t>
            </a:r>
          </a:p>
        </p:txBody>
      </p:sp>
      <p:sp>
        <p:nvSpPr>
          <p:cNvPr id="99332" name="Rectangle 6"/>
          <p:cNvSpPr>
            <a:spLocks noChangeArrowheads="1"/>
          </p:cNvSpPr>
          <p:nvPr/>
        </p:nvSpPr>
        <p:spPr bwMode="auto">
          <a:xfrm>
            <a:off x="4033060" y="1673365"/>
            <a:ext cx="4946121" cy="2045668"/>
          </a:xfrm>
          <a:prstGeom prst="rect">
            <a:avLst/>
          </a:prstGeom>
          <a:solidFill>
            <a:srgbClr val="CCFF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2889496" algn="l"/>
                <a:tab pos="3575674" algn="l"/>
                <a:tab pos="4645861" algn="l"/>
              </a:tabLst>
            </a:pPr>
            <a:r>
              <a:rPr lang="en-US">
                <a:solidFill>
                  <a:srgbClr val="000066"/>
                </a:solidFill>
                <a:latin typeface="Courier New" charset="0"/>
              </a:rPr>
              <a:t>	movl 8(%ebp),%ecx	# Get x</a:t>
            </a:r>
          </a:p>
          <a:p>
            <a:pPr algn="l">
              <a:lnSpc>
                <a:spcPct val="100000"/>
              </a:lnSpc>
              <a:tabLst>
                <a:tab pos="226627" algn="l"/>
                <a:tab pos="2889496" algn="l"/>
                <a:tab pos="3575674" algn="l"/>
                <a:tab pos="4645861" algn="l"/>
              </a:tabLst>
            </a:pPr>
            <a:r>
              <a:rPr lang="en-US">
                <a:solidFill>
                  <a:srgbClr val="000066"/>
                </a:solidFill>
                <a:latin typeface="Courier New" charset="0"/>
              </a:rPr>
              <a:t>	movl 12(%ebp),%edx	# Get y</a:t>
            </a:r>
          </a:p>
          <a:p>
            <a:pPr algn="l">
              <a:lnSpc>
                <a:spcPct val="100000"/>
              </a:lnSpc>
              <a:tabLst>
                <a:tab pos="226627" algn="l"/>
                <a:tab pos="2889496" algn="l"/>
                <a:tab pos="3575674" algn="l"/>
                <a:tab pos="4645861" algn="l"/>
              </a:tabLst>
            </a:pPr>
            <a:r>
              <a:rPr lang="en-US">
                <a:solidFill>
                  <a:srgbClr val="000066"/>
                </a:solidFill>
                <a:latin typeface="Courier New" charset="0"/>
              </a:rPr>
              <a:t>	cmpl %edx,%ecx	# x:y</a:t>
            </a:r>
          </a:p>
          <a:p>
            <a:pPr algn="l">
              <a:lnSpc>
                <a:spcPct val="100000"/>
              </a:lnSpc>
              <a:tabLst>
                <a:tab pos="226627" algn="l"/>
                <a:tab pos="2889496" algn="l"/>
                <a:tab pos="3575674" algn="l"/>
                <a:tab pos="4645861" algn="l"/>
              </a:tabLst>
            </a:pPr>
            <a:r>
              <a:rPr lang="en-US">
                <a:solidFill>
                  <a:srgbClr val="000066"/>
                </a:solidFill>
                <a:latin typeface="Courier New" charset="0"/>
              </a:rPr>
              <a:t>	setg %al	# (x&gt;y)</a:t>
            </a:r>
          </a:p>
          <a:p>
            <a:pPr algn="l">
              <a:lnSpc>
                <a:spcPct val="100000"/>
              </a:lnSpc>
              <a:tabLst>
                <a:tab pos="226627" algn="l"/>
                <a:tab pos="2889496" algn="l"/>
                <a:tab pos="3575674" algn="l"/>
                <a:tab pos="4645861" algn="l"/>
              </a:tabLst>
            </a:pPr>
            <a:r>
              <a:rPr lang="en-US">
                <a:solidFill>
                  <a:srgbClr val="000066"/>
                </a:solidFill>
                <a:latin typeface="Courier New" charset="0"/>
              </a:rPr>
              <a:t>	movzbl %al,%eax	# Zero extend</a:t>
            </a:r>
          </a:p>
          <a:p>
            <a:pPr algn="l">
              <a:lnSpc>
                <a:spcPct val="100000"/>
              </a:lnSpc>
              <a:tabLst>
                <a:tab pos="226627" algn="l"/>
                <a:tab pos="2889496" algn="l"/>
                <a:tab pos="3575674" algn="l"/>
                <a:tab pos="4645861" algn="l"/>
              </a:tabLst>
            </a:pPr>
            <a:r>
              <a:rPr lang="en-US">
                <a:solidFill>
                  <a:srgbClr val="000066"/>
                </a:solidFill>
                <a:latin typeface="Courier New" charset="0"/>
              </a:rPr>
              <a:t>	movl %eax,-4(%ebp)	# Save as t</a:t>
            </a:r>
          </a:p>
          <a:p>
            <a:pPr algn="l">
              <a:lnSpc>
                <a:spcPct val="100000"/>
              </a:lnSpc>
              <a:tabLst>
                <a:tab pos="226627" algn="l"/>
                <a:tab pos="2889496" algn="l"/>
                <a:tab pos="3575674" algn="l"/>
                <a:tab pos="4645861" algn="l"/>
              </a:tabLst>
            </a:pPr>
            <a:r>
              <a:rPr lang="en-US">
                <a:solidFill>
                  <a:srgbClr val="000066"/>
                </a:solidFill>
                <a:latin typeface="Courier New" charset="0"/>
              </a:rPr>
              <a:t>	movl -4(%ebp),%eax	# Retrieve t</a:t>
            </a:r>
          </a:p>
        </p:txBody>
      </p:sp>
    </p:spTree>
    <p:extLst>
      <p:ext uri="{BB962C8B-B14F-4D97-AF65-F5344CB8AC3E}">
        <p14:creationId xmlns:p14="http://schemas.microsoft.com/office/powerpoint/2010/main" val="4057526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913230" y="334343"/>
            <a:ext cx="5968637" cy="572026"/>
          </a:xfrm>
        </p:spPr>
        <p:txBody>
          <a:bodyPr/>
          <a:lstStyle/>
          <a:p>
            <a:pPr eaLnBrk="1" hangingPunct="1">
              <a:defRPr/>
            </a:pPr>
            <a:r>
              <a:rPr lang="en-US">
                <a:ea typeface="ＭＳ Ｐゴシック" pitchFamily="-1" charset="-128"/>
                <a:cs typeface="ＭＳ Ｐゴシック" pitchFamily="-1" charset="-128"/>
              </a:rPr>
              <a:t>Translation Example</a:t>
            </a:r>
          </a:p>
        </p:txBody>
      </p:sp>
      <p:sp>
        <p:nvSpPr>
          <p:cNvPr id="424963" name="Rectangle 3"/>
          <p:cNvSpPr>
            <a:spLocks noGrp="1" noChangeArrowheads="1"/>
          </p:cNvSpPr>
          <p:nvPr>
            <p:ph type="body" idx="1"/>
          </p:nvPr>
        </p:nvSpPr>
        <p:spPr>
          <a:xfrm>
            <a:off x="302792" y="1064925"/>
            <a:ext cx="8270484" cy="828725"/>
          </a:xfrm>
        </p:spPr>
        <p:txBody>
          <a:bodyPr/>
          <a:lstStyle/>
          <a:p>
            <a:pPr marL="381144" indent="-381144" eaLnBrk="1" hangingPunct="1">
              <a:buNone/>
              <a:defRPr/>
            </a:pPr>
            <a:r>
              <a:rPr lang="en-US">
                <a:latin typeface="Helvetica" charset="0"/>
                <a:ea typeface="ＭＳ Ｐゴシック" charset="0"/>
                <a:cs typeface="ＭＳ Ｐゴシック" charset="0"/>
              </a:rPr>
              <a:t>Version of Combine4</a:t>
            </a:r>
          </a:p>
          <a:p>
            <a:pPr marL="735624" lvl="1" indent="-243115" eaLnBrk="1" hangingPunct="1">
              <a:defRPr/>
            </a:pPr>
            <a:r>
              <a:rPr lang="en-US">
                <a:latin typeface="Helvetica" charset="0"/>
                <a:ea typeface="ＭＳ Ｐゴシック" charset="0"/>
              </a:rPr>
              <a:t>Integer data, add operation</a:t>
            </a:r>
            <a:endParaRPr lang="en-US">
              <a:latin typeface="Helvetica" charset="0"/>
              <a:ea typeface="ＭＳ Ｐゴシック" charset="0"/>
              <a:cs typeface="ＭＳ Ｐゴシック" charset="0"/>
            </a:endParaRPr>
          </a:p>
        </p:txBody>
      </p:sp>
      <p:sp>
        <p:nvSpPr>
          <p:cNvPr id="27651" name="Rectangle 4" descr="50%"/>
          <p:cNvSpPr>
            <a:spLocks noChangeArrowheads="1"/>
          </p:cNvSpPr>
          <p:nvPr/>
        </p:nvSpPr>
        <p:spPr bwMode="auto">
          <a:xfrm>
            <a:off x="1293601" y="1977531"/>
            <a:ext cx="6468004" cy="1497410"/>
          </a:xfrm>
          <a:prstGeom prst="rect">
            <a:avLst/>
          </a:prstGeom>
          <a:pattFill prst="pct50">
            <a:fgClr>
              <a:srgbClr val="CCECFF"/>
            </a:fgClr>
            <a:bgClr>
              <a:srgbClr val="FFFFFF"/>
            </a:bgClr>
          </a:patt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.L24:	# Loop:</a:t>
            </a:r>
          </a:p>
          <a:p>
            <a:pPr algn="l">
              <a:lnSpc>
                <a:spcPct val="100000"/>
              </a:lnSpc>
              <a:tabLst>
                <a:tab pos="224341" algn="l"/>
                <a:tab pos="3675727" algn="l"/>
              </a:tabLst>
            </a:pPr>
            <a:r>
              <a:rPr lang="en-US">
                <a:solidFill>
                  <a:srgbClr val="000066"/>
                </a:solidFill>
                <a:latin typeface="Courier New" charset="0"/>
              </a:rPr>
              <a:t>	addl (%eax,%edx,4),%ecx	# sum += data[i]</a:t>
            </a:r>
          </a:p>
          <a:p>
            <a:pPr algn="l">
              <a:lnSpc>
                <a:spcPct val="100000"/>
              </a:lnSpc>
              <a:tabLst>
                <a:tab pos="224341" algn="l"/>
                <a:tab pos="3675727" algn="l"/>
              </a:tabLst>
            </a:pPr>
            <a:r>
              <a:rPr lang="en-US">
                <a:solidFill>
                  <a:srgbClr val="000066"/>
                </a:solidFill>
                <a:latin typeface="Courier New" charset="0"/>
              </a:rPr>
              <a:t>	incl %edx	# i++</a:t>
            </a:r>
          </a:p>
          <a:p>
            <a:pPr algn="l">
              <a:lnSpc>
                <a:spcPct val="100000"/>
              </a:lnSpc>
              <a:tabLst>
                <a:tab pos="224341" algn="l"/>
                <a:tab pos="3675727" algn="l"/>
              </a:tabLst>
            </a:pPr>
            <a:r>
              <a:rPr lang="en-US">
                <a:solidFill>
                  <a:srgbClr val="000066"/>
                </a:solidFill>
                <a:latin typeface="Courier New" charset="0"/>
              </a:rPr>
              <a:t>	cmpl %esi,%edx	# i:length</a:t>
            </a:r>
          </a:p>
          <a:p>
            <a:pPr algn="l">
              <a:lnSpc>
                <a:spcPct val="100000"/>
              </a:lnSpc>
              <a:tabLst>
                <a:tab pos="224341" algn="l"/>
                <a:tab pos="3675727" algn="l"/>
              </a:tabLst>
            </a:pPr>
            <a:r>
              <a:rPr lang="en-US">
                <a:solidFill>
                  <a:srgbClr val="000066"/>
                </a:solidFill>
                <a:latin typeface="Courier New" charset="0"/>
              </a:rPr>
              <a:t>	jl .L24	# if &lt; goto Loop</a:t>
            </a:r>
          </a:p>
        </p:txBody>
      </p:sp>
      <p:grpSp>
        <p:nvGrpSpPr>
          <p:cNvPr id="3" name="Group 2"/>
          <p:cNvGrpSpPr>
            <a:grpSpLocks/>
          </p:cNvGrpSpPr>
          <p:nvPr/>
        </p:nvGrpSpPr>
        <p:grpSpPr bwMode="auto">
          <a:xfrm>
            <a:off x="304477" y="3574768"/>
            <a:ext cx="8674735" cy="3118414"/>
            <a:chOff x="304800" y="3581400"/>
            <a:chExt cx="8686800" cy="3124200"/>
          </a:xfrm>
        </p:grpSpPr>
        <p:grpSp>
          <p:nvGrpSpPr>
            <p:cNvPr id="27653" name="Group 6"/>
            <p:cNvGrpSpPr>
              <a:grpSpLocks/>
            </p:cNvGrpSpPr>
            <p:nvPr/>
          </p:nvGrpSpPr>
          <p:grpSpPr bwMode="auto">
            <a:xfrm>
              <a:off x="457200" y="4168775"/>
              <a:ext cx="8534400" cy="1774825"/>
              <a:chOff x="457200" y="4168775"/>
              <a:chExt cx="8534400" cy="1774825"/>
            </a:xfrm>
          </p:grpSpPr>
          <p:sp>
            <p:nvSpPr>
              <p:cNvPr id="27656" name="Rectangle 5"/>
              <p:cNvSpPr>
                <a:spLocks noChangeArrowheads="1"/>
              </p:cNvSpPr>
              <p:nvPr/>
            </p:nvSpPr>
            <p:spPr bwMode="auto">
              <a:xfrm>
                <a:off x="457200" y="4168775"/>
                <a:ext cx="3886200" cy="1474763"/>
              </a:xfrm>
              <a:prstGeom prst="rect">
                <a:avLst/>
              </a:prstGeom>
              <a:solidFill>
                <a:srgbClr val="CCECFF"/>
              </a:solidFill>
              <a:ln w="38100" cmpd="dbl">
                <a:solidFill>
                  <a:schemeClr val="tx1"/>
                </a:solidFill>
                <a:miter lim="800000"/>
                <a:headEnd/>
                <a:tailEnd/>
              </a:ln>
            </p:spPr>
            <p:txBody>
              <a:bodyPr lIns="90487" tIns="44450" rIns="90487" bIns="44450">
                <a:spAutoFit/>
              </a:bodyPr>
              <a:lstStyle/>
              <a:p>
                <a:pPr algn="l">
                  <a:lnSpc>
                    <a:spcPct val="100000"/>
                  </a:lnSpc>
                  <a:tabLst>
                    <a:tab pos="224341" algn="l"/>
                    <a:tab pos="3675727" algn="l"/>
                  </a:tabLst>
                </a:pPr>
                <a:r>
                  <a:rPr lang="en-US">
                    <a:solidFill>
                      <a:srgbClr val="000066"/>
                    </a:solidFill>
                    <a:latin typeface="Courier New" charset="0"/>
                  </a:rPr>
                  <a:t>.L24:	</a:t>
                </a:r>
              </a:p>
              <a:p>
                <a:pPr algn="l">
                  <a:lnSpc>
                    <a:spcPct val="100000"/>
                  </a:lnSpc>
                  <a:tabLst>
                    <a:tab pos="224341" algn="l"/>
                    <a:tab pos="3675727" algn="l"/>
                  </a:tabLst>
                </a:pPr>
                <a:r>
                  <a:rPr lang="en-US">
                    <a:solidFill>
                      <a:srgbClr val="000066"/>
                    </a:solidFill>
                    <a:latin typeface="Courier New" charset="0"/>
                  </a:rPr>
                  <a:t>	addl (%eax,%edx,4),%ecx</a:t>
                </a:r>
              </a:p>
              <a:p>
                <a:pPr algn="l">
                  <a:lnSpc>
                    <a:spcPct val="100000"/>
                  </a:lnSpc>
                  <a:tabLst>
                    <a:tab pos="224341" algn="l"/>
                    <a:tab pos="3675727" algn="l"/>
                  </a:tabLst>
                </a:pPr>
                <a:r>
                  <a:rPr lang="en-US">
                    <a:solidFill>
                      <a:srgbClr val="000066"/>
                    </a:solidFill>
                    <a:latin typeface="Courier New" charset="0"/>
                  </a:rPr>
                  <a:t>	incl %edx</a:t>
                </a:r>
              </a:p>
              <a:p>
                <a:pPr algn="l">
                  <a:lnSpc>
                    <a:spcPct val="100000"/>
                  </a:lnSpc>
                  <a:tabLst>
                    <a:tab pos="224341" algn="l"/>
                    <a:tab pos="3675727" algn="l"/>
                  </a:tabLst>
                </a:pPr>
                <a:r>
                  <a:rPr lang="en-US">
                    <a:solidFill>
                      <a:srgbClr val="000066"/>
                    </a:solidFill>
                    <a:latin typeface="Courier New" charset="0"/>
                  </a:rPr>
                  <a:t>	cmpl %esi,%edx</a:t>
                </a:r>
              </a:p>
              <a:p>
                <a:pPr algn="l">
                  <a:lnSpc>
                    <a:spcPct val="100000"/>
                  </a:lnSpc>
                  <a:tabLst>
                    <a:tab pos="224341" algn="l"/>
                    <a:tab pos="3675727" algn="l"/>
                  </a:tabLst>
                </a:pPr>
                <a:r>
                  <a:rPr lang="en-US">
                    <a:solidFill>
                      <a:srgbClr val="000066"/>
                    </a:solidFill>
                    <a:latin typeface="Courier New" charset="0"/>
                  </a:rPr>
                  <a:t>	jl .L24</a:t>
                </a:r>
              </a:p>
            </p:txBody>
          </p:sp>
          <p:sp>
            <p:nvSpPr>
              <p:cNvPr id="27657" name="Rectangle 6"/>
              <p:cNvSpPr>
                <a:spLocks noChangeArrowheads="1"/>
              </p:cNvSpPr>
              <p:nvPr/>
            </p:nvSpPr>
            <p:spPr bwMode="auto">
              <a:xfrm>
                <a:off x="4572000" y="4168775"/>
                <a:ext cx="4419600" cy="1774825"/>
              </a:xfrm>
              <a:prstGeom prst="rect">
                <a:avLst/>
              </a:prstGeom>
              <a:solidFill>
                <a:srgbClr val="FFCCFF"/>
              </a:solidFill>
              <a:ln w="38100" cmpd="dbl">
                <a:solidFill>
                  <a:schemeClr val="tx1"/>
                </a:solidFill>
                <a:miter lim="800000"/>
                <a:headEnd/>
                <a:tailEnd/>
              </a:ln>
            </p:spPr>
            <p:txBody>
              <a:bodyPr lIns="90487" tIns="44450" rIns="90487" bIns="44450">
                <a:spAutoFit/>
              </a:bodyPr>
              <a:lstStyle/>
              <a:p>
                <a:pPr algn="l">
                  <a:lnSpc>
                    <a:spcPct val="100000"/>
                  </a:lnSpc>
                  <a:tabLst>
                    <a:tab pos="224341" algn="l"/>
                    <a:tab pos="2822293" algn="l"/>
                    <a:tab pos="3675727" algn="l"/>
                  </a:tabLst>
                </a:pPr>
                <a:endParaRPr lang="en-US">
                  <a:solidFill>
                    <a:srgbClr val="000066"/>
                  </a:solidFill>
                  <a:latin typeface="Courier New" charset="0"/>
                </a:endParaRPr>
              </a:p>
              <a:p>
                <a:pPr algn="l">
                  <a:lnSpc>
                    <a:spcPct val="100000"/>
                  </a:lnSpc>
                  <a:tabLst>
                    <a:tab pos="224341" algn="l"/>
                    <a:tab pos="2822293" algn="l"/>
                    <a:tab pos="3675727" algn="l"/>
                  </a:tabLst>
                </a:pPr>
                <a:r>
                  <a:rPr lang="en-US">
                    <a:solidFill>
                      <a:srgbClr val="000066"/>
                    </a:solidFill>
                    <a:latin typeface="Courier New" charset="0"/>
                  </a:rPr>
                  <a:t>load (%eax,%edx.0,4) </a:t>
                </a:r>
                <a:r>
                  <a:rPr lang="en-US">
                    <a:solidFill>
                      <a:srgbClr val="000066"/>
                    </a:solidFill>
                    <a:latin typeface="Courier New" charset="0"/>
                    <a:sym typeface="Wingdings" charset="0"/>
                  </a:rPr>
                  <a:t> t.1</a:t>
                </a:r>
              </a:p>
              <a:p>
                <a:pPr algn="l">
                  <a:lnSpc>
                    <a:spcPct val="100000"/>
                  </a:lnSpc>
                  <a:tabLst>
                    <a:tab pos="224341" algn="l"/>
                    <a:tab pos="2822293" algn="l"/>
                    <a:tab pos="3675727" algn="l"/>
                  </a:tabLst>
                </a:pPr>
                <a:r>
                  <a:rPr lang="en-US">
                    <a:solidFill>
                      <a:srgbClr val="000066"/>
                    </a:solidFill>
                    <a:latin typeface="Courier New" charset="0"/>
                    <a:sym typeface="Wingdings" charset="0"/>
                  </a:rPr>
                  <a:t>iaddl t.1, %ecx.0     %ecx.1</a:t>
                </a:r>
              </a:p>
              <a:p>
                <a:pPr algn="l">
                  <a:lnSpc>
                    <a:spcPct val="100000"/>
                  </a:lnSpc>
                  <a:tabLst>
                    <a:tab pos="224341" algn="l"/>
                    <a:tab pos="2822293" algn="l"/>
                    <a:tab pos="3675727" algn="l"/>
                  </a:tabLst>
                </a:pPr>
                <a:r>
                  <a:rPr lang="en-US">
                    <a:solidFill>
                      <a:srgbClr val="000066"/>
                    </a:solidFill>
                    <a:latin typeface="Courier New" charset="0"/>
                    <a:sym typeface="Wingdings" charset="0"/>
                  </a:rPr>
                  <a:t>incl %edx.0	 %edx.1</a:t>
                </a:r>
              </a:p>
              <a:p>
                <a:pPr algn="l">
                  <a:lnSpc>
                    <a:spcPct val="100000"/>
                  </a:lnSpc>
                  <a:tabLst>
                    <a:tab pos="224341" algn="l"/>
                    <a:tab pos="2822293"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2822293" algn="l"/>
                    <a:tab pos="3675727" algn="l"/>
                  </a:tabLst>
                </a:pPr>
                <a:r>
                  <a:rPr lang="en-US">
                    <a:solidFill>
                      <a:srgbClr val="000066"/>
                    </a:solidFill>
                    <a:latin typeface="Courier New" charset="0"/>
                    <a:sym typeface="Wingdings" charset="0"/>
                  </a:rPr>
                  <a:t>jl-taken cc.1</a:t>
                </a:r>
              </a:p>
            </p:txBody>
          </p:sp>
        </p:grpSp>
        <p:sp>
          <p:nvSpPr>
            <p:cNvPr id="8" name="Rectangle 3"/>
            <p:cNvSpPr txBox="1">
              <a:spLocks noChangeArrowheads="1"/>
            </p:cNvSpPr>
            <p:nvPr/>
          </p:nvSpPr>
          <p:spPr bwMode="auto">
            <a:xfrm>
              <a:off x="381000" y="3581400"/>
              <a:ext cx="8281988" cy="685800"/>
            </a:xfrm>
            <a:prstGeom prst="rect">
              <a:avLst/>
            </a:prstGeom>
            <a:noFill/>
            <a:ln w="9525">
              <a:noFill/>
              <a:miter lim="800000"/>
              <a:headEnd/>
              <a:tailEnd/>
            </a:ln>
            <a:effectLst/>
          </p:spPr>
          <p:txBody>
            <a:bodyPr lIns="90479" tIns="44446" rIns="90479" bIns="44446"/>
            <a:lstStyle>
              <a:lvl1pPr marL="385763" indent="-385763">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r>
                <a:rPr lang="en-US" dirty="0" smtClean="0">
                  <a:solidFill>
                    <a:srgbClr val="003300"/>
                  </a:solidFill>
                  <a:effectLst>
                    <a:outerShdw blurRad="38100" dist="38100" dir="2700000" algn="tl">
                      <a:srgbClr val="DDDDDD"/>
                    </a:outerShdw>
                  </a:effectLst>
                </a:rPr>
                <a:t>Translation of First Iteration</a:t>
              </a:r>
              <a:endParaRPr lang="en-US" sz="2000" dirty="0">
                <a:solidFill>
                  <a:srgbClr val="000066"/>
                </a:solidFill>
              </a:endParaRPr>
            </a:p>
          </p:txBody>
        </p:sp>
        <p:sp>
          <p:nvSpPr>
            <p:cNvPr id="27655" name="Rectangle 3"/>
            <p:cNvSpPr txBox="1">
              <a:spLocks noChangeArrowheads="1"/>
            </p:cNvSpPr>
            <p:nvPr/>
          </p:nvSpPr>
          <p:spPr bwMode="auto">
            <a:xfrm>
              <a:off x="304800" y="6019800"/>
              <a:ext cx="82819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9" tIns="44446" rIns="90479" bIns="44446"/>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lnSpc>
                  <a:spcPct val="100000"/>
                </a:lnSpc>
                <a:spcBef>
                  <a:spcPct val="25000"/>
                </a:spcBef>
                <a:buClr>
                  <a:srgbClr val="660033"/>
                </a:buClr>
                <a:buSzPct val="75000"/>
                <a:buFont typeface="Wingdings" charset="0"/>
                <a:buChar char="n"/>
              </a:pPr>
              <a:r>
                <a:rPr lang="en-US" sz="2000">
                  <a:solidFill>
                    <a:srgbClr val="000066"/>
                  </a:solidFill>
                </a:rPr>
                <a:t>ICU fetches </a:t>
              </a:r>
              <a:r>
                <a:rPr lang="en-US" sz="2000" b="0">
                  <a:solidFill>
                    <a:srgbClr val="000066"/>
                  </a:solidFill>
                  <a:latin typeface="Courier" charset="0"/>
                  <a:cs typeface="Courier" charset="0"/>
                </a:rPr>
                <a:t>add </a:t>
              </a:r>
              <a:r>
                <a:rPr lang="en-US" sz="2000">
                  <a:solidFill>
                    <a:srgbClr val="000066"/>
                  </a:solidFill>
                </a:rPr>
                <a:t>instruction &amp; translates it to 2 operations for functional units, 1 for the load unit, 1 for an integer unit</a:t>
              </a:r>
            </a:p>
            <a:p>
              <a:pPr lvl="1" algn="l" eaLnBrk="1" hangingPunct="1">
                <a:lnSpc>
                  <a:spcPct val="100000"/>
                </a:lnSpc>
                <a:spcBef>
                  <a:spcPct val="25000"/>
                </a:spcBef>
                <a:buClr>
                  <a:srgbClr val="660033"/>
                </a:buClr>
                <a:buSzPct val="75000"/>
                <a:buFont typeface="Wingdings" charset="0"/>
                <a:buChar char="n"/>
              </a:pPr>
              <a:endParaRPr lang="en-US" sz="2000">
                <a:solidFill>
                  <a:srgbClr val="000066"/>
                </a:solidFill>
              </a:endParaRPr>
            </a:p>
          </p:txBody>
        </p:sp>
      </p:grpSp>
    </p:spTree>
    <p:extLst>
      <p:ext uri="{BB962C8B-B14F-4D97-AF65-F5344CB8AC3E}">
        <p14:creationId xmlns:p14="http://schemas.microsoft.com/office/powerpoint/2010/main" val="2447695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1301579" y="334343"/>
            <a:ext cx="7068831" cy="572026"/>
          </a:xfrm>
        </p:spPr>
        <p:txBody>
          <a:bodyPr/>
          <a:lstStyle/>
          <a:p>
            <a:pPr eaLnBrk="1" hangingPunct="1">
              <a:defRPr/>
            </a:pPr>
            <a:r>
              <a:rPr lang="en-US">
                <a:ea typeface="ＭＳ Ｐゴシック" pitchFamily="-1" charset="-128"/>
                <a:cs typeface="ＭＳ Ｐゴシック" pitchFamily="-1" charset="-128"/>
              </a:rPr>
              <a:t>Visualizing Operations</a:t>
            </a:r>
          </a:p>
        </p:txBody>
      </p:sp>
      <p:sp>
        <p:nvSpPr>
          <p:cNvPr id="429059" name="Rectangle 3"/>
          <p:cNvSpPr>
            <a:spLocks noGrp="1" noChangeArrowheads="1"/>
          </p:cNvSpPr>
          <p:nvPr>
            <p:ph type="body" idx="1"/>
          </p:nvPr>
        </p:nvSpPr>
        <p:spPr>
          <a:xfrm>
            <a:off x="4565650" y="5203696"/>
            <a:ext cx="4413462" cy="1793722"/>
          </a:xfrm>
        </p:spPr>
        <p:txBody>
          <a:bodyPr/>
          <a:lstStyle/>
          <a:p>
            <a:pPr marL="381144" indent="-381144" eaLnBrk="1" hangingPunct="1">
              <a:buNone/>
              <a:defRPr/>
            </a:pPr>
            <a:r>
              <a:rPr lang="en-US" dirty="0" smtClean="0">
                <a:ea typeface="ＭＳ Ｐゴシック" pitchFamily="-1" charset="-128"/>
                <a:cs typeface="ＭＳ Ｐゴシック" pitchFamily="-1" charset="-128"/>
              </a:rPr>
              <a:t>Data-flow graph</a:t>
            </a:r>
          </a:p>
          <a:p>
            <a:pPr marL="735624" lvl="1" indent="-243115" eaLnBrk="1" hangingPunct="1">
              <a:buFont typeface="Wingdings" pitchFamily="-1" charset="2"/>
              <a:buChar char="n"/>
              <a:defRPr/>
            </a:pPr>
            <a:r>
              <a:rPr lang="en-US" b="0" dirty="0" smtClean="0">
                <a:latin typeface="Courier" pitchFamily="-1" charset="0"/>
                <a:ea typeface="Courier" pitchFamily="-1" charset="0"/>
                <a:cs typeface="Courier" pitchFamily="-1" charset="0"/>
              </a:rPr>
              <a:t>load</a:t>
            </a:r>
            <a:r>
              <a:rPr lang="en-US" dirty="0" smtClean="0"/>
              <a:t>’s latency = 3 clock cycles, but can be pipelined</a:t>
            </a:r>
          </a:p>
          <a:p>
            <a:pPr marL="735624" lvl="1" indent="-243115" eaLnBrk="1" hangingPunct="1">
              <a:buFont typeface="Wingdings" pitchFamily="-1" charset="2"/>
              <a:buChar char="n"/>
              <a:defRPr/>
            </a:pPr>
            <a:r>
              <a:rPr lang="en-US" b="0" dirty="0" err="1" smtClean="0">
                <a:latin typeface="Courier" pitchFamily="-1" charset="0"/>
                <a:ea typeface="Courier" pitchFamily="-1" charset="0"/>
                <a:cs typeface="Courier" pitchFamily="-1" charset="0"/>
              </a:rPr>
              <a:t>add</a:t>
            </a:r>
            <a:r>
              <a:rPr lang="en-US" dirty="0" err="1" smtClean="0"/>
              <a:t>’s</a:t>
            </a:r>
            <a:r>
              <a:rPr lang="en-US" dirty="0" smtClean="0"/>
              <a:t> latency = 1 clock cycle</a:t>
            </a:r>
          </a:p>
        </p:txBody>
      </p:sp>
      <p:grpSp>
        <p:nvGrpSpPr>
          <p:cNvPr id="2" name="Group 33"/>
          <p:cNvGrpSpPr>
            <a:grpSpLocks/>
          </p:cNvGrpSpPr>
          <p:nvPr/>
        </p:nvGrpSpPr>
        <p:grpSpPr bwMode="auto">
          <a:xfrm>
            <a:off x="493027" y="3650827"/>
            <a:ext cx="3543134" cy="3118414"/>
            <a:chOff x="493712" y="3657600"/>
            <a:chExt cx="3548063" cy="3124200"/>
          </a:xfrm>
        </p:grpSpPr>
        <p:sp>
          <p:nvSpPr>
            <p:cNvPr id="28678" name="Line 5"/>
            <p:cNvSpPr>
              <a:spLocks noChangeShapeType="1"/>
            </p:cNvSpPr>
            <p:nvPr/>
          </p:nvSpPr>
          <p:spPr bwMode="auto">
            <a:xfrm>
              <a:off x="890587" y="3657600"/>
              <a:ext cx="0" cy="312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79" name="Text Box 6"/>
            <p:cNvSpPr txBox="1">
              <a:spLocks noChangeArrowheads="1"/>
            </p:cNvSpPr>
            <p:nvPr/>
          </p:nvSpPr>
          <p:spPr bwMode="auto">
            <a:xfrm>
              <a:off x="493712" y="5446713"/>
              <a:ext cx="777875" cy="36671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nvGrpSpPr>
            <p:cNvPr id="28680" name="Group 34"/>
            <p:cNvGrpSpPr>
              <a:grpSpLocks/>
            </p:cNvGrpSpPr>
            <p:nvPr/>
          </p:nvGrpSpPr>
          <p:grpSpPr bwMode="auto">
            <a:xfrm>
              <a:off x="1039812" y="3886200"/>
              <a:ext cx="3001963" cy="2289175"/>
              <a:chOff x="430" y="1104"/>
              <a:chExt cx="1891" cy="1442"/>
            </a:xfrm>
          </p:grpSpPr>
          <p:sp>
            <p:nvSpPr>
              <p:cNvPr id="28681" name="Text Box 8"/>
              <p:cNvSpPr txBox="1">
                <a:spLocks noChangeArrowheads="1"/>
              </p:cNvSpPr>
              <p:nvPr/>
            </p:nvSpPr>
            <p:spPr bwMode="auto">
              <a:xfrm>
                <a:off x="1603" y="1793"/>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28682" name="Text Box 9"/>
              <p:cNvSpPr txBox="1">
                <a:spLocks noChangeArrowheads="1"/>
              </p:cNvSpPr>
              <p:nvPr/>
            </p:nvSpPr>
            <p:spPr bwMode="auto">
              <a:xfrm>
                <a:off x="1087" y="2062"/>
                <a:ext cx="2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t>
                </a:r>
                <a:endParaRPr lang="en-US" sz="1200">
                  <a:solidFill>
                    <a:srgbClr val="000066"/>
                  </a:solidFill>
                  <a:latin typeface="Times New Roman" charset="0"/>
                </a:endParaRPr>
              </a:p>
            </p:txBody>
          </p:sp>
          <p:sp>
            <p:nvSpPr>
              <p:cNvPr id="28683" name="Text Box 10"/>
              <p:cNvSpPr txBox="1">
                <a:spLocks noChangeArrowheads="1"/>
              </p:cNvSpPr>
              <p:nvPr/>
            </p:nvSpPr>
            <p:spPr bwMode="auto">
              <a:xfrm>
                <a:off x="1327" y="1632"/>
                <a:ext cx="56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a:t>
                </a:r>
                <a:r>
                  <a:rPr lang="en-US" sz="1200" i="1">
                    <a:solidFill>
                      <a:srgbClr val="000066"/>
                    </a:solidFill>
                    <a:latin typeface="Times New Roman" charset="0"/>
                  </a:rPr>
                  <a:t>i </a:t>
                </a:r>
                <a:r>
                  <a:rPr lang="en-US" sz="1200">
                    <a:solidFill>
                      <a:srgbClr val="000066"/>
                    </a:solidFill>
                    <a:latin typeface="Times New Roman" charset="0"/>
                  </a:rPr>
                  <a:t>+1</a:t>
                </a:r>
              </a:p>
            </p:txBody>
          </p:sp>
          <p:sp>
            <p:nvSpPr>
              <p:cNvPr id="28684" name="Freeform 11"/>
              <p:cNvSpPr>
                <a:spLocks/>
              </p:cNvSpPr>
              <p:nvPr/>
            </p:nvSpPr>
            <p:spPr bwMode="auto">
              <a:xfrm>
                <a:off x="1087" y="2352"/>
                <a:ext cx="816" cy="48"/>
              </a:xfrm>
              <a:custGeom>
                <a:avLst/>
                <a:gdLst>
                  <a:gd name="T0" fmla="*/ 0 w 1056"/>
                  <a:gd name="T1" fmla="*/ 0 h 48"/>
                  <a:gd name="T2" fmla="*/ 0 w 1056"/>
                  <a:gd name="T3" fmla="*/ 48 h 48"/>
                  <a:gd name="T4" fmla="*/ 104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8685" name="Line 12"/>
              <p:cNvSpPr>
                <a:spLocks noChangeShapeType="1"/>
              </p:cNvSpPr>
              <p:nvPr/>
            </p:nvSpPr>
            <p:spPr bwMode="auto">
              <a:xfrm>
                <a:off x="1087" y="206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86" name="AutoShape 13"/>
              <p:cNvSpPr>
                <a:spLocks noChangeArrowheads="1"/>
              </p:cNvSpPr>
              <p:nvPr/>
            </p:nvSpPr>
            <p:spPr bwMode="auto">
              <a:xfrm>
                <a:off x="1375" y="1344"/>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incl</a:t>
                </a:r>
              </a:p>
            </p:txBody>
          </p:sp>
          <p:sp>
            <p:nvSpPr>
              <p:cNvPr id="28687" name="AutoShape 14"/>
              <p:cNvSpPr>
                <a:spLocks noChangeArrowheads="1"/>
              </p:cNvSpPr>
              <p:nvPr/>
            </p:nvSpPr>
            <p:spPr bwMode="auto">
              <a:xfrm>
                <a:off x="1375" y="163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28688" name="AutoShape 15"/>
              <p:cNvSpPr>
                <a:spLocks noChangeArrowheads="1"/>
              </p:cNvSpPr>
              <p:nvPr/>
            </p:nvSpPr>
            <p:spPr bwMode="auto">
              <a:xfrm>
                <a:off x="1375" y="1920"/>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28689" name="Line 16"/>
              <p:cNvSpPr>
                <a:spLocks noChangeShapeType="1"/>
              </p:cNvSpPr>
              <p:nvPr/>
            </p:nvSpPr>
            <p:spPr bwMode="auto">
              <a:xfrm>
                <a:off x="1615" y="148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90" name="Line 17"/>
              <p:cNvSpPr>
                <a:spLocks noChangeShapeType="1"/>
              </p:cNvSpPr>
              <p:nvPr/>
            </p:nvSpPr>
            <p:spPr bwMode="auto">
              <a:xfrm flipH="1">
                <a:off x="1615" y="177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91" name="AutoShape 18"/>
              <p:cNvSpPr>
                <a:spLocks noChangeArrowheads="1"/>
              </p:cNvSpPr>
              <p:nvPr/>
            </p:nvSpPr>
            <p:spPr bwMode="auto">
              <a:xfrm>
                <a:off x="847" y="1344"/>
                <a:ext cx="476" cy="144"/>
              </a:xfrm>
              <a:prstGeom prst="roundRect">
                <a:avLst>
                  <a:gd name="adj" fmla="val 50000"/>
                </a:avLst>
              </a:prstGeom>
              <a:solidFill>
                <a:schemeClr val="bg1"/>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28692" name="Text Box 19"/>
              <p:cNvSpPr txBox="1">
                <a:spLocks noChangeArrowheads="1"/>
              </p:cNvSpPr>
              <p:nvPr/>
            </p:nvSpPr>
            <p:spPr bwMode="auto">
              <a:xfrm>
                <a:off x="742" y="1104"/>
                <a:ext cx="49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28693" name="Text Box 20"/>
              <p:cNvSpPr txBox="1">
                <a:spLocks noChangeArrowheads="1"/>
              </p:cNvSpPr>
              <p:nvPr/>
            </p:nvSpPr>
            <p:spPr bwMode="auto">
              <a:xfrm>
                <a:off x="1855" y="1363"/>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28694" name="Text Box 21"/>
              <p:cNvSpPr txBox="1">
                <a:spLocks noChangeArrowheads="1"/>
              </p:cNvSpPr>
              <p:nvPr/>
            </p:nvSpPr>
            <p:spPr bwMode="auto">
              <a:xfrm>
                <a:off x="430" y="1968"/>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28695" name="Freeform 22"/>
              <p:cNvSpPr>
                <a:spLocks/>
              </p:cNvSpPr>
              <p:nvPr/>
            </p:nvSpPr>
            <p:spPr bwMode="auto">
              <a:xfrm>
                <a:off x="799" y="1248"/>
                <a:ext cx="816" cy="96"/>
              </a:xfrm>
              <a:custGeom>
                <a:avLst/>
                <a:gdLst>
                  <a:gd name="T0" fmla="*/ 0 w 1008"/>
                  <a:gd name="T1" fmla="*/ 0 h 48"/>
                  <a:gd name="T2" fmla="*/ 151 w 1008"/>
                  <a:gd name="T3" fmla="*/ 0 h 48"/>
                  <a:gd name="T4" fmla="*/ 151 w 1008"/>
                  <a:gd name="T5" fmla="*/ 24576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8696" name="Line 23"/>
              <p:cNvSpPr>
                <a:spLocks noChangeShapeType="1"/>
              </p:cNvSpPr>
              <p:nvPr/>
            </p:nvSpPr>
            <p:spPr bwMode="auto">
              <a:xfrm>
                <a:off x="1087" y="1248"/>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97" name="Freeform 24"/>
              <p:cNvSpPr>
                <a:spLocks/>
              </p:cNvSpPr>
              <p:nvPr/>
            </p:nvSpPr>
            <p:spPr bwMode="auto">
              <a:xfrm>
                <a:off x="1615" y="1536"/>
                <a:ext cx="288" cy="48"/>
              </a:xfrm>
              <a:custGeom>
                <a:avLst/>
                <a:gdLst>
                  <a:gd name="T0" fmla="*/ 0 w 348"/>
                  <a:gd name="T1" fmla="*/ 0 h 1"/>
                  <a:gd name="T2" fmla="*/ 64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28698" name="Freeform 25"/>
              <p:cNvSpPr>
                <a:spLocks/>
              </p:cNvSpPr>
              <p:nvPr/>
            </p:nvSpPr>
            <p:spPr bwMode="auto">
              <a:xfrm>
                <a:off x="1903" y="153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28699" name="Freeform 26"/>
              <p:cNvSpPr>
                <a:spLocks/>
              </p:cNvSpPr>
              <p:nvPr/>
            </p:nvSpPr>
            <p:spPr bwMode="auto">
              <a:xfrm>
                <a:off x="1903" y="2400"/>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28700" name="Freeform 27"/>
              <p:cNvSpPr>
                <a:spLocks/>
              </p:cNvSpPr>
              <p:nvPr/>
            </p:nvSpPr>
            <p:spPr bwMode="auto">
              <a:xfrm>
                <a:off x="799" y="2112"/>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8701" name="AutoShape 28"/>
              <p:cNvSpPr>
                <a:spLocks noChangeArrowheads="1"/>
              </p:cNvSpPr>
              <p:nvPr/>
            </p:nvSpPr>
            <p:spPr bwMode="auto">
              <a:xfrm>
                <a:off x="847" y="2208"/>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28702" name="Line 29"/>
              <p:cNvSpPr>
                <a:spLocks noChangeShapeType="1"/>
              </p:cNvSpPr>
              <p:nvPr/>
            </p:nvSpPr>
            <p:spPr bwMode="auto">
              <a:xfrm flipH="1">
                <a:off x="655" y="21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703" name="Text Box 30"/>
              <p:cNvSpPr txBox="1">
                <a:spLocks noChangeArrowheads="1"/>
              </p:cNvSpPr>
              <p:nvPr/>
            </p:nvSpPr>
            <p:spPr bwMode="auto">
              <a:xfrm>
                <a:off x="816" y="2371"/>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28704" name="AutoShape 31"/>
              <p:cNvSpPr>
                <a:spLocks noChangeArrowheads="1"/>
              </p:cNvSpPr>
              <p:nvPr/>
            </p:nvSpPr>
            <p:spPr bwMode="auto">
              <a:xfrm>
                <a:off x="847" y="134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grpSp>
      </p:grpSp>
      <p:sp>
        <p:nvSpPr>
          <p:cNvPr id="28676" name="Rectangle 32"/>
          <p:cNvSpPr>
            <a:spLocks noChangeArrowheads="1"/>
          </p:cNvSpPr>
          <p:nvPr/>
        </p:nvSpPr>
        <p:spPr bwMode="auto">
          <a:xfrm>
            <a:off x="228343" y="1445119"/>
            <a:ext cx="4185179" cy="1497410"/>
          </a:xfrm>
          <a:prstGeom prst="rect">
            <a:avLst/>
          </a:prstGeom>
          <a:solidFill>
            <a:srgbClr val="FFC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2596382" algn="l"/>
                <a:tab pos="3675727" algn="l"/>
              </a:tabLst>
            </a:pPr>
            <a:r>
              <a:rPr lang="en-US">
                <a:solidFill>
                  <a:srgbClr val="FF0000"/>
                </a:solidFill>
                <a:latin typeface="Courier New" charset="0"/>
              </a:rPr>
              <a:t>load (%eax,%edx.0,4) </a:t>
            </a:r>
            <a:r>
              <a:rPr lang="en-US">
                <a:solidFill>
                  <a:srgbClr val="FF0000"/>
                </a:solidFill>
                <a:latin typeface="Courier New" charset="0"/>
                <a:sym typeface="Wingdings" charset="0"/>
              </a:rPr>
              <a:t> t.1</a:t>
            </a:r>
          </a:p>
          <a:p>
            <a:pPr algn="l">
              <a:lnSpc>
                <a:spcPct val="100000"/>
              </a:lnSpc>
              <a:tabLst>
                <a:tab pos="224341" algn="l"/>
                <a:tab pos="2596382" algn="l"/>
                <a:tab pos="3675727" algn="l"/>
              </a:tabLst>
            </a:pPr>
            <a:r>
              <a:rPr lang="en-US">
                <a:solidFill>
                  <a:srgbClr val="FF0000"/>
                </a:solidFill>
                <a:latin typeface="Courier New" charset="0"/>
                <a:sym typeface="Wingdings" charset="0"/>
              </a:rPr>
              <a:t>iaddl t.1, %ecx.0   %ecx.1</a:t>
            </a:r>
          </a:p>
          <a:p>
            <a:pPr algn="l">
              <a:lnSpc>
                <a:spcPct val="100000"/>
              </a:lnSpc>
              <a:tabLst>
                <a:tab pos="224341" algn="l"/>
                <a:tab pos="2596382" algn="l"/>
                <a:tab pos="3675727" algn="l"/>
              </a:tabLst>
            </a:pPr>
            <a:r>
              <a:rPr lang="en-US">
                <a:solidFill>
                  <a:srgbClr val="000066"/>
                </a:solidFill>
                <a:latin typeface="Courier New" charset="0"/>
                <a:sym typeface="Wingdings" charset="0"/>
              </a:rPr>
              <a:t>incl %edx.0	 %edx.1</a:t>
            </a:r>
          </a:p>
          <a:p>
            <a:pPr algn="l">
              <a:lnSpc>
                <a:spcPct val="100000"/>
              </a:lnSpc>
              <a:tabLst>
                <a:tab pos="224341" algn="l"/>
                <a:tab pos="2596382"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2596382" algn="l"/>
                <a:tab pos="3675727" algn="l"/>
              </a:tabLst>
            </a:pPr>
            <a:r>
              <a:rPr lang="en-US">
                <a:solidFill>
                  <a:srgbClr val="000066"/>
                </a:solidFill>
                <a:latin typeface="Courier New" charset="0"/>
                <a:sym typeface="Wingdings" charset="0"/>
              </a:rPr>
              <a:t>jl-taken cc.1</a:t>
            </a:r>
          </a:p>
        </p:txBody>
      </p:sp>
      <p:sp>
        <p:nvSpPr>
          <p:cNvPr id="33" name="Rectangle 3"/>
          <p:cNvSpPr txBox="1">
            <a:spLocks noChangeArrowheads="1"/>
          </p:cNvSpPr>
          <p:nvPr/>
        </p:nvSpPr>
        <p:spPr bwMode="auto">
          <a:xfrm>
            <a:off x="4489556" y="988766"/>
            <a:ext cx="4489556" cy="2738120"/>
          </a:xfrm>
          <a:prstGeom prst="rect">
            <a:avLst/>
          </a:prstGeom>
          <a:noFill/>
          <a:ln w="9525">
            <a:noFill/>
            <a:miter lim="800000"/>
            <a:headEnd/>
            <a:tailEnd/>
          </a:ln>
          <a:effectLst/>
        </p:spPr>
        <p:txBody>
          <a:bodyPr lIns="89390" tIns="43900" rIns="89390" bIns="43900"/>
          <a:lstStyle/>
          <a:p>
            <a:pPr marL="381144" indent="-381144" algn="l" eaLnBrk="1" hangingPunct="1">
              <a:lnSpc>
                <a:spcPct val="95000"/>
              </a:lnSpc>
              <a:spcBef>
                <a:spcPct val="50000"/>
              </a:spcBef>
              <a:buClr>
                <a:srgbClr val="660033"/>
              </a:buClr>
              <a:defRPr/>
            </a:pPr>
            <a:r>
              <a:rPr lang="en-US" sz="2400" kern="0" dirty="0">
                <a:solidFill>
                  <a:srgbClr val="003300"/>
                </a:solidFill>
                <a:effectLst>
                  <a:outerShdw blurRad="38100" dist="38100" dir="2700000" algn="tl">
                    <a:srgbClr val="DDDDDD"/>
                  </a:outerShdw>
                </a:effectLst>
                <a:latin typeface="Helvetica"/>
                <a:ea typeface="ＭＳ Ｐゴシック" pitchFamily="-1" charset="-128"/>
                <a:cs typeface="ＭＳ Ｐゴシック" pitchFamily="-1" charset="-128"/>
              </a:rPr>
              <a:t>Operations</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sz="2000" kern="0" dirty="0">
                <a:solidFill>
                  <a:srgbClr val="000066"/>
                </a:solidFill>
                <a:latin typeface="Helvetica"/>
                <a:ea typeface="ＭＳ Ｐゴシック" pitchFamily="-111" charset="-128"/>
              </a:rPr>
              <a:t>Note </a:t>
            </a:r>
            <a:r>
              <a:rPr lang="en-US" sz="2000" b="0" kern="0" dirty="0">
                <a:solidFill>
                  <a:srgbClr val="FF0000"/>
                </a:solidFill>
                <a:latin typeface="Courier"/>
                <a:ea typeface="ＭＳ Ｐゴシック" pitchFamily="-111" charset="-128"/>
                <a:cs typeface="Courier"/>
              </a:rPr>
              <a:t>add</a:t>
            </a:r>
            <a:r>
              <a:rPr lang="en-US" sz="2000" b="0" kern="0" dirty="0">
                <a:solidFill>
                  <a:srgbClr val="000066"/>
                </a:solidFill>
                <a:latin typeface="Courier"/>
                <a:ea typeface="ＭＳ Ｐゴシック" pitchFamily="-111" charset="-128"/>
                <a:cs typeface="Courier"/>
              </a:rPr>
              <a:t> </a:t>
            </a:r>
            <a:r>
              <a:rPr lang="en-US" sz="2000" kern="0" dirty="0">
                <a:solidFill>
                  <a:srgbClr val="000066"/>
                </a:solidFill>
                <a:latin typeface="Helvetica"/>
                <a:ea typeface="ＭＳ Ｐゴシック" pitchFamily="-111" charset="-128"/>
              </a:rPr>
              <a:t>depends on </a:t>
            </a:r>
            <a:r>
              <a:rPr lang="en-US" sz="2000" b="0" kern="0" dirty="0">
                <a:solidFill>
                  <a:srgbClr val="FF0000"/>
                </a:solidFill>
                <a:latin typeface="Courier"/>
                <a:ea typeface="ＭＳ Ｐゴシック" pitchFamily="-111" charset="-128"/>
                <a:cs typeface="Courier"/>
              </a:rPr>
              <a:t>load</a:t>
            </a:r>
            <a:r>
              <a:rPr lang="en-US" sz="2000" b="0" kern="0" dirty="0">
                <a:solidFill>
                  <a:srgbClr val="000066"/>
                </a:solidFill>
                <a:latin typeface="Courier"/>
                <a:ea typeface="ＭＳ Ｐゴシック" pitchFamily="-111" charset="-128"/>
                <a:cs typeface="Courier"/>
              </a:rPr>
              <a:t> </a:t>
            </a:r>
            <a:r>
              <a:rPr lang="en-US" sz="2000" kern="0" dirty="0">
                <a:solidFill>
                  <a:srgbClr val="000066"/>
                </a:solidFill>
                <a:latin typeface="Helvetica"/>
                <a:ea typeface="ＭＳ Ｐゴシック" pitchFamily="-111" charset="-128"/>
              </a:rPr>
              <a:t>completing first, but </a:t>
            </a:r>
            <a:r>
              <a:rPr lang="en-US" sz="2000" b="0" kern="0" dirty="0">
                <a:solidFill>
                  <a:srgbClr val="000066"/>
                </a:solidFill>
                <a:latin typeface="Courier"/>
                <a:ea typeface="ＭＳ Ｐゴシック" pitchFamily="-111" charset="-128"/>
                <a:cs typeface="Courier"/>
              </a:rPr>
              <a:t>inc</a:t>
            </a:r>
            <a:r>
              <a:rPr lang="en-US" sz="2000" kern="0" dirty="0">
                <a:solidFill>
                  <a:srgbClr val="000066"/>
                </a:solidFill>
                <a:latin typeface="Helvetica"/>
                <a:ea typeface="ＭＳ Ｐゴシック" pitchFamily="-111" charset="-128"/>
              </a:rPr>
              <a:t>, </a:t>
            </a:r>
            <a:r>
              <a:rPr lang="en-US" sz="2000" b="0" kern="0" dirty="0" err="1">
                <a:solidFill>
                  <a:srgbClr val="000066"/>
                </a:solidFill>
                <a:latin typeface="Courier"/>
                <a:ea typeface="ＭＳ Ｐゴシック" pitchFamily="-111" charset="-128"/>
                <a:cs typeface="Courier"/>
              </a:rPr>
              <a:t>cmp</a:t>
            </a:r>
            <a:r>
              <a:rPr lang="en-US" sz="2000" b="0" kern="0" dirty="0">
                <a:solidFill>
                  <a:srgbClr val="000066"/>
                </a:solidFill>
                <a:latin typeface="Courier"/>
                <a:ea typeface="ＭＳ Ｐゴシック" pitchFamily="-111" charset="-128"/>
                <a:cs typeface="Courier"/>
              </a:rPr>
              <a:t> </a:t>
            </a:r>
            <a:r>
              <a:rPr lang="en-US" sz="2000" kern="0" dirty="0">
                <a:solidFill>
                  <a:srgbClr val="000066"/>
                </a:solidFill>
                <a:latin typeface="Helvetica"/>
                <a:ea typeface="ＭＳ Ｐゴシック" pitchFamily="-111" charset="-128"/>
              </a:rPr>
              <a:t>and </a:t>
            </a:r>
            <a:r>
              <a:rPr lang="en-US" sz="2000" b="0" kern="0" dirty="0" err="1">
                <a:solidFill>
                  <a:srgbClr val="000066"/>
                </a:solidFill>
                <a:latin typeface="Courier"/>
                <a:ea typeface="ＭＳ Ｐゴシック" pitchFamily="-111" charset="-128"/>
                <a:cs typeface="Courier"/>
              </a:rPr>
              <a:t>jl</a:t>
            </a:r>
            <a:r>
              <a:rPr lang="en-US" sz="2000" b="0" kern="0" dirty="0">
                <a:solidFill>
                  <a:srgbClr val="000066"/>
                </a:solidFill>
                <a:latin typeface="Courier"/>
                <a:ea typeface="ＭＳ Ｐゴシック" pitchFamily="-111" charset="-128"/>
                <a:cs typeface="Courier"/>
              </a:rPr>
              <a:t> </a:t>
            </a:r>
            <a:r>
              <a:rPr lang="en-US" sz="2000" kern="0" dirty="0">
                <a:solidFill>
                  <a:srgbClr val="000066"/>
                </a:solidFill>
                <a:latin typeface="Helvetica"/>
                <a:ea typeface="ＭＳ Ｐゴシック" pitchFamily="-111" charset="-128"/>
              </a:rPr>
              <a:t>are independent, so can execute in parallel!</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sz="2000" kern="0" dirty="0">
                <a:solidFill>
                  <a:srgbClr val="000066"/>
                </a:solidFill>
                <a:latin typeface="Helvetica"/>
                <a:ea typeface="ＭＳ Ｐゴシック" pitchFamily="-111" charset="-128"/>
              </a:rPr>
              <a:t>We see </a:t>
            </a:r>
            <a:r>
              <a:rPr lang="en-US" sz="2000" i="1" kern="0" dirty="0">
                <a:solidFill>
                  <a:srgbClr val="000066"/>
                </a:solidFill>
                <a:latin typeface="Helvetica"/>
                <a:ea typeface="ＭＳ Ｐゴシック" pitchFamily="-111" charset="-128"/>
              </a:rPr>
              <a:t>register renaming </a:t>
            </a:r>
            <a:r>
              <a:rPr lang="en-US" sz="2000" kern="0" dirty="0">
                <a:solidFill>
                  <a:srgbClr val="000066"/>
                </a:solidFill>
                <a:latin typeface="Helvetica"/>
                <a:ea typeface="ＭＳ Ｐゴシック" pitchFamily="-111" charset="-128"/>
              </a:rPr>
              <a:t>inside the functional units, e.g. %edx.1  (see text)</a:t>
            </a:r>
          </a:p>
          <a:p>
            <a:pPr marL="1187348" lvl="2"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Many instructions are spread over different functional units and are operating on different versions of registers</a:t>
            </a:r>
          </a:p>
        </p:txBody>
      </p:sp>
    </p:spTree>
    <p:extLst>
      <p:ext uri="{BB962C8B-B14F-4D97-AF65-F5344CB8AC3E}">
        <p14:creationId xmlns:p14="http://schemas.microsoft.com/office/powerpoint/2010/main" val="2967879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dissolve">
                                      <p:cBhvr>
                                        <p:cTn id="7" dur="500"/>
                                        <p:tgtEl>
                                          <p:spTgt spid="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dissolve">
                                      <p:cBhvr>
                                        <p:cTn id="12" dur="500"/>
                                        <p:tgtEl>
                                          <p:spTgt spid="3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dissolve">
                                      <p:cBhvr>
                                        <p:cTn id="17" dur="500"/>
                                        <p:tgtEl>
                                          <p:spTgt spid="3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3">
                                            <p:txEl>
                                              <p:pRg st="3" end="3"/>
                                            </p:txEl>
                                          </p:spTgt>
                                        </p:tgtEl>
                                        <p:attrNameLst>
                                          <p:attrName>style.visibility</p:attrName>
                                        </p:attrNameLst>
                                      </p:cBhvr>
                                      <p:to>
                                        <p:strVal val="visible"/>
                                      </p:to>
                                    </p:set>
                                    <p:animEffect transition="in" filter="dissolve">
                                      <p:cBhvr>
                                        <p:cTn id="20" dur="500"/>
                                        <p:tgtEl>
                                          <p:spTgt spid="3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29059">
                                            <p:txEl>
                                              <p:pRg st="0" end="0"/>
                                            </p:txEl>
                                          </p:spTgt>
                                        </p:tgtEl>
                                        <p:attrNameLst>
                                          <p:attrName>style.visibility</p:attrName>
                                        </p:attrNameLst>
                                      </p:cBhvr>
                                      <p:to>
                                        <p:strVal val="visible"/>
                                      </p:to>
                                    </p:set>
                                    <p:animEffect transition="in" filter="dissolve">
                                      <p:cBhvr>
                                        <p:cTn id="30" dur="500"/>
                                        <p:tgtEl>
                                          <p:spTgt spid="429059">
                                            <p:txEl>
                                              <p:pRg st="0" end="0"/>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29059">
                                            <p:txEl>
                                              <p:pRg st="1" end="1"/>
                                            </p:txEl>
                                          </p:spTgt>
                                        </p:tgtEl>
                                        <p:attrNameLst>
                                          <p:attrName>style.visibility</p:attrName>
                                        </p:attrNameLst>
                                      </p:cBhvr>
                                      <p:to>
                                        <p:strVal val="visible"/>
                                      </p:to>
                                    </p:set>
                                    <p:animEffect transition="in" filter="dissolve">
                                      <p:cBhvr>
                                        <p:cTn id="33" dur="500"/>
                                        <p:tgtEl>
                                          <p:spTgt spid="429059">
                                            <p:txEl>
                                              <p:pRg st="1" end="1"/>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29059">
                                            <p:txEl>
                                              <p:pRg st="2" end="2"/>
                                            </p:txEl>
                                          </p:spTgt>
                                        </p:tgtEl>
                                        <p:attrNameLst>
                                          <p:attrName>style.visibility</p:attrName>
                                        </p:attrNameLst>
                                      </p:cBhvr>
                                      <p:to>
                                        <p:strVal val="visible"/>
                                      </p:to>
                                    </p:set>
                                    <p:animEffect transition="in" filter="dissolve">
                                      <p:cBhvr>
                                        <p:cTn id="36" dur="500"/>
                                        <p:tgtEl>
                                          <p:spTgt spid="429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P spid="33"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456565" y="334343"/>
            <a:ext cx="7503202" cy="572026"/>
          </a:xfrm>
        </p:spPr>
        <p:txBody>
          <a:bodyPr/>
          <a:lstStyle/>
          <a:p>
            <a:pPr eaLnBrk="1" hangingPunct="1">
              <a:defRPr/>
            </a:pPr>
            <a:r>
              <a:rPr lang="en-US">
                <a:ea typeface="ＭＳ Ｐゴシック" pitchFamily="-1" charset="-128"/>
                <a:cs typeface="ＭＳ Ｐゴシック" pitchFamily="-1" charset="-128"/>
              </a:rPr>
              <a:t>4 Iterations of Combining Sum</a:t>
            </a:r>
          </a:p>
        </p:txBody>
      </p:sp>
      <p:sp>
        <p:nvSpPr>
          <p:cNvPr id="431107" name="Rectangle 3"/>
          <p:cNvSpPr>
            <a:spLocks noGrp="1" noChangeArrowheads="1"/>
          </p:cNvSpPr>
          <p:nvPr>
            <p:ph type="body" idx="1"/>
          </p:nvPr>
        </p:nvSpPr>
        <p:spPr>
          <a:xfrm>
            <a:off x="456565" y="4183239"/>
            <a:ext cx="8129393" cy="2250075"/>
          </a:xfrm>
        </p:spPr>
        <p:txBody>
          <a:bodyPr/>
          <a:lstStyle/>
          <a:p>
            <a:pPr marL="381144" indent="-381144" eaLnBrk="1" hangingPunct="1">
              <a:buNone/>
              <a:defRPr/>
            </a:pPr>
            <a:r>
              <a:rPr lang="en-US" dirty="0">
                <a:latin typeface="Helvetica" charset="0"/>
                <a:ea typeface="ＭＳ Ｐゴシック" charset="0"/>
                <a:cs typeface="ＭＳ Ｐゴシック" charset="0"/>
              </a:rPr>
              <a:t>Unlimited Resource </a:t>
            </a:r>
            <a:r>
              <a:rPr lang="en-US" dirty="0" smtClean="0">
                <a:latin typeface="Helvetica" charset="0"/>
                <a:ea typeface="ＭＳ Ｐゴシック" charset="0"/>
                <a:cs typeface="ＭＳ Ｐゴシック" charset="0"/>
              </a:rPr>
              <a:t>Analysis, e.g. at least 4 loads &amp; 4 integer units</a:t>
            </a:r>
            <a:endParaRPr lang="en-US" dirty="0">
              <a:latin typeface="Helvetica" charset="0"/>
              <a:ea typeface="ＭＳ Ｐゴシック" charset="0"/>
              <a:cs typeface="ＭＳ Ｐゴシック" charset="0"/>
            </a:endParaRPr>
          </a:p>
          <a:p>
            <a:pPr marL="381144" indent="-381144" eaLnBrk="1" hangingPunct="1">
              <a:buNone/>
              <a:defRPr/>
            </a:pPr>
            <a:r>
              <a:rPr lang="en-US" dirty="0">
                <a:latin typeface="Helvetica" charset="0"/>
                <a:ea typeface="ＭＳ Ｐゴシック" charset="0"/>
                <a:cs typeface="ＭＳ Ｐゴシック" charset="0"/>
              </a:rPr>
              <a:t>Performance</a:t>
            </a:r>
          </a:p>
          <a:p>
            <a:pPr marL="735624" lvl="1" indent="-243115" eaLnBrk="1" hangingPunct="1">
              <a:defRPr/>
            </a:pPr>
            <a:r>
              <a:rPr lang="en-US" dirty="0">
                <a:latin typeface="Helvetica" charset="0"/>
                <a:ea typeface="ＭＳ Ｐゴシック" charset="0"/>
              </a:rPr>
              <a:t>Can begin a new iteration on each clock cycle</a:t>
            </a:r>
          </a:p>
          <a:p>
            <a:pPr marL="735624" lvl="1" indent="-243115" eaLnBrk="1" hangingPunct="1">
              <a:defRPr/>
            </a:pPr>
            <a:r>
              <a:rPr lang="en-US" dirty="0">
                <a:latin typeface="Helvetica" charset="0"/>
                <a:ea typeface="ＭＳ Ｐゴシック" charset="0"/>
              </a:rPr>
              <a:t>Should give CPE of 1.0</a:t>
            </a:r>
          </a:p>
          <a:p>
            <a:pPr marL="735624" lvl="1" indent="-243115" eaLnBrk="1" hangingPunct="1">
              <a:defRPr/>
            </a:pPr>
            <a:r>
              <a:rPr lang="en-US" dirty="0">
                <a:latin typeface="Helvetica" charset="0"/>
                <a:ea typeface="ＭＳ Ｐゴシック" charset="0"/>
              </a:rPr>
              <a:t>Would require executing 4 integer operations in parallel</a:t>
            </a:r>
          </a:p>
          <a:p>
            <a:pPr marL="381144" indent="-381144" eaLnBrk="1" hangingPunct="1">
              <a:buNone/>
              <a:defRPr/>
            </a:pPr>
            <a:endParaRPr lang="en-US" dirty="0">
              <a:latin typeface="Helvetica" charset="0"/>
              <a:ea typeface="ＭＳ Ｐゴシック" charset="0"/>
              <a:cs typeface="ＭＳ Ｐゴシック" charset="0"/>
            </a:endParaRPr>
          </a:p>
        </p:txBody>
      </p:sp>
      <p:pic>
        <p:nvPicPr>
          <p:cNvPr id="296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848" y="1293102"/>
            <a:ext cx="6800916" cy="294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AutoShape 5"/>
          <p:cNvSpPr>
            <a:spLocks noChangeArrowheads="1"/>
          </p:cNvSpPr>
          <p:nvPr/>
        </p:nvSpPr>
        <p:spPr bwMode="auto">
          <a:xfrm>
            <a:off x="1217507" y="2535296"/>
            <a:ext cx="7609417" cy="304236"/>
          </a:xfrm>
          <a:prstGeom prst="roundRect">
            <a:avLst>
              <a:gd name="adj" fmla="val 16667"/>
            </a:avLst>
          </a:prstGeom>
          <a:solidFill>
            <a:schemeClr val="accent2">
              <a:alpha val="50195"/>
            </a:schemeClr>
          </a:solidFill>
          <a:ln w="25400">
            <a:solidFill>
              <a:schemeClr val="tx1"/>
            </a:solidFill>
            <a:prstDash val="dash"/>
            <a:round/>
            <a:headEnd/>
            <a:tailEnd/>
          </a:ln>
        </p:spPr>
        <p:txBody>
          <a:bodyPr wrap="none" lIns="90356" tIns="45158" rIns="90356" bIns="45158" anchor="ctr"/>
          <a:lstStyle/>
          <a:p>
            <a:pPr algn="r">
              <a:lnSpc>
                <a:spcPct val="100000"/>
              </a:lnSpc>
            </a:pPr>
            <a:r>
              <a:rPr lang="en-US">
                <a:solidFill>
                  <a:srgbClr val="000066"/>
                </a:solidFill>
              </a:rPr>
              <a:t>4 integer ops</a:t>
            </a:r>
          </a:p>
        </p:txBody>
      </p:sp>
    </p:spTree>
    <p:extLst>
      <p:ext uri="{BB962C8B-B14F-4D97-AF65-F5344CB8AC3E}">
        <p14:creationId xmlns:p14="http://schemas.microsoft.com/office/powerpoint/2010/main" val="2659440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fade">
                                      <p:cBhvr>
                                        <p:cTn id="7" dur="500"/>
                                        <p:tgtEl>
                                          <p:spTgt spid="33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107">
                                            <p:txEl>
                                              <p:pRg st="0" end="0"/>
                                            </p:txEl>
                                          </p:spTgt>
                                        </p:tgtEl>
                                        <p:attrNameLst>
                                          <p:attrName>style.visibility</p:attrName>
                                        </p:attrNameLst>
                                      </p:cBhvr>
                                      <p:to>
                                        <p:strVal val="visible"/>
                                      </p:to>
                                    </p:set>
                                    <p:animEffect transition="in" filter="fade">
                                      <p:cBhvr>
                                        <p:cTn id="12" dur="500"/>
                                        <p:tgtEl>
                                          <p:spTgt spid="4311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1107">
                                            <p:txEl>
                                              <p:pRg st="1" end="1"/>
                                            </p:txEl>
                                          </p:spTgt>
                                        </p:tgtEl>
                                        <p:attrNameLst>
                                          <p:attrName>style.visibility</p:attrName>
                                        </p:attrNameLst>
                                      </p:cBhvr>
                                      <p:to>
                                        <p:strVal val="visible"/>
                                      </p:to>
                                    </p:set>
                                    <p:animEffect transition="in" filter="fade">
                                      <p:cBhvr>
                                        <p:cTn id="17" dur="500"/>
                                        <p:tgtEl>
                                          <p:spTgt spid="431107">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1107">
                                            <p:txEl>
                                              <p:pRg st="2" end="2"/>
                                            </p:txEl>
                                          </p:spTgt>
                                        </p:tgtEl>
                                        <p:attrNameLst>
                                          <p:attrName>style.visibility</p:attrName>
                                        </p:attrNameLst>
                                      </p:cBhvr>
                                      <p:to>
                                        <p:strVal val="visible"/>
                                      </p:to>
                                    </p:set>
                                    <p:animEffect transition="in" filter="fade">
                                      <p:cBhvr>
                                        <p:cTn id="20" dur="500"/>
                                        <p:tgtEl>
                                          <p:spTgt spid="431107">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1107">
                                            <p:txEl>
                                              <p:pRg st="3" end="3"/>
                                            </p:txEl>
                                          </p:spTgt>
                                        </p:tgtEl>
                                        <p:attrNameLst>
                                          <p:attrName>style.visibility</p:attrName>
                                        </p:attrNameLst>
                                      </p:cBhvr>
                                      <p:to>
                                        <p:strVal val="visible"/>
                                      </p:to>
                                    </p:set>
                                    <p:animEffect transition="in" filter="fade">
                                      <p:cBhvr>
                                        <p:cTn id="23" dur="500"/>
                                        <p:tgtEl>
                                          <p:spTgt spid="431107">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1107">
                                            <p:txEl>
                                              <p:pRg st="4" end="4"/>
                                            </p:txEl>
                                          </p:spTgt>
                                        </p:tgtEl>
                                        <p:attrNameLst>
                                          <p:attrName>style.visibility</p:attrName>
                                        </p:attrNameLst>
                                      </p:cBhvr>
                                      <p:to>
                                        <p:strVal val="visible"/>
                                      </p:to>
                                    </p:set>
                                    <p:animEffect transition="in" filter="fade">
                                      <p:cBhvr>
                                        <p:cTn id="26" dur="500"/>
                                        <p:tgtEl>
                                          <p:spTgt spid="431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P spid="3379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0" y="152194"/>
            <a:ext cx="9131300" cy="572027"/>
          </a:xfrm>
        </p:spPr>
        <p:txBody>
          <a:bodyPr/>
          <a:lstStyle/>
          <a:p>
            <a:pPr eaLnBrk="1" hangingPunct="1">
              <a:defRPr/>
            </a:pPr>
            <a:r>
              <a:rPr lang="en-US">
                <a:ea typeface="ＭＳ Ｐゴシック" pitchFamily="-1" charset="-128"/>
                <a:cs typeface="ＭＳ Ｐゴシック" pitchFamily="-1" charset="-128"/>
              </a:rPr>
              <a:t>Combining Sum: Resource Constraints</a:t>
            </a:r>
          </a:p>
        </p:txBody>
      </p:sp>
      <p:pic>
        <p:nvPicPr>
          <p:cNvPr id="307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920" y="836662"/>
            <a:ext cx="7293943" cy="475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132" name="Rectangle 4"/>
          <p:cNvSpPr>
            <a:spLocks noGrp="1" noChangeArrowheads="1"/>
          </p:cNvSpPr>
          <p:nvPr>
            <p:ph type="body" idx="1"/>
          </p:nvPr>
        </p:nvSpPr>
        <p:spPr>
          <a:xfrm>
            <a:off x="152288" y="4031121"/>
            <a:ext cx="5707063" cy="1072748"/>
          </a:xfrm>
          <a:solidFill>
            <a:schemeClr val="bg1"/>
          </a:solidFill>
        </p:spPr>
        <p:txBody>
          <a:bodyPr/>
          <a:lstStyle/>
          <a:p>
            <a:pPr marL="735624" lvl="1" indent="-243115" eaLnBrk="1" hangingPunct="1">
              <a:buFont typeface="Wingdings" pitchFamily="-1" charset="2"/>
              <a:buChar char="n"/>
              <a:defRPr/>
            </a:pPr>
            <a:r>
              <a:rPr lang="en-US" dirty="0"/>
              <a:t>Only have two integer functional </a:t>
            </a:r>
            <a:r>
              <a:rPr lang="en-US" dirty="0" smtClean="0"/>
              <a:t>units</a:t>
            </a:r>
          </a:p>
          <a:p>
            <a:pPr marL="735624" lvl="1" indent="-243115" eaLnBrk="1" hangingPunct="1">
              <a:buFont typeface="Wingdings" pitchFamily="-1" charset="2"/>
              <a:buChar char="n"/>
              <a:defRPr/>
            </a:pPr>
            <a:r>
              <a:rPr lang="en-US" dirty="0" smtClean="0"/>
              <a:t>One pipelined load unit</a:t>
            </a:r>
            <a:endParaRPr lang="en-US" dirty="0"/>
          </a:p>
          <a:p>
            <a:pPr marL="735624" lvl="1" indent="-243115" eaLnBrk="1" hangingPunct="1">
              <a:buFont typeface="Wingdings" pitchFamily="-1" charset="2"/>
              <a:buChar char="n"/>
              <a:defRPr/>
            </a:pPr>
            <a:r>
              <a:rPr lang="en-US" dirty="0"/>
              <a:t>Some operations delayed even though operands available</a:t>
            </a:r>
          </a:p>
          <a:p>
            <a:pPr marL="735624" lvl="1" indent="-243115" eaLnBrk="1" hangingPunct="1">
              <a:buFont typeface="Wingdings" pitchFamily="-1" charset="2"/>
              <a:buChar char="n"/>
              <a:defRPr/>
            </a:pPr>
            <a:r>
              <a:rPr lang="en-US" dirty="0"/>
              <a:t>Set priority based on program order</a:t>
            </a:r>
          </a:p>
          <a:p>
            <a:pPr marL="381144" indent="-381144" eaLnBrk="1" hangingPunct="1">
              <a:buNone/>
              <a:defRPr/>
            </a:pPr>
            <a:r>
              <a:rPr lang="en-US" dirty="0">
                <a:ea typeface="ＭＳ Ｐゴシック" pitchFamily="-1" charset="-128"/>
                <a:cs typeface="ＭＳ Ｐゴシック" pitchFamily="-1" charset="-128"/>
              </a:rPr>
              <a:t>Performance</a:t>
            </a:r>
          </a:p>
          <a:p>
            <a:pPr marL="735624" lvl="1" indent="-243115" eaLnBrk="1" hangingPunct="1">
              <a:buFont typeface="Wingdings" pitchFamily="-1" charset="2"/>
              <a:buChar char="n"/>
              <a:defRPr/>
            </a:pPr>
            <a:r>
              <a:rPr lang="en-US" dirty="0" smtClean="0"/>
              <a:t>Delay </a:t>
            </a:r>
            <a:r>
              <a:rPr lang="en-US" dirty="0"/>
              <a:t>=</a:t>
            </a:r>
            <a:r>
              <a:rPr lang="en-US" dirty="0" smtClean="0"/>
              <a:t> 4-5 cycles, but CPE = </a:t>
            </a:r>
            <a:r>
              <a:rPr lang="en-US" dirty="0"/>
              <a:t>2.0</a:t>
            </a:r>
          </a:p>
        </p:txBody>
      </p:sp>
      <p:sp>
        <p:nvSpPr>
          <p:cNvPr id="2" name="Left Brace 1"/>
          <p:cNvSpPr>
            <a:spLocks/>
          </p:cNvSpPr>
          <p:nvPr/>
        </p:nvSpPr>
        <p:spPr bwMode="auto">
          <a:xfrm>
            <a:off x="6848575" y="4841916"/>
            <a:ext cx="228283" cy="356122"/>
          </a:xfrm>
          <a:prstGeom prst="leftBrace">
            <a:avLst>
              <a:gd name="adj1" fmla="val 8333"/>
              <a:gd name="adj2" fmla="val 50000"/>
            </a:avLst>
          </a:prstGeom>
          <a:noFill/>
          <a:ln w="19050">
            <a:solidFill>
              <a:srgbClr val="FF1A1A"/>
            </a:solidFill>
            <a:round/>
            <a:headEnd/>
            <a:tailEnd type="none" w="sm" len="sm"/>
          </a:ln>
          <a:extLst>
            <a:ext uri="{909E8E84-426E-40dd-AFC4-6F175D3DCCD1}">
              <a14:hiddenFill xmlns:a14="http://schemas.microsoft.com/office/drawing/2010/main">
                <a:solidFill>
                  <a:srgbClr val="FFFFFF"/>
                </a:solidFill>
              </a14:hiddenFill>
            </a:ext>
          </a:extLst>
        </p:spPr>
        <p:txBody>
          <a:bodyPr lIns="45158" tIns="45158" rIns="45158" bIns="45158" anchor="ctr">
            <a:spAutoFit/>
          </a:bodyPr>
          <a:lstStyle/>
          <a:p>
            <a:endParaRPr lang="en-US">
              <a:solidFill>
                <a:srgbClr val="000066"/>
              </a:solidFill>
            </a:endParaRPr>
          </a:p>
        </p:txBody>
      </p:sp>
      <p:cxnSp>
        <p:nvCxnSpPr>
          <p:cNvPr id="4" name="Straight Connector 3"/>
          <p:cNvCxnSpPr>
            <a:cxnSpLocks noChangeShapeType="1"/>
          </p:cNvCxnSpPr>
          <p:nvPr/>
        </p:nvCxnSpPr>
        <p:spPr bwMode="auto">
          <a:xfrm flipH="1">
            <a:off x="5022215" y="5019887"/>
            <a:ext cx="1750166" cy="1521178"/>
          </a:xfrm>
          <a:prstGeom prst="line">
            <a:avLst/>
          </a:prstGeom>
          <a:noFill/>
          <a:ln w="19050">
            <a:solidFill>
              <a:srgbClr val="FF1A1A"/>
            </a:solidFill>
            <a:round/>
            <a:headEnd/>
            <a:tailEnd type="none" w="sm" len="sm"/>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299254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913230" y="334343"/>
            <a:ext cx="5968637" cy="572026"/>
          </a:xfrm>
        </p:spPr>
        <p:txBody>
          <a:bodyPr/>
          <a:lstStyle/>
          <a:p>
            <a:pPr eaLnBrk="1" hangingPunct="1">
              <a:defRPr/>
            </a:pPr>
            <a:r>
              <a:rPr lang="en-US">
                <a:ea typeface="ＭＳ Ｐゴシック" pitchFamily="-1" charset="-128"/>
                <a:cs typeface="ＭＳ Ｐゴシック" pitchFamily="-1" charset="-128"/>
              </a:rPr>
              <a:t>Translation Example</a:t>
            </a:r>
          </a:p>
        </p:txBody>
      </p:sp>
      <p:sp>
        <p:nvSpPr>
          <p:cNvPr id="424963" name="Rectangle 3"/>
          <p:cNvSpPr>
            <a:spLocks noGrp="1" noChangeArrowheads="1"/>
          </p:cNvSpPr>
          <p:nvPr>
            <p:ph type="body" idx="1"/>
          </p:nvPr>
        </p:nvSpPr>
        <p:spPr>
          <a:xfrm>
            <a:off x="302792" y="1064925"/>
            <a:ext cx="8270484" cy="828725"/>
          </a:xfrm>
        </p:spPr>
        <p:txBody>
          <a:bodyPr/>
          <a:lstStyle/>
          <a:p>
            <a:pPr marL="381144" indent="-381144" eaLnBrk="1" hangingPunct="1">
              <a:buNone/>
              <a:defRPr/>
            </a:pPr>
            <a:r>
              <a:rPr lang="en-US" dirty="0">
                <a:latin typeface="Helvetica" charset="0"/>
                <a:ea typeface="ＭＳ Ｐゴシック" charset="0"/>
                <a:cs typeface="ＭＳ Ｐゴシック" charset="0"/>
              </a:rPr>
              <a:t>Version of Combine4</a:t>
            </a:r>
          </a:p>
          <a:p>
            <a:pPr marL="735624" lvl="1" indent="-243115" eaLnBrk="1" hangingPunct="1">
              <a:defRPr/>
            </a:pPr>
            <a:r>
              <a:rPr lang="en-US" dirty="0">
                <a:latin typeface="Helvetica" charset="0"/>
                <a:ea typeface="ＭＳ Ｐゴシック" charset="0"/>
              </a:rPr>
              <a:t>Integer data, </a:t>
            </a:r>
            <a:r>
              <a:rPr lang="en-US" dirty="0">
                <a:solidFill>
                  <a:srgbClr val="FF1A1A"/>
                </a:solidFill>
                <a:latin typeface="Helvetica" charset="0"/>
                <a:ea typeface="ＭＳ Ｐゴシック" charset="0"/>
              </a:rPr>
              <a:t>multiply </a:t>
            </a:r>
            <a:r>
              <a:rPr lang="en-US" dirty="0">
                <a:latin typeface="Helvetica" charset="0"/>
                <a:ea typeface="ＭＳ Ｐゴシック" charset="0"/>
              </a:rPr>
              <a:t>operation</a:t>
            </a:r>
          </a:p>
          <a:p>
            <a:pPr marL="381144" indent="-381144" eaLnBrk="1" hangingPunct="1">
              <a:buNone/>
              <a:defRPr/>
            </a:pPr>
            <a:endParaRPr lang="en-US" dirty="0">
              <a:latin typeface="Helvetica" charset="0"/>
              <a:ea typeface="ＭＳ Ｐゴシック" charset="0"/>
              <a:cs typeface="ＭＳ Ｐゴシック" charset="0"/>
            </a:endParaRPr>
          </a:p>
          <a:p>
            <a:pPr marL="381144" indent="-381144" eaLnBrk="1" hangingPunct="1">
              <a:buNone/>
              <a:defRPr/>
            </a:pPr>
            <a:endParaRPr lang="en-US" dirty="0">
              <a:latin typeface="Helvetica" charset="0"/>
              <a:ea typeface="ＭＳ Ｐゴシック" charset="0"/>
              <a:cs typeface="ＭＳ Ｐゴシック" charset="0"/>
            </a:endParaRPr>
          </a:p>
          <a:p>
            <a:pPr marL="381144" indent="-381144" eaLnBrk="1" hangingPunct="1">
              <a:buNone/>
              <a:defRPr/>
            </a:pPr>
            <a:endParaRPr lang="en-US" dirty="0">
              <a:latin typeface="Helvetica" charset="0"/>
              <a:ea typeface="ＭＳ Ｐゴシック" charset="0"/>
              <a:cs typeface="ＭＳ Ｐゴシック" charset="0"/>
            </a:endParaRPr>
          </a:p>
          <a:p>
            <a:pPr marL="381144" indent="-381144" eaLnBrk="1" hangingPunct="1">
              <a:buNone/>
              <a:defRPr/>
            </a:pPr>
            <a:r>
              <a:rPr lang="en-US" dirty="0">
                <a:latin typeface="Helvetica" charset="0"/>
                <a:ea typeface="ＭＳ Ｐゴシック" charset="0"/>
                <a:cs typeface="ＭＳ Ｐゴシック" charset="0"/>
              </a:rPr>
              <a:t>Translation of First Iteration</a:t>
            </a:r>
          </a:p>
        </p:txBody>
      </p:sp>
      <p:sp>
        <p:nvSpPr>
          <p:cNvPr id="31747" name="Rectangle 4" descr="50%"/>
          <p:cNvSpPr>
            <a:spLocks noChangeArrowheads="1"/>
          </p:cNvSpPr>
          <p:nvPr/>
        </p:nvSpPr>
        <p:spPr bwMode="auto">
          <a:xfrm>
            <a:off x="1293601" y="1977531"/>
            <a:ext cx="6468004" cy="1497410"/>
          </a:xfrm>
          <a:prstGeom prst="rect">
            <a:avLst/>
          </a:prstGeom>
          <a:pattFill prst="pct50">
            <a:fgClr>
              <a:srgbClr val="CCECFF"/>
            </a:fgClr>
            <a:bgClr>
              <a:srgbClr val="FFFFFF"/>
            </a:bgClr>
          </a:patt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.L24:	# Loop:</a:t>
            </a:r>
          </a:p>
          <a:p>
            <a:pPr algn="l">
              <a:lnSpc>
                <a:spcPct val="100000"/>
              </a:lnSpc>
              <a:tabLst>
                <a:tab pos="224341" algn="l"/>
                <a:tab pos="3675727" algn="l"/>
              </a:tabLst>
            </a:pPr>
            <a:r>
              <a:rPr lang="en-US">
                <a:solidFill>
                  <a:srgbClr val="000066"/>
                </a:solidFill>
                <a:latin typeface="Courier New" charset="0"/>
              </a:rPr>
              <a:t>	</a:t>
            </a:r>
            <a:r>
              <a:rPr lang="en-US">
                <a:solidFill>
                  <a:srgbClr val="FF1A1A"/>
                </a:solidFill>
                <a:latin typeface="Courier New" charset="0"/>
              </a:rPr>
              <a:t>imull </a:t>
            </a:r>
            <a:r>
              <a:rPr lang="en-US">
                <a:solidFill>
                  <a:srgbClr val="000066"/>
                </a:solidFill>
                <a:latin typeface="Courier New" charset="0"/>
              </a:rPr>
              <a:t>(%eax,%edx,4),%ecx	# t *= data[i]</a:t>
            </a:r>
          </a:p>
          <a:p>
            <a:pPr algn="l">
              <a:lnSpc>
                <a:spcPct val="100000"/>
              </a:lnSpc>
              <a:tabLst>
                <a:tab pos="224341" algn="l"/>
                <a:tab pos="3675727" algn="l"/>
              </a:tabLst>
            </a:pPr>
            <a:r>
              <a:rPr lang="en-US">
                <a:solidFill>
                  <a:srgbClr val="000066"/>
                </a:solidFill>
                <a:latin typeface="Courier New" charset="0"/>
              </a:rPr>
              <a:t>	incl %edx	# i++</a:t>
            </a:r>
          </a:p>
          <a:p>
            <a:pPr algn="l">
              <a:lnSpc>
                <a:spcPct val="100000"/>
              </a:lnSpc>
              <a:tabLst>
                <a:tab pos="224341" algn="l"/>
                <a:tab pos="3675727" algn="l"/>
              </a:tabLst>
            </a:pPr>
            <a:r>
              <a:rPr lang="en-US">
                <a:solidFill>
                  <a:srgbClr val="000066"/>
                </a:solidFill>
                <a:latin typeface="Courier New" charset="0"/>
              </a:rPr>
              <a:t>	cmpl %esi,%edx	# i:length</a:t>
            </a:r>
          </a:p>
          <a:p>
            <a:pPr algn="l">
              <a:lnSpc>
                <a:spcPct val="100000"/>
              </a:lnSpc>
              <a:tabLst>
                <a:tab pos="224341" algn="l"/>
                <a:tab pos="3675727" algn="l"/>
              </a:tabLst>
            </a:pPr>
            <a:r>
              <a:rPr lang="en-US">
                <a:solidFill>
                  <a:srgbClr val="000066"/>
                </a:solidFill>
                <a:latin typeface="Courier New" charset="0"/>
              </a:rPr>
              <a:t>	jl .L24	# if &lt; goto Loop</a:t>
            </a:r>
          </a:p>
        </p:txBody>
      </p:sp>
      <p:sp>
        <p:nvSpPr>
          <p:cNvPr id="18436" name="Rectangle 5"/>
          <p:cNvSpPr>
            <a:spLocks noChangeArrowheads="1"/>
          </p:cNvSpPr>
          <p:nvPr/>
        </p:nvSpPr>
        <p:spPr bwMode="auto">
          <a:xfrm>
            <a:off x="456665" y="4161155"/>
            <a:ext cx="3880803" cy="1474421"/>
          </a:xfrm>
          <a:prstGeom prst="rect">
            <a:avLst/>
          </a:prstGeom>
          <a:solidFill>
            <a:srgbClr val="CCE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.L24:	</a:t>
            </a:r>
          </a:p>
          <a:p>
            <a:pPr algn="l">
              <a:lnSpc>
                <a:spcPct val="100000"/>
              </a:lnSpc>
              <a:tabLst>
                <a:tab pos="224341" algn="l"/>
                <a:tab pos="3675727" algn="l"/>
              </a:tabLst>
            </a:pPr>
            <a:r>
              <a:rPr lang="en-US">
                <a:solidFill>
                  <a:srgbClr val="000066"/>
                </a:solidFill>
                <a:latin typeface="Courier New" charset="0"/>
              </a:rPr>
              <a:t>	</a:t>
            </a:r>
            <a:r>
              <a:rPr lang="en-US">
                <a:solidFill>
                  <a:srgbClr val="FF1A1A"/>
                </a:solidFill>
                <a:latin typeface="Courier New" charset="0"/>
              </a:rPr>
              <a:t>imull </a:t>
            </a:r>
            <a:r>
              <a:rPr lang="en-US">
                <a:solidFill>
                  <a:srgbClr val="000066"/>
                </a:solidFill>
                <a:latin typeface="Courier New" charset="0"/>
              </a:rPr>
              <a:t>(%eax,%edx,4),%ecx</a:t>
            </a:r>
          </a:p>
          <a:p>
            <a:pPr algn="l">
              <a:lnSpc>
                <a:spcPct val="100000"/>
              </a:lnSpc>
              <a:tabLst>
                <a:tab pos="224341" algn="l"/>
                <a:tab pos="3675727" algn="l"/>
              </a:tabLst>
            </a:pPr>
            <a:r>
              <a:rPr lang="en-US">
                <a:solidFill>
                  <a:srgbClr val="000066"/>
                </a:solidFill>
                <a:latin typeface="Courier New" charset="0"/>
              </a:rPr>
              <a:t>	incl %edx</a:t>
            </a:r>
          </a:p>
          <a:p>
            <a:pPr algn="l">
              <a:lnSpc>
                <a:spcPct val="100000"/>
              </a:lnSpc>
              <a:tabLst>
                <a:tab pos="224341" algn="l"/>
                <a:tab pos="3675727" algn="l"/>
              </a:tabLst>
            </a:pPr>
            <a:r>
              <a:rPr lang="en-US">
                <a:solidFill>
                  <a:srgbClr val="000066"/>
                </a:solidFill>
                <a:latin typeface="Courier New" charset="0"/>
              </a:rPr>
              <a:t>	cmpl %esi,%edx</a:t>
            </a:r>
          </a:p>
          <a:p>
            <a:pPr algn="l">
              <a:lnSpc>
                <a:spcPct val="100000"/>
              </a:lnSpc>
              <a:tabLst>
                <a:tab pos="224341" algn="l"/>
                <a:tab pos="3675727" algn="l"/>
              </a:tabLst>
            </a:pPr>
            <a:r>
              <a:rPr lang="en-US">
                <a:solidFill>
                  <a:srgbClr val="000066"/>
                </a:solidFill>
                <a:latin typeface="Courier New" charset="0"/>
              </a:rPr>
              <a:t>	jl .L24</a:t>
            </a:r>
          </a:p>
        </p:txBody>
      </p:sp>
      <p:sp>
        <p:nvSpPr>
          <p:cNvPr id="18437" name="Rectangle 6"/>
          <p:cNvSpPr>
            <a:spLocks noChangeArrowheads="1"/>
          </p:cNvSpPr>
          <p:nvPr/>
        </p:nvSpPr>
        <p:spPr bwMode="auto">
          <a:xfrm>
            <a:off x="4565650" y="4161156"/>
            <a:ext cx="4413462" cy="1771538"/>
          </a:xfrm>
          <a:prstGeom prst="rect">
            <a:avLst/>
          </a:prstGeom>
          <a:solidFill>
            <a:srgbClr val="FFC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2822293" algn="l"/>
                <a:tab pos="3675727" algn="l"/>
              </a:tabLst>
            </a:pPr>
            <a:endParaRPr lang="en-US">
              <a:solidFill>
                <a:srgbClr val="000066"/>
              </a:solidFill>
              <a:latin typeface="Courier New" charset="0"/>
            </a:endParaRPr>
          </a:p>
          <a:p>
            <a:pPr algn="l">
              <a:lnSpc>
                <a:spcPct val="100000"/>
              </a:lnSpc>
              <a:tabLst>
                <a:tab pos="224341" algn="l"/>
                <a:tab pos="2822293" algn="l"/>
                <a:tab pos="3675727" algn="l"/>
              </a:tabLst>
            </a:pPr>
            <a:r>
              <a:rPr lang="en-US">
                <a:solidFill>
                  <a:srgbClr val="000066"/>
                </a:solidFill>
                <a:latin typeface="Courier New" charset="0"/>
              </a:rPr>
              <a:t>load (%eax,%edx.0,4) </a:t>
            </a:r>
            <a:r>
              <a:rPr lang="en-US">
                <a:solidFill>
                  <a:srgbClr val="000066"/>
                </a:solidFill>
                <a:latin typeface="Courier New" charset="0"/>
                <a:sym typeface="Wingdings" charset="0"/>
              </a:rPr>
              <a:t> t.1</a:t>
            </a:r>
          </a:p>
          <a:p>
            <a:pPr algn="l">
              <a:lnSpc>
                <a:spcPct val="100000"/>
              </a:lnSpc>
              <a:tabLst>
                <a:tab pos="224341" algn="l"/>
                <a:tab pos="2822293" algn="l"/>
                <a:tab pos="3675727" algn="l"/>
              </a:tabLst>
            </a:pPr>
            <a:r>
              <a:rPr lang="en-US">
                <a:solidFill>
                  <a:srgbClr val="FF1A1A"/>
                </a:solidFill>
                <a:latin typeface="Courier New" charset="0"/>
                <a:sym typeface="Wingdings" charset="0"/>
              </a:rPr>
              <a:t>imull </a:t>
            </a:r>
            <a:r>
              <a:rPr lang="en-US">
                <a:solidFill>
                  <a:srgbClr val="000066"/>
                </a:solidFill>
                <a:latin typeface="Courier New" charset="0"/>
                <a:sym typeface="Wingdings" charset="0"/>
              </a:rPr>
              <a:t>t.1, %ecx.0     %ecx.1</a:t>
            </a:r>
          </a:p>
          <a:p>
            <a:pPr algn="l">
              <a:lnSpc>
                <a:spcPct val="100000"/>
              </a:lnSpc>
              <a:tabLst>
                <a:tab pos="224341" algn="l"/>
                <a:tab pos="2822293" algn="l"/>
                <a:tab pos="3675727" algn="l"/>
              </a:tabLst>
            </a:pPr>
            <a:r>
              <a:rPr lang="en-US">
                <a:solidFill>
                  <a:srgbClr val="000066"/>
                </a:solidFill>
                <a:latin typeface="Courier New" charset="0"/>
                <a:sym typeface="Wingdings" charset="0"/>
              </a:rPr>
              <a:t>incl %edx.0	 %edx.1</a:t>
            </a:r>
          </a:p>
          <a:p>
            <a:pPr algn="l">
              <a:lnSpc>
                <a:spcPct val="100000"/>
              </a:lnSpc>
              <a:tabLst>
                <a:tab pos="224341" algn="l"/>
                <a:tab pos="2822293"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2822293" algn="l"/>
                <a:tab pos="3675727" algn="l"/>
              </a:tabLst>
            </a:pPr>
            <a:r>
              <a:rPr lang="en-US">
                <a:solidFill>
                  <a:srgbClr val="000066"/>
                </a:solidFill>
                <a:latin typeface="Courier New" charset="0"/>
                <a:sym typeface="Wingdings" charset="0"/>
              </a:rPr>
              <a:t>jl-taken cc.1</a:t>
            </a:r>
          </a:p>
        </p:txBody>
      </p:sp>
    </p:spTree>
    <p:extLst>
      <p:ext uri="{BB962C8B-B14F-4D97-AF65-F5344CB8AC3E}">
        <p14:creationId xmlns:p14="http://schemas.microsoft.com/office/powerpoint/2010/main" val="3282946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4963">
                                            <p:txEl>
                                              <p:pRg st="0" end="0"/>
                                            </p:txEl>
                                          </p:spTgt>
                                        </p:tgtEl>
                                        <p:attrNameLst>
                                          <p:attrName>style.visibility</p:attrName>
                                        </p:attrNameLst>
                                      </p:cBhvr>
                                      <p:to>
                                        <p:strVal val="visible"/>
                                      </p:to>
                                    </p:set>
                                    <p:animEffect transition="in" filter="dissolve">
                                      <p:cBhvr>
                                        <p:cTn id="7" dur="500"/>
                                        <p:tgtEl>
                                          <p:spTgt spid="42496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4963">
                                            <p:txEl>
                                              <p:pRg st="1" end="1"/>
                                            </p:txEl>
                                          </p:spTgt>
                                        </p:tgtEl>
                                        <p:attrNameLst>
                                          <p:attrName>style.visibility</p:attrName>
                                        </p:attrNameLst>
                                      </p:cBhvr>
                                      <p:to>
                                        <p:strVal val="visible"/>
                                      </p:to>
                                    </p:set>
                                    <p:animEffect transition="in" filter="dissolve">
                                      <p:cBhvr>
                                        <p:cTn id="10" dur="500"/>
                                        <p:tgtEl>
                                          <p:spTgt spid="42496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24963">
                                            <p:txEl>
                                              <p:pRg st="5" end="5"/>
                                            </p:txEl>
                                          </p:spTgt>
                                        </p:tgtEl>
                                        <p:attrNameLst>
                                          <p:attrName>style.visibility</p:attrName>
                                        </p:attrNameLst>
                                      </p:cBhvr>
                                      <p:to>
                                        <p:strVal val="visible"/>
                                      </p:to>
                                    </p:set>
                                    <p:animEffect transition="in" filter="dissolve">
                                      <p:cBhvr>
                                        <p:cTn id="15" dur="500"/>
                                        <p:tgtEl>
                                          <p:spTgt spid="424963">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8436"/>
                                        </p:tgtEl>
                                        <p:attrNameLst>
                                          <p:attrName>style.visibility</p:attrName>
                                        </p:attrNameLst>
                                      </p:cBhvr>
                                      <p:to>
                                        <p:strVal val="visible"/>
                                      </p:to>
                                    </p:set>
                                    <p:animEffect transition="in" filter="dissolve">
                                      <p:cBhvr>
                                        <p:cTn id="20" dur="500"/>
                                        <p:tgtEl>
                                          <p:spTgt spid="184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8437"/>
                                        </p:tgtEl>
                                        <p:attrNameLst>
                                          <p:attrName>style.visibility</p:attrName>
                                        </p:attrNameLst>
                                      </p:cBhvr>
                                      <p:to>
                                        <p:strVal val="visible"/>
                                      </p:to>
                                    </p:set>
                                    <p:animEffect transition="in" filter="dissolve">
                                      <p:cBhvr>
                                        <p:cTn id="23"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3" grpId="0" build="p"/>
      <p:bldP spid="18436" grpId="0" animBg="1"/>
      <p:bldP spid="184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760941" y="334343"/>
            <a:ext cx="6349108" cy="572026"/>
          </a:xfrm>
        </p:spPr>
        <p:txBody>
          <a:bodyPr/>
          <a:lstStyle/>
          <a:p>
            <a:pPr eaLnBrk="1" hangingPunct="1">
              <a:defRPr/>
            </a:pPr>
            <a:r>
              <a:rPr lang="en-US">
                <a:ea typeface="ＭＳ Ｐゴシック" pitchFamily="-1" charset="-128"/>
                <a:cs typeface="ＭＳ Ｐゴシック" pitchFamily="-1" charset="-128"/>
              </a:rPr>
              <a:t>Visualizing Operations</a:t>
            </a:r>
          </a:p>
        </p:txBody>
      </p:sp>
      <p:sp>
        <p:nvSpPr>
          <p:cNvPr id="428035" name="Rectangle 3"/>
          <p:cNvSpPr>
            <a:spLocks noGrp="1" noChangeArrowheads="1"/>
          </p:cNvSpPr>
          <p:nvPr>
            <p:ph type="body" idx="1"/>
          </p:nvPr>
        </p:nvSpPr>
        <p:spPr>
          <a:xfrm>
            <a:off x="3825369" y="2890238"/>
            <a:ext cx="4760641" cy="2725444"/>
          </a:xfrm>
        </p:spPr>
        <p:txBody>
          <a:bodyPr/>
          <a:lstStyle/>
          <a:p>
            <a:pPr marL="381144" indent="-381144" eaLnBrk="1" hangingPunct="1">
              <a:buNone/>
              <a:defRPr/>
            </a:pPr>
            <a:r>
              <a:rPr lang="en-US">
                <a:ea typeface="ＭＳ Ｐゴシック" pitchFamily="-1" charset="-128"/>
                <a:cs typeface="ＭＳ Ｐゴシック" pitchFamily="-1" charset="-128"/>
              </a:rPr>
              <a:t>Operations</a:t>
            </a:r>
          </a:p>
          <a:p>
            <a:pPr marL="735624" lvl="1" indent="-243115" eaLnBrk="1" hangingPunct="1">
              <a:buFont typeface="Wingdings" pitchFamily="-1" charset="2"/>
              <a:buChar char="n"/>
              <a:defRPr/>
            </a:pPr>
            <a:r>
              <a:rPr lang="en-US"/>
              <a:t>Vertical position denotes time at which executed</a:t>
            </a:r>
          </a:p>
          <a:p>
            <a:pPr marL="1132449" lvl="2" indent="-235272" eaLnBrk="1" hangingPunct="1">
              <a:buFont typeface="Wingdings" pitchFamily="-1" charset="2"/>
              <a:buChar char="l"/>
              <a:defRPr/>
            </a:pPr>
            <a:r>
              <a:rPr lang="en-US" sz="1800">
                <a:ea typeface="ＭＳ Ｐゴシック" pitchFamily="-1" charset="-128"/>
              </a:rPr>
              <a:t>Cannot begin operation until operands available</a:t>
            </a:r>
          </a:p>
          <a:p>
            <a:pPr marL="735624" lvl="1" indent="-243115" eaLnBrk="1" hangingPunct="1">
              <a:buFont typeface="Wingdings" pitchFamily="-1" charset="2"/>
              <a:buChar char="n"/>
              <a:defRPr/>
            </a:pPr>
            <a:r>
              <a:rPr lang="en-US"/>
              <a:t>Height denotes latency, so imull takes 4 clock cycles</a:t>
            </a:r>
          </a:p>
          <a:p>
            <a:pPr marL="381144" indent="-381144" eaLnBrk="1" hangingPunct="1">
              <a:buNone/>
              <a:defRPr/>
            </a:pPr>
            <a:r>
              <a:rPr lang="en-US">
                <a:ea typeface="ＭＳ Ｐゴシック" pitchFamily="-1" charset="-128"/>
                <a:cs typeface="ＭＳ Ｐゴシック" pitchFamily="-1" charset="-128"/>
              </a:rPr>
              <a:t>Operands</a:t>
            </a:r>
          </a:p>
          <a:p>
            <a:pPr marL="735624" lvl="1" indent="-243115" eaLnBrk="1" hangingPunct="1">
              <a:buFont typeface="Wingdings" pitchFamily="-1" charset="2"/>
              <a:buChar char="n"/>
              <a:defRPr/>
            </a:pPr>
            <a:r>
              <a:rPr lang="en-US"/>
              <a:t>Arcs shown only for operands that are passed within execution unit</a:t>
            </a:r>
          </a:p>
        </p:txBody>
      </p:sp>
      <p:grpSp>
        <p:nvGrpSpPr>
          <p:cNvPr id="32771" name="Group 31"/>
          <p:cNvGrpSpPr>
            <a:grpSpLocks/>
          </p:cNvGrpSpPr>
          <p:nvPr/>
        </p:nvGrpSpPr>
        <p:grpSpPr bwMode="auto">
          <a:xfrm>
            <a:off x="807016" y="988766"/>
            <a:ext cx="3024743" cy="3498709"/>
            <a:chOff x="509" y="624"/>
            <a:chExt cx="1908" cy="2208"/>
          </a:xfrm>
        </p:grpSpPr>
        <p:sp>
          <p:nvSpPr>
            <p:cNvPr id="32775" name="Text Box 5"/>
            <p:cNvSpPr txBox="1">
              <a:spLocks noChangeArrowheads="1"/>
            </p:cNvSpPr>
            <p:nvPr/>
          </p:nvSpPr>
          <p:spPr bwMode="auto">
            <a:xfrm>
              <a:off x="1699" y="1313"/>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32776" name="Text Box 6"/>
            <p:cNvSpPr txBox="1">
              <a:spLocks noChangeArrowheads="1"/>
            </p:cNvSpPr>
            <p:nvPr/>
          </p:nvSpPr>
          <p:spPr bwMode="auto">
            <a:xfrm>
              <a:off x="1183" y="1582"/>
              <a:ext cx="2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t>
              </a:r>
              <a:endParaRPr lang="en-US" sz="1200">
                <a:solidFill>
                  <a:srgbClr val="000066"/>
                </a:solidFill>
                <a:latin typeface="Times New Roman" charset="0"/>
              </a:endParaRPr>
            </a:p>
          </p:txBody>
        </p:sp>
        <p:sp>
          <p:nvSpPr>
            <p:cNvPr id="32777" name="AutoShape 7"/>
            <p:cNvSpPr>
              <a:spLocks noChangeArrowheads="1"/>
            </p:cNvSpPr>
            <p:nvPr/>
          </p:nvSpPr>
          <p:spPr bwMode="auto">
            <a:xfrm>
              <a:off x="943" y="86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32778" name="Text Box 8"/>
            <p:cNvSpPr txBox="1">
              <a:spLocks noChangeArrowheads="1"/>
            </p:cNvSpPr>
            <p:nvPr/>
          </p:nvSpPr>
          <p:spPr bwMode="auto">
            <a:xfrm>
              <a:off x="1423" y="2640"/>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32779" name="Freeform 9"/>
            <p:cNvSpPr>
              <a:spLocks/>
            </p:cNvSpPr>
            <p:nvPr/>
          </p:nvSpPr>
          <p:spPr bwMode="auto">
            <a:xfrm>
              <a:off x="1183" y="2736"/>
              <a:ext cx="816" cy="48"/>
            </a:xfrm>
            <a:custGeom>
              <a:avLst/>
              <a:gdLst>
                <a:gd name="T0" fmla="*/ 0 w 1056"/>
                <a:gd name="T1" fmla="*/ 0 h 48"/>
                <a:gd name="T2" fmla="*/ 0 w 1056"/>
                <a:gd name="T3" fmla="*/ 48 h 48"/>
                <a:gd name="T4" fmla="*/ 104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2780" name="Line 10"/>
            <p:cNvSpPr>
              <a:spLocks noChangeShapeType="1"/>
            </p:cNvSpPr>
            <p:nvPr/>
          </p:nvSpPr>
          <p:spPr bwMode="auto">
            <a:xfrm>
              <a:off x="1183" y="158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81" name="AutoShape 11"/>
            <p:cNvSpPr>
              <a:spLocks noChangeArrowheads="1"/>
            </p:cNvSpPr>
            <p:nvPr/>
          </p:nvSpPr>
          <p:spPr bwMode="auto">
            <a:xfrm>
              <a:off x="1471" y="864"/>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incl</a:t>
              </a:r>
            </a:p>
          </p:txBody>
        </p:sp>
        <p:sp>
          <p:nvSpPr>
            <p:cNvPr id="32782" name="AutoShape 12"/>
            <p:cNvSpPr>
              <a:spLocks noChangeArrowheads="1"/>
            </p:cNvSpPr>
            <p:nvPr/>
          </p:nvSpPr>
          <p:spPr bwMode="auto">
            <a:xfrm>
              <a:off x="1471" y="115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32783" name="AutoShape 13"/>
            <p:cNvSpPr>
              <a:spLocks noChangeArrowheads="1"/>
            </p:cNvSpPr>
            <p:nvPr/>
          </p:nvSpPr>
          <p:spPr bwMode="auto">
            <a:xfrm>
              <a:off x="1471" y="1440"/>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32784" name="Line 14"/>
            <p:cNvSpPr>
              <a:spLocks noChangeShapeType="1"/>
            </p:cNvSpPr>
            <p:nvPr/>
          </p:nvSpPr>
          <p:spPr bwMode="auto">
            <a:xfrm>
              <a:off x="1711" y="100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85" name="Line 15"/>
            <p:cNvSpPr>
              <a:spLocks noChangeShapeType="1"/>
            </p:cNvSpPr>
            <p:nvPr/>
          </p:nvSpPr>
          <p:spPr bwMode="auto">
            <a:xfrm flipH="1">
              <a:off x="1711"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86" name="Text Box 16"/>
            <p:cNvSpPr txBox="1">
              <a:spLocks noChangeArrowheads="1"/>
            </p:cNvSpPr>
            <p:nvPr/>
          </p:nvSpPr>
          <p:spPr bwMode="auto">
            <a:xfrm>
              <a:off x="838" y="624"/>
              <a:ext cx="49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32787" name="Text Box 17"/>
            <p:cNvSpPr txBox="1">
              <a:spLocks noChangeArrowheads="1"/>
            </p:cNvSpPr>
            <p:nvPr/>
          </p:nvSpPr>
          <p:spPr bwMode="auto">
            <a:xfrm>
              <a:off x="1951" y="883"/>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32788" name="Text Box 18"/>
            <p:cNvSpPr txBox="1">
              <a:spLocks noChangeArrowheads="1"/>
            </p:cNvSpPr>
            <p:nvPr/>
          </p:nvSpPr>
          <p:spPr bwMode="auto">
            <a:xfrm>
              <a:off x="509" y="1488"/>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32789" name="Freeform 19"/>
            <p:cNvSpPr>
              <a:spLocks/>
            </p:cNvSpPr>
            <p:nvPr/>
          </p:nvSpPr>
          <p:spPr bwMode="auto">
            <a:xfrm>
              <a:off x="895" y="768"/>
              <a:ext cx="816" cy="96"/>
            </a:xfrm>
            <a:custGeom>
              <a:avLst/>
              <a:gdLst>
                <a:gd name="T0" fmla="*/ 0 w 1008"/>
                <a:gd name="T1" fmla="*/ 0 h 48"/>
                <a:gd name="T2" fmla="*/ 151 w 1008"/>
                <a:gd name="T3" fmla="*/ 0 h 48"/>
                <a:gd name="T4" fmla="*/ 151 w 1008"/>
                <a:gd name="T5" fmla="*/ 24576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2790" name="Line 20"/>
            <p:cNvSpPr>
              <a:spLocks noChangeShapeType="1"/>
            </p:cNvSpPr>
            <p:nvPr/>
          </p:nvSpPr>
          <p:spPr bwMode="auto">
            <a:xfrm>
              <a:off x="1183" y="768"/>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91" name="Freeform 21"/>
            <p:cNvSpPr>
              <a:spLocks/>
            </p:cNvSpPr>
            <p:nvPr/>
          </p:nvSpPr>
          <p:spPr bwMode="auto">
            <a:xfrm>
              <a:off x="1711" y="1056"/>
              <a:ext cx="288" cy="48"/>
            </a:xfrm>
            <a:custGeom>
              <a:avLst/>
              <a:gdLst>
                <a:gd name="T0" fmla="*/ 0 w 348"/>
                <a:gd name="T1" fmla="*/ 0 h 1"/>
                <a:gd name="T2" fmla="*/ 64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32792" name="Freeform 22"/>
            <p:cNvSpPr>
              <a:spLocks/>
            </p:cNvSpPr>
            <p:nvPr/>
          </p:nvSpPr>
          <p:spPr bwMode="auto">
            <a:xfrm>
              <a:off x="1999" y="105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32793" name="Freeform 23"/>
            <p:cNvSpPr>
              <a:spLocks/>
            </p:cNvSpPr>
            <p:nvPr/>
          </p:nvSpPr>
          <p:spPr bwMode="auto">
            <a:xfrm>
              <a:off x="1999" y="2784"/>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32794" name="Freeform 24"/>
            <p:cNvSpPr>
              <a:spLocks/>
            </p:cNvSpPr>
            <p:nvPr/>
          </p:nvSpPr>
          <p:spPr bwMode="auto">
            <a:xfrm>
              <a:off x="895" y="1632"/>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2795" name="Line 25"/>
            <p:cNvSpPr>
              <a:spLocks noChangeShapeType="1"/>
            </p:cNvSpPr>
            <p:nvPr/>
          </p:nvSpPr>
          <p:spPr bwMode="auto">
            <a:xfrm flipH="1">
              <a:off x="751" y="163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96" name="AutoShape 26"/>
            <p:cNvSpPr>
              <a:spLocks noChangeArrowheads="1"/>
            </p:cNvSpPr>
            <p:nvPr/>
          </p:nvSpPr>
          <p:spPr bwMode="auto">
            <a:xfrm>
              <a:off x="943" y="1728"/>
              <a:ext cx="476" cy="1008"/>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imull</a:t>
              </a:r>
            </a:p>
          </p:txBody>
        </p:sp>
      </p:grpSp>
      <p:sp>
        <p:nvSpPr>
          <p:cNvPr id="32772" name="Rectangle 27"/>
          <p:cNvSpPr>
            <a:spLocks noChangeArrowheads="1"/>
          </p:cNvSpPr>
          <p:nvPr/>
        </p:nvSpPr>
        <p:spPr bwMode="auto">
          <a:xfrm>
            <a:off x="4565650" y="1140883"/>
            <a:ext cx="4185179" cy="1497410"/>
          </a:xfrm>
          <a:prstGeom prst="rect">
            <a:avLst/>
          </a:prstGeom>
          <a:solidFill>
            <a:srgbClr val="FFC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2596382" algn="l"/>
                <a:tab pos="3675727" algn="l"/>
              </a:tabLst>
            </a:pPr>
            <a:r>
              <a:rPr lang="en-US">
                <a:solidFill>
                  <a:srgbClr val="000066"/>
                </a:solidFill>
                <a:latin typeface="Courier New" charset="0"/>
              </a:rPr>
              <a:t>load (%eax,%edx,4) </a:t>
            </a:r>
            <a:r>
              <a:rPr lang="en-US">
                <a:solidFill>
                  <a:srgbClr val="000066"/>
                </a:solidFill>
                <a:latin typeface="Courier New" charset="0"/>
                <a:sym typeface="Wingdings" charset="0"/>
              </a:rPr>
              <a:t> t.1</a:t>
            </a:r>
          </a:p>
          <a:p>
            <a:pPr algn="l">
              <a:lnSpc>
                <a:spcPct val="100000"/>
              </a:lnSpc>
              <a:tabLst>
                <a:tab pos="224341" algn="l"/>
                <a:tab pos="2596382" algn="l"/>
                <a:tab pos="3675727" algn="l"/>
              </a:tabLst>
            </a:pPr>
            <a:r>
              <a:rPr lang="en-US">
                <a:solidFill>
                  <a:srgbClr val="000066"/>
                </a:solidFill>
                <a:latin typeface="Courier New" charset="0"/>
                <a:sym typeface="Wingdings" charset="0"/>
              </a:rPr>
              <a:t>imull t.1, %ecx.0   %ecx.1</a:t>
            </a:r>
          </a:p>
          <a:p>
            <a:pPr algn="l">
              <a:lnSpc>
                <a:spcPct val="100000"/>
              </a:lnSpc>
              <a:tabLst>
                <a:tab pos="224341" algn="l"/>
                <a:tab pos="2596382" algn="l"/>
                <a:tab pos="3675727" algn="l"/>
              </a:tabLst>
            </a:pPr>
            <a:r>
              <a:rPr lang="en-US">
                <a:solidFill>
                  <a:srgbClr val="000066"/>
                </a:solidFill>
                <a:latin typeface="Courier New" charset="0"/>
                <a:sym typeface="Wingdings" charset="0"/>
              </a:rPr>
              <a:t>incl %edx.0	 %edx.1</a:t>
            </a:r>
          </a:p>
          <a:p>
            <a:pPr algn="l">
              <a:lnSpc>
                <a:spcPct val="100000"/>
              </a:lnSpc>
              <a:tabLst>
                <a:tab pos="224341" algn="l"/>
                <a:tab pos="2596382"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2596382" algn="l"/>
                <a:tab pos="3675727" algn="l"/>
              </a:tabLst>
            </a:pPr>
            <a:r>
              <a:rPr lang="en-US">
                <a:solidFill>
                  <a:srgbClr val="000066"/>
                </a:solidFill>
                <a:latin typeface="Courier New" charset="0"/>
                <a:sym typeface="Wingdings" charset="0"/>
              </a:rPr>
              <a:t>jl-taken cc.1</a:t>
            </a:r>
          </a:p>
        </p:txBody>
      </p:sp>
      <p:sp>
        <p:nvSpPr>
          <p:cNvPr id="32773" name="Line 28"/>
          <p:cNvSpPr>
            <a:spLocks noChangeShapeType="1"/>
          </p:cNvSpPr>
          <p:nvPr/>
        </p:nvSpPr>
        <p:spPr bwMode="auto">
          <a:xfrm>
            <a:off x="532659" y="1140884"/>
            <a:ext cx="0" cy="311841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356" tIns="45158" rIns="90356" bIns="45158"/>
          <a:lstStyle/>
          <a:p>
            <a:endParaRPr lang="en-US">
              <a:solidFill>
                <a:srgbClr val="000066"/>
              </a:solidFill>
            </a:endParaRPr>
          </a:p>
        </p:txBody>
      </p:sp>
      <p:sp>
        <p:nvSpPr>
          <p:cNvPr id="32774" name="Text Box 29"/>
          <p:cNvSpPr txBox="1">
            <a:spLocks noChangeArrowheads="1"/>
          </p:cNvSpPr>
          <p:nvPr/>
        </p:nvSpPr>
        <p:spPr bwMode="auto">
          <a:xfrm>
            <a:off x="136436" y="2926683"/>
            <a:ext cx="776795" cy="36603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0356" tIns="45158" rIns="90356" bIns="45158">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spTree>
    <p:extLst>
      <p:ext uri="{BB962C8B-B14F-4D97-AF65-F5344CB8AC3E}">
        <p14:creationId xmlns:p14="http://schemas.microsoft.com/office/powerpoint/2010/main" val="3533771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59" y="1064824"/>
            <a:ext cx="5066603" cy="56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30083" name="Rectangle 3"/>
          <p:cNvSpPr>
            <a:spLocks noGrp="1" noChangeArrowheads="1"/>
          </p:cNvSpPr>
          <p:nvPr>
            <p:ph type="title"/>
          </p:nvPr>
        </p:nvSpPr>
        <p:spPr>
          <a:xfrm>
            <a:off x="456666" y="334343"/>
            <a:ext cx="7905867" cy="572026"/>
          </a:xfrm>
        </p:spPr>
        <p:txBody>
          <a:bodyPr/>
          <a:lstStyle/>
          <a:p>
            <a:pPr eaLnBrk="1" hangingPunct="1">
              <a:defRPr/>
            </a:pPr>
            <a:r>
              <a:rPr lang="en-US">
                <a:ea typeface="ＭＳ Ｐゴシック" pitchFamily="-1" charset="-128"/>
                <a:cs typeface="ＭＳ Ｐゴシック" pitchFamily="-1" charset="-128"/>
              </a:rPr>
              <a:t>3 Iterations of Combining Product</a:t>
            </a:r>
          </a:p>
        </p:txBody>
      </p:sp>
      <p:sp>
        <p:nvSpPr>
          <p:cNvPr id="430084" name="Rectangle 4"/>
          <p:cNvSpPr>
            <a:spLocks noGrp="1" noChangeArrowheads="1"/>
          </p:cNvSpPr>
          <p:nvPr>
            <p:ph type="body" idx="1"/>
          </p:nvPr>
        </p:nvSpPr>
        <p:spPr>
          <a:xfrm>
            <a:off x="5478880" y="988766"/>
            <a:ext cx="3424238" cy="5214788"/>
          </a:xfrm>
        </p:spPr>
        <p:txBody>
          <a:bodyPr/>
          <a:lstStyle/>
          <a:p>
            <a:pPr marL="381144" indent="-381144" eaLnBrk="1" hangingPunct="1">
              <a:buNone/>
              <a:defRPr/>
            </a:pPr>
            <a:r>
              <a:rPr lang="en-US" dirty="0">
                <a:latin typeface="Helvetica" charset="0"/>
                <a:ea typeface="ＭＳ Ｐゴシック" charset="0"/>
                <a:cs typeface="ＭＳ Ｐゴシック" charset="0"/>
              </a:rPr>
              <a:t>Unlimited Resource Analysis</a:t>
            </a:r>
          </a:p>
          <a:p>
            <a:pPr marL="381144" indent="-381144" eaLnBrk="1" hangingPunct="1">
              <a:buNone/>
              <a:defRPr/>
            </a:pPr>
            <a:r>
              <a:rPr lang="en-US" dirty="0" smtClean="0">
                <a:latin typeface="Helvetica" charset="0"/>
                <a:ea typeface="ＭＳ Ｐゴシック" charset="0"/>
                <a:cs typeface="ＭＳ Ｐゴシック" charset="0"/>
              </a:rPr>
              <a:t>Performance</a:t>
            </a:r>
            <a:endParaRPr lang="en-US" dirty="0">
              <a:latin typeface="Helvetica" charset="0"/>
              <a:ea typeface="ＭＳ Ｐゴシック" charset="0"/>
              <a:cs typeface="ＭＳ Ｐゴシック" charset="0"/>
            </a:endParaRPr>
          </a:p>
          <a:p>
            <a:pPr marL="735624" lvl="1" indent="-243115" eaLnBrk="1" hangingPunct="1">
              <a:defRPr/>
            </a:pPr>
            <a:r>
              <a:rPr lang="en-US" dirty="0" smtClean="0">
                <a:latin typeface="Helvetica" charset="0"/>
                <a:ea typeface="ＭＳ Ｐゴシック" charset="0"/>
              </a:rPr>
              <a:t>Can’t use </a:t>
            </a:r>
            <a:r>
              <a:rPr lang="en-US" dirty="0" err="1" smtClean="0">
                <a:latin typeface="Helvetica" charset="0"/>
                <a:ea typeface="ＭＳ Ｐゴシック" charset="0"/>
              </a:rPr>
              <a:t>imull</a:t>
            </a:r>
            <a:r>
              <a:rPr lang="en-US" dirty="0" smtClean="0">
                <a:latin typeface="Helvetica" charset="0"/>
                <a:ea typeface="ＭＳ Ｐゴシック" charset="0"/>
              </a:rPr>
              <a:t> pipeline due to data dependency</a:t>
            </a:r>
          </a:p>
          <a:p>
            <a:pPr marL="735624" lvl="1" indent="-243115" eaLnBrk="1" hangingPunct="1">
              <a:defRPr/>
            </a:pPr>
            <a:r>
              <a:rPr lang="en-US" dirty="0" smtClean="0">
                <a:latin typeface="Helvetica" charset="0"/>
                <a:ea typeface="ＭＳ Ｐゴシック" charset="0"/>
              </a:rPr>
              <a:t>Limiting </a:t>
            </a:r>
            <a:r>
              <a:rPr lang="en-US" dirty="0">
                <a:latin typeface="Helvetica" charset="0"/>
                <a:ea typeface="ＭＳ Ｐゴシック" charset="0"/>
              </a:rPr>
              <a:t>factor becomes latency of integer multiplier</a:t>
            </a:r>
          </a:p>
          <a:p>
            <a:pPr marL="735624" lvl="1" indent="-243115" eaLnBrk="1" hangingPunct="1">
              <a:defRPr/>
            </a:pPr>
            <a:r>
              <a:rPr lang="en-US" dirty="0">
                <a:latin typeface="Helvetica" charset="0"/>
                <a:ea typeface="ＭＳ Ｐゴシック" charset="0"/>
              </a:rPr>
              <a:t>Gives CPE of </a:t>
            </a:r>
            <a:r>
              <a:rPr lang="en-US" dirty="0" smtClean="0">
                <a:latin typeface="Helvetica" charset="0"/>
                <a:ea typeface="ＭＳ Ｐゴシック" charset="0"/>
              </a:rPr>
              <a:t>4.0</a:t>
            </a:r>
          </a:p>
          <a:p>
            <a:pPr marL="735624" lvl="1" indent="-243115" eaLnBrk="1" hangingPunct="1">
              <a:defRPr/>
            </a:pPr>
            <a:r>
              <a:rPr lang="en-US" dirty="0">
                <a:latin typeface="Helvetica" charset="0"/>
                <a:ea typeface="ＭＳ Ｐゴシック" charset="0"/>
              </a:rPr>
              <a:t>Even with infinite # of integer </a:t>
            </a:r>
            <a:r>
              <a:rPr lang="en-US" dirty="0" smtClean="0">
                <a:latin typeface="Helvetica" charset="0"/>
                <a:ea typeface="ＭＳ Ｐゴシック" charset="0"/>
              </a:rPr>
              <a:t>units, cannot do better than this</a:t>
            </a:r>
            <a:endParaRPr lang="en-US" dirty="0">
              <a:latin typeface="Helvetica" charset="0"/>
              <a:ea typeface="ＭＳ Ｐゴシック" charset="0"/>
            </a:endParaRPr>
          </a:p>
          <a:p>
            <a:pPr marL="381144" indent="-381144" eaLnBrk="1" hangingPunct="1">
              <a:buNone/>
              <a:defRPr/>
            </a:pPr>
            <a:endParaRPr lang="en-US" dirty="0">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1862249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084">
                                            <p:txEl>
                                              <p:pRg st="0" end="0"/>
                                            </p:txEl>
                                          </p:spTgt>
                                        </p:tgtEl>
                                        <p:attrNameLst>
                                          <p:attrName>style.visibility</p:attrName>
                                        </p:attrNameLst>
                                      </p:cBhvr>
                                      <p:to>
                                        <p:strVal val="visible"/>
                                      </p:to>
                                    </p:set>
                                    <p:animEffect transition="in" filter="dissolve">
                                      <p:cBhvr>
                                        <p:cTn id="7" dur="500"/>
                                        <p:tgtEl>
                                          <p:spTgt spid="4300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084">
                                            <p:txEl>
                                              <p:pRg st="1" end="1"/>
                                            </p:txEl>
                                          </p:spTgt>
                                        </p:tgtEl>
                                        <p:attrNameLst>
                                          <p:attrName>style.visibility</p:attrName>
                                        </p:attrNameLst>
                                      </p:cBhvr>
                                      <p:to>
                                        <p:strVal val="visible"/>
                                      </p:to>
                                    </p:set>
                                    <p:animEffect transition="in" filter="dissolve">
                                      <p:cBhvr>
                                        <p:cTn id="12" dur="500"/>
                                        <p:tgtEl>
                                          <p:spTgt spid="4300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0084">
                                            <p:txEl>
                                              <p:pRg st="2" end="2"/>
                                            </p:txEl>
                                          </p:spTgt>
                                        </p:tgtEl>
                                        <p:attrNameLst>
                                          <p:attrName>style.visibility</p:attrName>
                                        </p:attrNameLst>
                                      </p:cBhvr>
                                      <p:to>
                                        <p:strVal val="visible"/>
                                      </p:to>
                                    </p:set>
                                    <p:animEffect transition="in" filter="dissolve">
                                      <p:cBhvr>
                                        <p:cTn id="17" dur="500"/>
                                        <p:tgtEl>
                                          <p:spTgt spid="43008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0084">
                                            <p:txEl>
                                              <p:pRg st="3" end="3"/>
                                            </p:txEl>
                                          </p:spTgt>
                                        </p:tgtEl>
                                        <p:attrNameLst>
                                          <p:attrName>style.visibility</p:attrName>
                                        </p:attrNameLst>
                                      </p:cBhvr>
                                      <p:to>
                                        <p:strVal val="visible"/>
                                      </p:to>
                                    </p:set>
                                    <p:animEffect transition="in" filter="dissolve">
                                      <p:cBhvr>
                                        <p:cTn id="22" dur="500"/>
                                        <p:tgtEl>
                                          <p:spTgt spid="43008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0084">
                                            <p:txEl>
                                              <p:pRg st="4" end="4"/>
                                            </p:txEl>
                                          </p:spTgt>
                                        </p:tgtEl>
                                        <p:attrNameLst>
                                          <p:attrName>style.visibility</p:attrName>
                                        </p:attrNameLst>
                                      </p:cBhvr>
                                      <p:to>
                                        <p:strVal val="visible"/>
                                      </p:to>
                                    </p:set>
                                    <p:animEffect transition="in" filter="dissolve">
                                      <p:cBhvr>
                                        <p:cTn id="27" dur="500"/>
                                        <p:tgtEl>
                                          <p:spTgt spid="43008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0084">
                                            <p:txEl>
                                              <p:pRg st="5" end="5"/>
                                            </p:txEl>
                                          </p:spTgt>
                                        </p:tgtEl>
                                        <p:attrNameLst>
                                          <p:attrName>style.visibility</p:attrName>
                                        </p:attrNameLst>
                                      </p:cBhvr>
                                      <p:to>
                                        <p:strVal val="visible"/>
                                      </p:to>
                                    </p:set>
                                    <p:animEffect transition="in" filter="dissolve">
                                      <p:cBhvr>
                                        <p:cTn id="32" dur="500"/>
                                        <p:tgtEl>
                                          <p:spTgt spid="4300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4"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837036" y="334343"/>
            <a:ext cx="5435978" cy="572026"/>
          </a:xfrm>
        </p:spPr>
        <p:txBody>
          <a:bodyPr/>
          <a:lstStyle/>
          <a:p>
            <a:pPr eaLnBrk="1" hangingPunct="1">
              <a:defRPr/>
            </a:pPr>
            <a:r>
              <a:rPr lang="en-US">
                <a:ea typeface="ＭＳ Ｐゴシック" pitchFamily="-1" charset="-128"/>
                <a:cs typeface="ＭＳ Ｐゴシック" pitchFamily="-1" charset="-128"/>
              </a:rPr>
              <a:t>Loop Unrolling</a:t>
            </a:r>
          </a:p>
        </p:txBody>
      </p:sp>
      <p:sp>
        <p:nvSpPr>
          <p:cNvPr id="433155" name="Rectangle 3"/>
          <p:cNvSpPr>
            <a:spLocks noGrp="1" noChangeArrowheads="1"/>
          </p:cNvSpPr>
          <p:nvPr>
            <p:ph type="body" idx="1"/>
          </p:nvPr>
        </p:nvSpPr>
        <p:spPr>
          <a:xfrm>
            <a:off x="5509002" y="1746286"/>
            <a:ext cx="3622399" cy="4226023"/>
          </a:xfrm>
        </p:spPr>
        <p:txBody>
          <a:bodyPr/>
          <a:lstStyle/>
          <a:p>
            <a:pPr marL="221157" indent="-221157" defTabSz="884628" eaLnBrk="1" hangingPunct="1">
              <a:buNone/>
              <a:tabLst>
                <a:tab pos="2936215" algn="l"/>
              </a:tabLst>
              <a:defRPr/>
            </a:pPr>
            <a:r>
              <a:rPr lang="en-US" dirty="0">
                <a:ea typeface="ＭＳ Ｐゴシック" pitchFamily="-1" charset="-128"/>
                <a:cs typeface="ＭＳ Ｐゴシック" pitchFamily="-1" charset="-128"/>
              </a:rPr>
              <a:t>Optimization</a:t>
            </a:r>
          </a:p>
          <a:p>
            <a:pPr marL="553679" lvl="1" indent="-219594" defTabSz="884628" eaLnBrk="1" hangingPunct="1">
              <a:buFont typeface="Wingdings" pitchFamily="-1" charset="2"/>
              <a:buChar char="n"/>
              <a:tabLst>
                <a:tab pos="2936215" algn="l"/>
              </a:tabLst>
              <a:defRPr/>
            </a:pPr>
            <a:r>
              <a:rPr lang="en-US" dirty="0"/>
              <a:t>Combine multiple iterations into single loop body</a:t>
            </a:r>
          </a:p>
          <a:p>
            <a:pPr marL="553679" lvl="1" indent="-219594" defTabSz="884628" eaLnBrk="1" hangingPunct="1">
              <a:buFont typeface="Wingdings" pitchFamily="-1" charset="2"/>
              <a:buChar char="n"/>
              <a:tabLst>
                <a:tab pos="2936215" algn="l"/>
              </a:tabLst>
              <a:defRPr/>
            </a:pPr>
            <a:r>
              <a:rPr lang="en-US" dirty="0"/>
              <a:t>Amortizes loop overhead across multiple iterations</a:t>
            </a:r>
          </a:p>
          <a:p>
            <a:pPr marL="553679" lvl="1" indent="-219594" defTabSz="884628" eaLnBrk="1" hangingPunct="1">
              <a:buFont typeface="Wingdings" pitchFamily="-1" charset="2"/>
              <a:buChar char="n"/>
              <a:tabLst>
                <a:tab pos="2936215" algn="l"/>
              </a:tabLst>
              <a:defRPr/>
            </a:pPr>
            <a:r>
              <a:rPr lang="en-US" dirty="0"/>
              <a:t>Finish extras at end</a:t>
            </a:r>
          </a:p>
          <a:p>
            <a:pPr marL="553679" lvl="1" indent="-219594" defTabSz="884628" eaLnBrk="1" hangingPunct="1">
              <a:buFont typeface="Wingdings" pitchFamily="-1" charset="2"/>
              <a:buChar char="n"/>
              <a:tabLst>
                <a:tab pos="2936215" algn="l"/>
              </a:tabLst>
              <a:defRPr/>
            </a:pPr>
            <a:r>
              <a:rPr lang="en-US" dirty="0"/>
              <a:t>Measured CPE = </a:t>
            </a:r>
            <a:r>
              <a:rPr lang="en-US" dirty="0" smtClean="0"/>
              <a:t>1.33</a:t>
            </a:r>
          </a:p>
          <a:p>
            <a:pPr marL="553679" lvl="1" indent="-219594" defTabSz="884628" eaLnBrk="1" hangingPunct="1">
              <a:buFont typeface="Wingdings" pitchFamily="-1" charset="2"/>
              <a:buChar char="n"/>
              <a:tabLst>
                <a:tab pos="2936215" algn="l"/>
              </a:tabLst>
              <a:defRPr/>
            </a:pPr>
            <a:r>
              <a:rPr lang="en-US" dirty="0" smtClean="0"/>
              <a:t>This is a machine-dependent optimization</a:t>
            </a:r>
            <a:endParaRPr lang="en-US" dirty="0"/>
          </a:p>
        </p:txBody>
      </p:sp>
      <p:sp>
        <p:nvSpPr>
          <p:cNvPr id="35843" name="Rectangle 4"/>
          <p:cNvSpPr>
            <a:spLocks noChangeArrowheads="1"/>
          </p:cNvSpPr>
          <p:nvPr/>
        </p:nvSpPr>
        <p:spPr bwMode="auto">
          <a:xfrm>
            <a:off x="228282" y="1175844"/>
            <a:ext cx="5263180" cy="5061085"/>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void combine5(vec_ptr v, int *dest)</a:t>
            </a:r>
          </a:p>
          <a:p>
            <a:pPr algn="l">
              <a:lnSpc>
                <a:spcPct val="100000"/>
              </a:lnSpc>
              <a:tabLst>
                <a:tab pos="902066" algn="l"/>
                <a:tab pos="2257521" algn="l"/>
              </a:tabLst>
            </a:pPr>
            <a:r>
              <a:rPr lang="en-US">
                <a:solidFill>
                  <a:srgbClr val="000066"/>
                </a:solidFill>
                <a:latin typeface="Courier New" charset="0"/>
              </a:rPr>
              <a:t>{</a:t>
            </a:r>
          </a:p>
          <a:p>
            <a:pPr algn="l">
              <a:lnSpc>
                <a:spcPct val="100000"/>
              </a:lnSpc>
              <a:tabLst>
                <a:tab pos="902066" algn="l"/>
                <a:tab pos="2257521" algn="l"/>
              </a:tabLst>
            </a:pPr>
            <a:r>
              <a:rPr lang="en-US">
                <a:solidFill>
                  <a:srgbClr val="000066"/>
                </a:solidFill>
                <a:latin typeface="Courier New" charset="0"/>
              </a:rPr>
              <a:t>  int length = vec_length(v);</a:t>
            </a:r>
          </a:p>
          <a:p>
            <a:pPr algn="l">
              <a:lnSpc>
                <a:spcPct val="100000"/>
              </a:lnSpc>
              <a:tabLst>
                <a:tab pos="902066" algn="l"/>
                <a:tab pos="2257521" algn="l"/>
              </a:tabLst>
            </a:pPr>
            <a:r>
              <a:rPr lang="en-US">
                <a:solidFill>
                  <a:srgbClr val="000066"/>
                </a:solidFill>
                <a:latin typeface="Courier New" charset="0"/>
              </a:rPr>
              <a:t>  int limit = length-2;</a:t>
            </a:r>
          </a:p>
          <a:p>
            <a:pPr algn="l">
              <a:lnSpc>
                <a:spcPct val="100000"/>
              </a:lnSpc>
              <a:tabLst>
                <a:tab pos="902066" algn="l"/>
                <a:tab pos="2257521" algn="l"/>
              </a:tabLst>
            </a:pPr>
            <a:r>
              <a:rPr lang="en-US">
                <a:solidFill>
                  <a:srgbClr val="000066"/>
                </a:solidFill>
                <a:latin typeface="Courier New" charset="0"/>
              </a:rPr>
              <a:t>  int *data = get_vec_start(v);</a:t>
            </a:r>
          </a:p>
          <a:p>
            <a:pPr algn="l">
              <a:lnSpc>
                <a:spcPct val="100000"/>
              </a:lnSpc>
              <a:tabLst>
                <a:tab pos="902066" algn="l"/>
                <a:tab pos="2257521" algn="l"/>
              </a:tabLst>
            </a:pPr>
            <a:r>
              <a:rPr lang="en-US">
                <a:solidFill>
                  <a:srgbClr val="000066"/>
                </a:solidFill>
                <a:latin typeface="Courier New" charset="0"/>
              </a:rPr>
              <a:t>  int sum = 0;</a:t>
            </a:r>
          </a:p>
          <a:p>
            <a:pPr algn="l">
              <a:lnSpc>
                <a:spcPct val="100000"/>
              </a:lnSpc>
              <a:tabLst>
                <a:tab pos="902066" algn="l"/>
                <a:tab pos="2257521" algn="l"/>
              </a:tabLst>
            </a:pPr>
            <a:r>
              <a:rPr lang="en-US">
                <a:solidFill>
                  <a:srgbClr val="000066"/>
                </a:solidFill>
                <a:latin typeface="Courier New" charset="0"/>
              </a:rPr>
              <a:t>  int i;</a:t>
            </a:r>
          </a:p>
          <a:p>
            <a:pPr algn="l">
              <a:lnSpc>
                <a:spcPct val="100000"/>
              </a:lnSpc>
              <a:tabLst>
                <a:tab pos="902066" algn="l"/>
                <a:tab pos="2257521" algn="l"/>
              </a:tabLst>
            </a:pPr>
            <a:r>
              <a:rPr lang="en-US">
                <a:solidFill>
                  <a:srgbClr val="000066"/>
                </a:solidFill>
                <a:latin typeface="Courier New" charset="0"/>
              </a:rPr>
              <a:t>  /* Combine 3 elements at a time */</a:t>
            </a:r>
          </a:p>
          <a:p>
            <a:pPr algn="l">
              <a:lnSpc>
                <a:spcPct val="100000"/>
              </a:lnSpc>
              <a:tabLst>
                <a:tab pos="902066" algn="l"/>
                <a:tab pos="2257521" algn="l"/>
              </a:tabLst>
            </a:pPr>
            <a:r>
              <a:rPr lang="en-US">
                <a:solidFill>
                  <a:srgbClr val="000066"/>
                </a:solidFill>
                <a:latin typeface="Courier New" charset="0"/>
              </a:rPr>
              <a:t>  for (i = 0; i &lt; limit; </a:t>
            </a:r>
            <a:r>
              <a:rPr lang="en-US">
                <a:solidFill>
                  <a:srgbClr val="FF0000"/>
                </a:solidFill>
                <a:latin typeface="Courier New" charset="0"/>
              </a:rPr>
              <a:t>i+=3</a:t>
            </a: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1A1A"/>
                </a:solidFill>
                <a:latin typeface="Courier New" charset="0"/>
              </a:rPr>
              <a:t>sum += data[i] + data[i+1]</a:t>
            </a:r>
          </a:p>
          <a:p>
            <a:pPr algn="l">
              <a:lnSpc>
                <a:spcPct val="100000"/>
              </a:lnSpc>
              <a:tabLst>
                <a:tab pos="902066" algn="l"/>
                <a:tab pos="2257521" algn="l"/>
              </a:tabLst>
            </a:pPr>
            <a:r>
              <a:rPr lang="en-US">
                <a:solidFill>
                  <a:srgbClr val="FF1A1A"/>
                </a:solidFill>
                <a:latin typeface="Courier New" charset="0"/>
              </a:rPr>
              <a:t>           + data[i+2];</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 Finish any remaining elements */</a:t>
            </a:r>
          </a:p>
          <a:p>
            <a:pPr algn="l">
              <a:lnSpc>
                <a:spcPct val="100000"/>
              </a:lnSpc>
              <a:tabLst>
                <a:tab pos="902066" algn="l"/>
                <a:tab pos="2257521" algn="l"/>
              </a:tabLst>
            </a:pPr>
            <a:r>
              <a:rPr lang="en-US">
                <a:solidFill>
                  <a:srgbClr val="000066"/>
                </a:solidFill>
                <a:latin typeface="Courier New" charset="0"/>
              </a:rPr>
              <a:t>  for (; i &lt; length; i++) {</a:t>
            </a:r>
          </a:p>
          <a:p>
            <a:pPr algn="l">
              <a:lnSpc>
                <a:spcPct val="100000"/>
              </a:lnSpc>
              <a:tabLst>
                <a:tab pos="902066" algn="l"/>
                <a:tab pos="2257521" algn="l"/>
              </a:tabLst>
            </a:pPr>
            <a:r>
              <a:rPr lang="en-US">
                <a:solidFill>
                  <a:srgbClr val="000066"/>
                </a:solidFill>
                <a:latin typeface="Courier New" charset="0"/>
              </a:rPr>
              <a:t>    sum += data[i];</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*dest = sum;</a:t>
            </a:r>
          </a:p>
          <a:p>
            <a:pPr algn="l">
              <a:lnSpc>
                <a:spcPct val="100000"/>
              </a:lnSpc>
              <a:tabLst>
                <a:tab pos="902066" algn="l"/>
                <a:tab pos="2257521" algn="l"/>
              </a:tabLst>
            </a:pPr>
            <a:r>
              <a:rPr lang="en-US">
                <a:solidFill>
                  <a:srgbClr val="000066"/>
                </a:solidFill>
                <a:latin typeface="Courier New" charset="0"/>
              </a:rPr>
              <a:t>}</a:t>
            </a:r>
          </a:p>
        </p:txBody>
      </p:sp>
    </p:spTree>
    <p:extLst>
      <p:ext uri="{BB962C8B-B14F-4D97-AF65-F5344CB8AC3E}">
        <p14:creationId xmlns:p14="http://schemas.microsoft.com/office/powerpoint/2010/main" val="27386862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Effect transition="in" filter="dissolve">
                                      <p:cBhvr>
                                        <p:cTn id="7" dur="500"/>
                                        <p:tgtEl>
                                          <p:spTgt spid="43315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3155">
                                            <p:txEl>
                                              <p:pRg st="1" end="1"/>
                                            </p:txEl>
                                          </p:spTgt>
                                        </p:tgtEl>
                                        <p:attrNameLst>
                                          <p:attrName>style.visibility</p:attrName>
                                        </p:attrNameLst>
                                      </p:cBhvr>
                                      <p:to>
                                        <p:strVal val="visible"/>
                                      </p:to>
                                    </p:set>
                                    <p:animEffect transition="in" filter="dissolve">
                                      <p:cBhvr>
                                        <p:cTn id="10" dur="500"/>
                                        <p:tgtEl>
                                          <p:spTgt spid="43315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33155">
                                            <p:txEl>
                                              <p:pRg st="2" end="2"/>
                                            </p:txEl>
                                          </p:spTgt>
                                        </p:tgtEl>
                                        <p:attrNameLst>
                                          <p:attrName>style.visibility</p:attrName>
                                        </p:attrNameLst>
                                      </p:cBhvr>
                                      <p:to>
                                        <p:strVal val="visible"/>
                                      </p:to>
                                    </p:set>
                                    <p:animEffect transition="in" filter="dissolve">
                                      <p:cBhvr>
                                        <p:cTn id="13" dur="500"/>
                                        <p:tgtEl>
                                          <p:spTgt spid="43315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33155">
                                            <p:txEl>
                                              <p:pRg st="3" end="3"/>
                                            </p:txEl>
                                          </p:spTgt>
                                        </p:tgtEl>
                                        <p:attrNameLst>
                                          <p:attrName>style.visibility</p:attrName>
                                        </p:attrNameLst>
                                      </p:cBhvr>
                                      <p:to>
                                        <p:strVal val="visible"/>
                                      </p:to>
                                    </p:set>
                                    <p:animEffect transition="in" filter="dissolve">
                                      <p:cBhvr>
                                        <p:cTn id="16" dur="500"/>
                                        <p:tgtEl>
                                          <p:spTgt spid="433155">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33155">
                                            <p:txEl>
                                              <p:pRg st="4" end="4"/>
                                            </p:txEl>
                                          </p:spTgt>
                                        </p:tgtEl>
                                        <p:attrNameLst>
                                          <p:attrName>style.visibility</p:attrName>
                                        </p:attrNameLst>
                                      </p:cBhvr>
                                      <p:to>
                                        <p:strVal val="visible"/>
                                      </p:to>
                                    </p:set>
                                    <p:animEffect transition="in" filter="dissolve">
                                      <p:cBhvr>
                                        <p:cTn id="19" dur="500"/>
                                        <p:tgtEl>
                                          <p:spTgt spid="433155">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33155">
                                            <p:txEl>
                                              <p:pRg st="5" end="5"/>
                                            </p:txEl>
                                          </p:spTgt>
                                        </p:tgtEl>
                                        <p:attrNameLst>
                                          <p:attrName>style.visibility</p:attrName>
                                        </p:attrNameLst>
                                      </p:cBhvr>
                                      <p:to>
                                        <p:strVal val="visible"/>
                                      </p:to>
                                    </p:set>
                                    <p:animEffect transition="in" filter="dissolve">
                                      <p:cBhvr>
                                        <p:cTn id="22" dur="500"/>
                                        <p:tgtEl>
                                          <p:spTgt spid="4331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Announcements</a:t>
            </a:r>
          </a:p>
        </p:txBody>
      </p:sp>
      <p:sp>
        <p:nvSpPr>
          <p:cNvPr id="3" name="Content Placeholder 2"/>
          <p:cNvSpPr>
            <a:spLocks noGrp="1"/>
          </p:cNvSpPr>
          <p:nvPr>
            <p:ph idx="1"/>
          </p:nvPr>
        </p:nvSpPr>
        <p:spPr/>
        <p:txBody>
          <a:bodyPr/>
          <a:lstStyle/>
          <a:p>
            <a:pPr>
              <a:defRPr/>
            </a:pPr>
            <a:r>
              <a:rPr lang="en-US" sz="2800" dirty="0">
                <a:latin typeface="Helvetica" charset="0"/>
              </a:rPr>
              <a:t>Attack Lab #3 grading during this week</a:t>
            </a:r>
          </a:p>
          <a:p>
            <a:pPr>
              <a:defRPr/>
            </a:pPr>
            <a:r>
              <a:rPr lang="en-US" sz="2800" dirty="0" smtClean="0">
                <a:latin typeface="Helvetica" charset="0"/>
              </a:rPr>
              <a:t>Floating point recitation </a:t>
            </a:r>
            <a:r>
              <a:rPr lang="en-US" sz="2800" dirty="0" smtClean="0">
                <a:latin typeface="Helvetica" charset="0"/>
              </a:rPr>
              <a:t>exercise due Monday</a:t>
            </a:r>
          </a:p>
          <a:p>
            <a:pPr>
              <a:defRPr/>
            </a:pPr>
            <a:r>
              <a:rPr lang="en-US" sz="2800" dirty="0" smtClean="0">
                <a:latin typeface="Helvetica" charset="0"/>
              </a:rPr>
              <a:t>Performance recitation </a:t>
            </a:r>
            <a:r>
              <a:rPr lang="en-US" sz="2800" dirty="0">
                <a:latin typeface="Helvetica" charset="0"/>
              </a:rPr>
              <a:t>exercise </a:t>
            </a:r>
            <a:r>
              <a:rPr lang="en-US" sz="2800" dirty="0" smtClean="0">
                <a:latin typeface="Helvetica" charset="0"/>
              </a:rPr>
              <a:t>released later this, </a:t>
            </a:r>
            <a:r>
              <a:rPr lang="en-US" sz="2800" dirty="0">
                <a:latin typeface="Helvetica" charset="0"/>
              </a:rPr>
              <a:t>due </a:t>
            </a:r>
            <a:r>
              <a:rPr lang="en-US" sz="2800" dirty="0" smtClean="0">
                <a:latin typeface="Helvetica" charset="0"/>
              </a:rPr>
              <a:t>in about a week</a:t>
            </a:r>
            <a:endParaRPr lang="en-US" sz="2800" dirty="0">
              <a:latin typeface="Helvetica" charset="0"/>
            </a:endParaRPr>
          </a:p>
          <a:p>
            <a:pPr>
              <a:defRPr/>
            </a:pPr>
            <a:r>
              <a:rPr lang="en-US" sz="2800" dirty="0">
                <a:latin typeface="Helvetica" charset="0"/>
              </a:rPr>
              <a:t>Performance Lab #4 available, due </a:t>
            </a:r>
            <a:r>
              <a:rPr lang="en-US" sz="2800" dirty="0" smtClean="0">
                <a:latin typeface="Helvetica" charset="0"/>
              </a:rPr>
              <a:t>Friday November 8</a:t>
            </a:r>
            <a:endParaRPr lang="en-US" sz="2800" dirty="0">
              <a:latin typeface="Helvetica" charset="0"/>
            </a:endParaRPr>
          </a:p>
          <a:p>
            <a:pPr lvl="1">
              <a:defRPr/>
            </a:pPr>
            <a:r>
              <a:rPr lang="en-US" sz="2400" dirty="0">
                <a:latin typeface="Helvetica" charset="0"/>
                <a:ea typeface="ＭＳ Ｐゴシック" charset="0"/>
                <a:cs typeface="ＭＳ Ｐゴシック" charset="0"/>
              </a:rPr>
              <a:t>Optimize code to improve performance</a:t>
            </a:r>
            <a:endParaRPr lang="en-US" sz="2400" dirty="0">
              <a:latin typeface="Helvetica" charset="0"/>
            </a:endParaRPr>
          </a:p>
          <a:p>
            <a:pPr>
              <a:defRPr/>
            </a:pPr>
            <a:r>
              <a:rPr lang="en-US" sz="2800" dirty="0">
                <a:latin typeface="Helvetica" charset="0"/>
              </a:rPr>
              <a:t>Read:</a:t>
            </a:r>
          </a:p>
          <a:p>
            <a:pPr lvl="1">
              <a:defRPr/>
            </a:pPr>
            <a:r>
              <a:rPr lang="en-US" sz="2400" dirty="0">
                <a:latin typeface="Helvetica" charset="0"/>
                <a:ea typeface="ＭＳ Ｐゴシック" charset="0"/>
                <a:cs typeface="ＭＳ Ｐゴシック" charset="0"/>
              </a:rPr>
              <a:t>Chapter 5</a:t>
            </a:r>
          </a:p>
          <a:p>
            <a:pPr lvl="1">
              <a:defRPr/>
            </a:pPr>
            <a:r>
              <a:rPr lang="en-US" sz="2400" dirty="0">
                <a:latin typeface="Helvetica" charset="0"/>
                <a:ea typeface="ＭＳ Ｐゴシック" charset="0"/>
                <a:cs typeface="ＭＳ Ｐゴシック" charset="0"/>
              </a:rPr>
              <a:t>Do practice problems</a:t>
            </a:r>
          </a:p>
          <a:p>
            <a:pPr>
              <a:defRPr/>
            </a:pPr>
            <a:endParaRPr lang="en-US" sz="2800" dirty="0">
              <a:latin typeface="Helvetica" charset="0"/>
            </a:endParaRPr>
          </a:p>
          <a:p>
            <a:pPr>
              <a:defRPr/>
            </a:pPr>
            <a:endParaRPr lang="en-US" sz="2800" dirty="0">
              <a:latin typeface="Helvetica" charset="0"/>
            </a:endParaRPr>
          </a:p>
        </p:txBody>
      </p:sp>
    </p:spTree>
    <p:extLst>
      <p:ext uri="{BB962C8B-B14F-4D97-AF65-F5344CB8AC3E}">
        <p14:creationId xmlns:p14="http://schemas.microsoft.com/office/powerpoint/2010/main" val="20571087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760942" y="152194"/>
            <a:ext cx="6670922" cy="572027"/>
          </a:xfrm>
        </p:spPr>
        <p:txBody>
          <a:bodyPr/>
          <a:lstStyle/>
          <a:p>
            <a:pPr eaLnBrk="1" hangingPunct="1">
              <a:defRPr/>
            </a:pPr>
            <a:r>
              <a:rPr lang="en-US">
                <a:ea typeface="ＭＳ Ｐゴシック" pitchFamily="-1" charset="-128"/>
                <a:cs typeface="ＭＳ Ｐゴシック" pitchFamily="-1" charset="-128"/>
              </a:rPr>
              <a:t>Visualizing Unrolled Loop</a:t>
            </a:r>
          </a:p>
        </p:txBody>
      </p:sp>
      <p:sp>
        <p:nvSpPr>
          <p:cNvPr id="36867" name="Rectangle 3"/>
          <p:cNvSpPr>
            <a:spLocks noGrp="1" noChangeArrowheads="1"/>
          </p:cNvSpPr>
          <p:nvPr>
            <p:ph type="body" idx="1"/>
          </p:nvPr>
        </p:nvSpPr>
        <p:spPr>
          <a:xfrm>
            <a:off x="5022215" y="1056902"/>
            <a:ext cx="3513014" cy="2517866"/>
          </a:xfrm>
        </p:spPr>
        <p:txBody>
          <a:bodyPr/>
          <a:lstStyle/>
          <a:p>
            <a:pPr lvl="1" eaLnBrk="1" hangingPunct="1"/>
            <a:r>
              <a:rPr lang="en-US">
                <a:latin typeface="Helvetica" charset="0"/>
                <a:ea typeface="ＭＳ Ｐゴシック" charset="0"/>
              </a:rPr>
              <a:t>Loads can pipeline, since don</a:t>
            </a:r>
            <a:r>
              <a:rPr lang="ja-JP" altLang="en-US">
                <a:latin typeface="Helvetica" charset="0"/>
                <a:ea typeface="ＭＳ Ｐゴシック" charset="0"/>
              </a:rPr>
              <a:t>’</a:t>
            </a:r>
            <a:r>
              <a:rPr lang="en-US" altLang="ja-JP">
                <a:latin typeface="Helvetica" charset="0"/>
                <a:ea typeface="ＭＳ Ｐゴシック" charset="0"/>
              </a:rPr>
              <a:t>t have dependencies</a:t>
            </a:r>
          </a:p>
          <a:p>
            <a:pPr lvl="1" eaLnBrk="1" hangingPunct="1"/>
            <a:r>
              <a:rPr lang="en-US">
                <a:latin typeface="Helvetica" charset="0"/>
                <a:ea typeface="ＭＳ Ｐゴシック" charset="0"/>
              </a:rPr>
              <a:t>Only one set of loop control operations</a:t>
            </a:r>
          </a:p>
        </p:txBody>
      </p:sp>
      <p:sp>
        <p:nvSpPr>
          <p:cNvPr id="3" name="Rectangle 4"/>
          <p:cNvSpPr>
            <a:spLocks noChangeArrowheads="1"/>
          </p:cNvSpPr>
          <p:nvPr/>
        </p:nvSpPr>
        <p:spPr bwMode="auto">
          <a:xfrm>
            <a:off x="456565" y="836748"/>
            <a:ext cx="4565650" cy="2853793"/>
          </a:xfrm>
          <a:prstGeom prst="rect">
            <a:avLst/>
          </a:prstGeom>
          <a:solidFill>
            <a:srgbClr val="FFC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load (%eax,%edx.0,4)  </a:t>
            </a:r>
            <a:r>
              <a:rPr lang="en-US">
                <a:solidFill>
                  <a:srgbClr val="000066"/>
                </a:solidFill>
                <a:latin typeface="Courier New" charset="0"/>
                <a:sym typeface="Wingdings" charset="0"/>
              </a:rPr>
              <a:t> t.1a</a:t>
            </a:r>
          </a:p>
          <a:p>
            <a:pPr algn="l">
              <a:lnSpc>
                <a:spcPct val="100000"/>
              </a:lnSpc>
              <a:tabLst>
                <a:tab pos="224341" algn="l"/>
                <a:tab pos="3675727" algn="l"/>
              </a:tabLst>
            </a:pPr>
            <a:r>
              <a:rPr lang="en-US">
                <a:solidFill>
                  <a:srgbClr val="000066"/>
                </a:solidFill>
                <a:latin typeface="Courier New" charset="0"/>
                <a:sym typeface="Wingdings" charset="0"/>
              </a:rPr>
              <a:t>iaddl t.1a, %ecx.0c    %ecx.1a</a:t>
            </a:r>
          </a:p>
          <a:p>
            <a:pPr algn="l">
              <a:lnSpc>
                <a:spcPct val="100000"/>
              </a:lnSpc>
              <a:tabLst>
                <a:tab pos="224341" algn="l"/>
                <a:tab pos="3675727" algn="l"/>
              </a:tabLst>
            </a:pPr>
            <a:r>
              <a:rPr lang="en-US">
                <a:solidFill>
                  <a:srgbClr val="000066"/>
                </a:solidFill>
                <a:latin typeface="Courier New" charset="0"/>
              </a:rPr>
              <a:t>load 4(%eax,%edx.0,4) </a:t>
            </a:r>
            <a:r>
              <a:rPr lang="en-US">
                <a:solidFill>
                  <a:srgbClr val="000066"/>
                </a:solidFill>
                <a:latin typeface="Courier New" charset="0"/>
                <a:sym typeface="Wingdings" charset="0"/>
              </a:rPr>
              <a:t> t.1b</a:t>
            </a:r>
          </a:p>
          <a:p>
            <a:pPr algn="l">
              <a:lnSpc>
                <a:spcPct val="100000"/>
              </a:lnSpc>
              <a:tabLst>
                <a:tab pos="224341" algn="l"/>
                <a:tab pos="3675727" algn="l"/>
              </a:tabLst>
            </a:pPr>
            <a:r>
              <a:rPr lang="en-US">
                <a:solidFill>
                  <a:srgbClr val="000066"/>
                </a:solidFill>
                <a:latin typeface="Courier New" charset="0"/>
                <a:sym typeface="Wingdings" charset="0"/>
              </a:rPr>
              <a:t>iaddl t.1b, %ecx.1a    %ecx.1b</a:t>
            </a:r>
          </a:p>
          <a:p>
            <a:pPr algn="l">
              <a:lnSpc>
                <a:spcPct val="100000"/>
              </a:lnSpc>
              <a:tabLst>
                <a:tab pos="224341" algn="l"/>
                <a:tab pos="3675727" algn="l"/>
              </a:tabLst>
            </a:pPr>
            <a:r>
              <a:rPr lang="en-US">
                <a:solidFill>
                  <a:srgbClr val="000066"/>
                </a:solidFill>
                <a:latin typeface="Courier New" charset="0"/>
              </a:rPr>
              <a:t>load 8(%eax,%edx.0,4) </a:t>
            </a:r>
            <a:r>
              <a:rPr lang="en-US">
                <a:solidFill>
                  <a:srgbClr val="000066"/>
                </a:solidFill>
                <a:latin typeface="Courier New" charset="0"/>
                <a:sym typeface="Wingdings" charset="0"/>
              </a:rPr>
              <a:t> t.1c</a:t>
            </a:r>
          </a:p>
          <a:p>
            <a:pPr algn="l">
              <a:lnSpc>
                <a:spcPct val="100000"/>
              </a:lnSpc>
              <a:tabLst>
                <a:tab pos="224341" algn="l"/>
                <a:tab pos="3675727" algn="l"/>
              </a:tabLst>
            </a:pPr>
            <a:r>
              <a:rPr lang="en-US">
                <a:solidFill>
                  <a:srgbClr val="000066"/>
                </a:solidFill>
                <a:latin typeface="Courier New" charset="0"/>
                <a:sym typeface="Wingdings" charset="0"/>
              </a:rPr>
              <a:t>iaddl t.1c, %ecx.1b    %ecx.1c</a:t>
            </a:r>
          </a:p>
          <a:p>
            <a:pPr algn="l">
              <a:lnSpc>
                <a:spcPct val="100000"/>
              </a:lnSpc>
              <a:tabLst>
                <a:tab pos="224341" algn="l"/>
                <a:tab pos="3675727" algn="l"/>
              </a:tabLst>
            </a:pPr>
            <a:endParaRPr lang="en-US">
              <a:solidFill>
                <a:srgbClr val="000066"/>
              </a:solidFill>
              <a:latin typeface="Courier New" charset="0"/>
              <a:sym typeface="Wingdings" charset="0"/>
            </a:endParaRPr>
          </a:p>
          <a:p>
            <a:pPr algn="l">
              <a:lnSpc>
                <a:spcPct val="100000"/>
              </a:lnSpc>
              <a:tabLst>
                <a:tab pos="224341" algn="l"/>
                <a:tab pos="3675727" algn="l"/>
              </a:tabLst>
            </a:pPr>
            <a:r>
              <a:rPr lang="en-US">
                <a:solidFill>
                  <a:srgbClr val="000066"/>
                </a:solidFill>
                <a:latin typeface="Courier New" charset="0"/>
                <a:sym typeface="Wingdings" charset="0"/>
              </a:rPr>
              <a:t>iaddl $3,%edx.0        %edx.1</a:t>
            </a:r>
          </a:p>
          <a:p>
            <a:pPr algn="l">
              <a:lnSpc>
                <a:spcPct val="100000"/>
              </a:lnSpc>
              <a:tabLst>
                <a:tab pos="224341"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3675727" algn="l"/>
              </a:tabLst>
            </a:pPr>
            <a:r>
              <a:rPr lang="en-US">
                <a:solidFill>
                  <a:srgbClr val="000066"/>
                </a:solidFill>
                <a:latin typeface="Courier New" charset="0"/>
                <a:sym typeface="Wingdings" charset="0"/>
              </a:rPr>
              <a:t>jl-taken cc.1</a:t>
            </a:r>
          </a:p>
        </p:txBody>
      </p:sp>
      <p:grpSp>
        <p:nvGrpSpPr>
          <p:cNvPr id="2" name="Group 44"/>
          <p:cNvGrpSpPr>
            <a:grpSpLocks/>
          </p:cNvGrpSpPr>
          <p:nvPr/>
        </p:nvGrpSpPr>
        <p:grpSpPr bwMode="auto">
          <a:xfrm>
            <a:off x="1442719" y="3650827"/>
            <a:ext cx="5710233" cy="3118414"/>
            <a:chOff x="1444625" y="3657600"/>
            <a:chExt cx="5718175" cy="3124200"/>
          </a:xfrm>
        </p:grpSpPr>
        <p:sp>
          <p:nvSpPr>
            <p:cNvPr id="36869" name="Line 5"/>
            <p:cNvSpPr>
              <a:spLocks noChangeShapeType="1"/>
            </p:cNvSpPr>
            <p:nvPr/>
          </p:nvSpPr>
          <p:spPr bwMode="auto">
            <a:xfrm>
              <a:off x="6781800" y="3657600"/>
              <a:ext cx="0" cy="312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70" name="Text Box 6"/>
            <p:cNvSpPr txBox="1">
              <a:spLocks noChangeArrowheads="1"/>
            </p:cNvSpPr>
            <p:nvPr/>
          </p:nvSpPr>
          <p:spPr bwMode="auto">
            <a:xfrm>
              <a:off x="6384925" y="5043488"/>
              <a:ext cx="777875" cy="36671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nvGrpSpPr>
            <p:cNvPr id="36871" name="Group 48"/>
            <p:cNvGrpSpPr>
              <a:grpSpLocks/>
            </p:cNvGrpSpPr>
            <p:nvPr/>
          </p:nvGrpSpPr>
          <p:grpSpPr bwMode="auto">
            <a:xfrm>
              <a:off x="1444625" y="3733800"/>
              <a:ext cx="5000625" cy="3048000"/>
              <a:chOff x="2302" y="528"/>
              <a:chExt cx="3150" cy="1920"/>
            </a:xfrm>
          </p:grpSpPr>
          <p:sp>
            <p:nvSpPr>
              <p:cNvPr id="36872" name="Text Box 8"/>
              <p:cNvSpPr txBox="1">
                <a:spLocks noChangeArrowheads="1"/>
              </p:cNvSpPr>
              <p:nvPr/>
            </p:nvSpPr>
            <p:spPr bwMode="auto">
              <a:xfrm>
                <a:off x="2704" y="528"/>
                <a:ext cx="49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36873" name="Text Box 9"/>
              <p:cNvSpPr txBox="1">
                <a:spLocks noChangeArrowheads="1"/>
              </p:cNvSpPr>
              <p:nvPr/>
            </p:nvSpPr>
            <p:spPr bwMode="auto">
              <a:xfrm>
                <a:off x="4986" y="787"/>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36874" name="Text Box 10"/>
              <p:cNvSpPr txBox="1">
                <a:spLocks noChangeArrowheads="1"/>
              </p:cNvSpPr>
              <p:nvPr/>
            </p:nvSpPr>
            <p:spPr bwMode="auto">
              <a:xfrm>
                <a:off x="2302" y="1440"/>
                <a:ext cx="52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%ecx.0c</a:t>
                </a:r>
                <a:endParaRPr lang="en-US" sz="1200">
                  <a:solidFill>
                    <a:srgbClr val="000066"/>
                  </a:solidFill>
                  <a:latin typeface="Times New Roman" charset="0"/>
                </a:endParaRPr>
              </a:p>
            </p:txBody>
          </p:sp>
          <p:sp>
            <p:nvSpPr>
              <p:cNvPr id="36875" name="Freeform 11"/>
              <p:cNvSpPr>
                <a:spLocks/>
              </p:cNvSpPr>
              <p:nvPr/>
            </p:nvSpPr>
            <p:spPr bwMode="auto">
              <a:xfrm>
                <a:off x="4986" y="960"/>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36876" name="Freeform 12"/>
              <p:cNvSpPr>
                <a:spLocks/>
              </p:cNvSpPr>
              <p:nvPr/>
            </p:nvSpPr>
            <p:spPr bwMode="auto">
              <a:xfrm>
                <a:off x="4986" y="2400"/>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grpSp>
            <p:nvGrpSpPr>
              <p:cNvPr id="36877" name="Group 47"/>
              <p:cNvGrpSpPr>
                <a:grpSpLocks/>
              </p:cNvGrpSpPr>
              <p:nvPr/>
            </p:nvGrpSpPr>
            <p:grpSpPr bwMode="auto">
              <a:xfrm>
                <a:off x="2826" y="672"/>
                <a:ext cx="2259" cy="1759"/>
                <a:chOff x="2826" y="672"/>
                <a:chExt cx="2259" cy="1759"/>
              </a:xfrm>
            </p:grpSpPr>
            <p:sp>
              <p:nvSpPr>
                <p:cNvPr id="36878" name="Text Box 14"/>
                <p:cNvSpPr txBox="1">
                  <a:spLocks noChangeArrowheads="1"/>
                </p:cNvSpPr>
                <p:nvPr/>
              </p:nvSpPr>
              <p:spPr bwMode="auto">
                <a:xfrm>
                  <a:off x="4734" y="1217"/>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36879" name="Text Box 15"/>
                <p:cNvSpPr txBox="1">
                  <a:spLocks noChangeArrowheads="1"/>
                </p:cNvSpPr>
                <p:nvPr/>
              </p:nvSpPr>
              <p:spPr bwMode="auto">
                <a:xfrm>
                  <a:off x="3102" y="1488"/>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a:t>
                  </a:r>
                  <a:endParaRPr lang="en-US" sz="1200">
                    <a:solidFill>
                      <a:srgbClr val="000066"/>
                    </a:solidFill>
                    <a:latin typeface="Times New Roman" charset="0"/>
                  </a:endParaRPr>
                </a:p>
              </p:txBody>
            </p:sp>
            <p:sp>
              <p:nvSpPr>
                <p:cNvPr id="36880" name="Text Box 16"/>
                <p:cNvSpPr txBox="1">
                  <a:spLocks noChangeArrowheads="1"/>
                </p:cNvSpPr>
                <p:nvPr/>
              </p:nvSpPr>
              <p:spPr bwMode="auto">
                <a:xfrm>
                  <a:off x="4410" y="1056"/>
                  <a:ext cx="56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a:t>
                  </a:r>
                  <a:r>
                    <a:rPr lang="en-US" sz="1200" i="1">
                      <a:solidFill>
                        <a:srgbClr val="000066"/>
                      </a:solidFill>
                      <a:latin typeface="Times New Roman" charset="0"/>
                    </a:rPr>
                    <a:t>i </a:t>
                  </a:r>
                  <a:r>
                    <a:rPr lang="en-US" sz="1200">
                      <a:solidFill>
                        <a:srgbClr val="000066"/>
                      </a:solidFill>
                      <a:latin typeface="Times New Roman" charset="0"/>
                    </a:rPr>
                    <a:t>+1</a:t>
                  </a:r>
                </a:p>
              </p:txBody>
            </p:sp>
            <p:sp>
              <p:nvSpPr>
                <p:cNvPr id="36881" name="Freeform 17"/>
                <p:cNvSpPr>
                  <a:spLocks/>
                </p:cNvSpPr>
                <p:nvPr/>
              </p:nvSpPr>
              <p:spPr bwMode="auto">
                <a:xfrm>
                  <a:off x="4170" y="2352"/>
                  <a:ext cx="816" cy="48"/>
                </a:xfrm>
                <a:custGeom>
                  <a:avLst/>
                  <a:gdLst>
                    <a:gd name="T0" fmla="*/ 0 w 1056"/>
                    <a:gd name="T1" fmla="*/ 0 h 48"/>
                    <a:gd name="T2" fmla="*/ 0 w 1056"/>
                    <a:gd name="T3" fmla="*/ 48 h 48"/>
                    <a:gd name="T4" fmla="*/ 104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882" name="Line 18"/>
                <p:cNvSpPr>
                  <a:spLocks noChangeShapeType="1"/>
                </p:cNvSpPr>
                <p:nvPr/>
              </p:nvSpPr>
              <p:spPr bwMode="auto">
                <a:xfrm>
                  <a:off x="3114" y="148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83" name="AutoShape 19"/>
                <p:cNvSpPr>
                  <a:spLocks noChangeArrowheads="1"/>
                </p:cNvSpPr>
                <p:nvPr/>
              </p:nvSpPr>
              <p:spPr bwMode="auto">
                <a:xfrm>
                  <a:off x="4458" y="768"/>
                  <a:ext cx="480" cy="144"/>
                </a:xfrm>
                <a:prstGeom prst="roundRect">
                  <a:avLst>
                    <a:gd name="adj" fmla="val 50000"/>
                  </a:avLst>
                </a:prstGeom>
                <a:solidFill>
                  <a:srgbClr val="FF99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36884" name="AutoShape 20"/>
                <p:cNvSpPr>
                  <a:spLocks noChangeArrowheads="1"/>
                </p:cNvSpPr>
                <p:nvPr/>
              </p:nvSpPr>
              <p:spPr bwMode="auto">
                <a:xfrm>
                  <a:off x="4458" y="1056"/>
                  <a:ext cx="476" cy="144"/>
                </a:xfrm>
                <a:prstGeom prst="roundRect">
                  <a:avLst>
                    <a:gd name="adj" fmla="val 50000"/>
                  </a:avLst>
                </a:prstGeom>
                <a:solidFill>
                  <a:srgbClr val="FF99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36885" name="AutoShape 21"/>
                <p:cNvSpPr>
                  <a:spLocks noChangeArrowheads="1"/>
                </p:cNvSpPr>
                <p:nvPr/>
              </p:nvSpPr>
              <p:spPr bwMode="auto">
                <a:xfrm>
                  <a:off x="4458" y="1344"/>
                  <a:ext cx="476" cy="144"/>
                </a:xfrm>
                <a:prstGeom prst="roundRect">
                  <a:avLst>
                    <a:gd name="adj" fmla="val 50000"/>
                  </a:avLst>
                </a:prstGeom>
                <a:solidFill>
                  <a:srgbClr val="FF99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36886" name="Line 22"/>
                <p:cNvSpPr>
                  <a:spLocks noChangeShapeType="1"/>
                </p:cNvSpPr>
                <p:nvPr/>
              </p:nvSpPr>
              <p:spPr bwMode="auto">
                <a:xfrm>
                  <a:off x="4698" y="91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87" name="Line 23"/>
                <p:cNvSpPr>
                  <a:spLocks noChangeShapeType="1"/>
                </p:cNvSpPr>
                <p:nvPr/>
              </p:nvSpPr>
              <p:spPr bwMode="auto">
                <a:xfrm flipH="1">
                  <a:off x="4698" y="120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88" name="Freeform 24"/>
                <p:cNvSpPr>
                  <a:spLocks/>
                </p:cNvSpPr>
                <p:nvPr/>
              </p:nvSpPr>
              <p:spPr bwMode="auto">
                <a:xfrm>
                  <a:off x="2826" y="672"/>
                  <a:ext cx="1872" cy="96"/>
                </a:xfrm>
                <a:custGeom>
                  <a:avLst/>
                  <a:gdLst>
                    <a:gd name="T0" fmla="*/ 0 w 1008"/>
                    <a:gd name="T1" fmla="*/ 0 h 48"/>
                    <a:gd name="T2" fmla="*/ 264920 w 1008"/>
                    <a:gd name="T3" fmla="*/ 0 h 48"/>
                    <a:gd name="T4" fmla="*/ 264920 w 1008"/>
                    <a:gd name="T5" fmla="*/ 24576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889" name="Freeform 25"/>
                <p:cNvSpPr>
                  <a:spLocks/>
                </p:cNvSpPr>
                <p:nvPr/>
              </p:nvSpPr>
              <p:spPr bwMode="auto">
                <a:xfrm>
                  <a:off x="4698" y="960"/>
                  <a:ext cx="288" cy="48"/>
                </a:xfrm>
                <a:custGeom>
                  <a:avLst/>
                  <a:gdLst>
                    <a:gd name="T0" fmla="*/ 0 w 348"/>
                    <a:gd name="T1" fmla="*/ 0 h 1"/>
                    <a:gd name="T2" fmla="*/ 64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36890" name="AutoShape 26"/>
                <p:cNvSpPr>
                  <a:spLocks noChangeArrowheads="1"/>
                </p:cNvSpPr>
                <p:nvPr/>
              </p:nvSpPr>
              <p:spPr bwMode="auto">
                <a:xfrm>
                  <a:off x="2826" y="1632"/>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36891" name="Text Box 27"/>
                <p:cNvSpPr txBox="1">
                  <a:spLocks noChangeArrowheads="1"/>
                </p:cNvSpPr>
                <p:nvPr/>
              </p:nvSpPr>
              <p:spPr bwMode="auto">
                <a:xfrm>
                  <a:off x="4410" y="2256"/>
                  <a:ext cx="52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%ecx.1c</a:t>
                  </a:r>
                  <a:endParaRPr lang="en-US" sz="1200">
                    <a:solidFill>
                      <a:srgbClr val="000066"/>
                    </a:solidFill>
                    <a:latin typeface="Times New Roman" charset="0"/>
                  </a:endParaRPr>
                </a:p>
              </p:txBody>
            </p:sp>
            <p:sp>
              <p:nvSpPr>
                <p:cNvPr id="36892" name="AutoShape 28"/>
                <p:cNvSpPr>
                  <a:spLocks noChangeArrowheads="1"/>
                </p:cNvSpPr>
                <p:nvPr/>
              </p:nvSpPr>
              <p:spPr bwMode="auto">
                <a:xfrm>
                  <a:off x="3402" y="1920"/>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36893" name="AutoShape 29"/>
                <p:cNvSpPr>
                  <a:spLocks noChangeArrowheads="1"/>
                </p:cNvSpPr>
                <p:nvPr/>
              </p:nvSpPr>
              <p:spPr bwMode="auto">
                <a:xfrm>
                  <a:off x="3930" y="2208"/>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36894" name="Freeform 30"/>
                <p:cNvSpPr>
                  <a:spLocks/>
                </p:cNvSpPr>
                <p:nvPr/>
              </p:nvSpPr>
              <p:spPr bwMode="auto">
                <a:xfrm>
                  <a:off x="3066" y="1776"/>
                  <a:ext cx="480" cy="144"/>
                </a:xfrm>
                <a:custGeom>
                  <a:avLst/>
                  <a:gdLst>
                    <a:gd name="T0" fmla="*/ 0 w 432"/>
                    <a:gd name="T1" fmla="*/ 0 h 144"/>
                    <a:gd name="T2" fmla="*/ 0 w 432"/>
                    <a:gd name="T3" fmla="*/ 48 h 144"/>
                    <a:gd name="T4" fmla="*/ 1113 w 432"/>
                    <a:gd name="T5" fmla="*/ 48 h 144"/>
                    <a:gd name="T6" fmla="*/ 1113 w 432"/>
                    <a:gd name="T7" fmla="*/ 144 h 144"/>
                    <a:gd name="T8" fmla="*/ 0 60000 65536"/>
                    <a:gd name="T9" fmla="*/ 0 60000 65536"/>
                    <a:gd name="T10" fmla="*/ 0 60000 65536"/>
                    <a:gd name="T11" fmla="*/ 0 60000 65536"/>
                    <a:gd name="T12" fmla="*/ 0 w 432"/>
                    <a:gd name="T13" fmla="*/ 0 h 144"/>
                    <a:gd name="T14" fmla="*/ 432 w 432"/>
                    <a:gd name="T15" fmla="*/ 144 h 144"/>
                  </a:gdLst>
                  <a:ahLst/>
                  <a:cxnLst>
                    <a:cxn ang="T8">
                      <a:pos x="T0" y="T1"/>
                    </a:cxn>
                    <a:cxn ang="T9">
                      <a:pos x="T2" y="T3"/>
                    </a:cxn>
                    <a:cxn ang="T10">
                      <a:pos x="T4" y="T5"/>
                    </a:cxn>
                    <a:cxn ang="T11">
                      <a:pos x="T6" y="T7"/>
                    </a:cxn>
                  </a:cxnLst>
                  <a:rect l="T12" t="T13" r="T14" b="T15"/>
                  <a:pathLst>
                    <a:path w="432" h="144">
                      <a:moveTo>
                        <a:pt x="0" y="0"/>
                      </a:moveTo>
                      <a:lnTo>
                        <a:pt x="0" y="48"/>
                      </a:lnTo>
                      <a:lnTo>
                        <a:pt x="432" y="48"/>
                      </a:lnTo>
                      <a:lnTo>
                        <a:pt x="432" y="144"/>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895" name="Line 31"/>
                <p:cNvSpPr>
                  <a:spLocks noChangeShapeType="1"/>
                </p:cNvSpPr>
                <p:nvPr/>
              </p:nvSpPr>
              <p:spPr bwMode="auto">
                <a:xfrm>
                  <a:off x="3114" y="672"/>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96" name="Freeform 32"/>
                <p:cNvSpPr>
                  <a:spLocks/>
                </p:cNvSpPr>
                <p:nvPr/>
              </p:nvSpPr>
              <p:spPr bwMode="auto">
                <a:xfrm>
                  <a:off x="2826" y="1536"/>
                  <a:ext cx="144" cy="96"/>
                </a:xfrm>
                <a:custGeom>
                  <a:avLst/>
                  <a:gdLst>
                    <a:gd name="T0" fmla="*/ 0 w 912"/>
                    <a:gd name="T1" fmla="*/ 0 h 96"/>
                    <a:gd name="T2" fmla="*/ 0 w 912"/>
                    <a:gd name="T3" fmla="*/ 0 h 96"/>
                    <a:gd name="T4" fmla="*/ 0 w 912"/>
                    <a:gd name="T5" fmla="*/ 96 h 96"/>
                    <a:gd name="T6" fmla="*/ 0 60000 65536"/>
                    <a:gd name="T7" fmla="*/ 0 60000 65536"/>
                    <a:gd name="T8" fmla="*/ 0 60000 65536"/>
                    <a:gd name="T9" fmla="*/ 0 w 912"/>
                    <a:gd name="T10" fmla="*/ 0 h 96"/>
                    <a:gd name="T11" fmla="*/ 912 w 912"/>
                    <a:gd name="T12" fmla="*/ 96 h 96"/>
                  </a:gdLst>
                  <a:ahLst/>
                  <a:cxnLst>
                    <a:cxn ang="T6">
                      <a:pos x="T0" y="T1"/>
                    </a:cxn>
                    <a:cxn ang="T7">
                      <a:pos x="T2" y="T3"/>
                    </a:cxn>
                    <a:cxn ang="T8">
                      <a:pos x="T4" y="T5"/>
                    </a:cxn>
                  </a:cxnLst>
                  <a:rect l="T9" t="T10" r="T11" b="T12"/>
                  <a:pathLst>
                    <a:path w="912" h="96">
                      <a:moveTo>
                        <a:pt x="0" y="0"/>
                      </a:moveTo>
                      <a:lnTo>
                        <a:pt x="912" y="0"/>
                      </a:lnTo>
                      <a:lnTo>
                        <a:pt x="912"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897" name="Text Box 33"/>
                <p:cNvSpPr txBox="1">
                  <a:spLocks noChangeArrowheads="1"/>
                </p:cNvSpPr>
                <p:nvPr/>
              </p:nvSpPr>
              <p:spPr bwMode="auto">
                <a:xfrm>
                  <a:off x="3630" y="1776"/>
                  <a:ext cx="34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t.1b</a:t>
                  </a:r>
                  <a:endParaRPr lang="en-US" sz="1200">
                    <a:solidFill>
                      <a:srgbClr val="000066"/>
                    </a:solidFill>
                    <a:latin typeface="Times New Roman" charset="0"/>
                  </a:endParaRPr>
                </a:p>
              </p:txBody>
            </p:sp>
            <p:sp>
              <p:nvSpPr>
                <p:cNvPr id="36898" name="Text Box 34"/>
                <p:cNvSpPr txBox="1">
                  <a:spLocks noChangeArrowheads="1"/>
                </p:cNvSpPr>
                <p:nvPr/>
              </p:nvSpPr>
              <p:spPr bwMode="auto">
                <a:xfrm>
                  <a:off x="4170" y="2064"/>
                  <a:ext cx="34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t.1c</a:t>
                  </a:r>
                  <a:endParaRPr lang="en-US" sz="1200">
                    <a:solidFill>
                      <a:srgbClr val="000066"/>
                    </a:solidFill>
                    <a:latin typeface="Times New Roman" charset="0"/>
                  </a:endParaRPr>
                </a:p>
              </p:txBody>
            </p:sp>
            <p:sp>
              <p:nvSpPr>
                <p:cNvPr id="36899" name="Text Box 35"/>
                <p:cNvSpPr txBox="1">
                  <a:spLocks noChangeArrowheads="1"/>
                </p:cNvSpPr>
                <p:nvPr/>
              </p:nvSpPr>
              <p:spPr bwMode="auto">
                <a:xfrm>
                  <a:off x="2922" y="1795"/>
                  <a:ext cx="52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a:t>
                  </a:r>
                  <a:endParaRPr lang="en-US" sz="1200">
                    <a:solidFill>
                      <a:srgbClr val="000066"/>
                    </a:solidFill>
                    <a:latin typeface="Times New Roman" charset="0"/>
                  </a:endParaRPr>
                </a:p>
              </p:txBody>
            </p:sp>
            <p:sp>
              <p:nvSpPr>
                <p:cNvPr id="36900" name="Text Box 36"/>
                <p:cNvSpPr txBox="1">
                  <a:spLocks noChangeArrowheads="1"/>
                </p:cNvSpPr>
                <p:nvPr/>
              </p:nvSpPr>
              <p:spPr bwMode="auto">
                <a:xfrm>
                  <a:off x="3456" y="2083"/>
                  <a:ext cx="52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%ecx.1b</a:t>
                  </a:r>
                  <a:endParaRPr lang="en-US" sz="1200">
                    <a:solidFill>
                      <a:srgbClr val="000066"/>
                    </a:solidFill>
                    <a:latin typeface="Times New Roman" charset="0"/>
                  </a:endParaRPr>
                </a:p>
              </p:txBody>
            </p:sp>
            <p:sp>
              <p:nvSpPr>
                <p:cNvPr id="36901" name="AutoShape 37"/>
                <p:cNvSpPr>
                  <a:spLocks noChangeArrowheads="1"/>
                </p:cNvSpPr>
                <p:nvPr/>
              </p:nvSpPr>
              <p:spPr bwMode="auto">
                <a:xfrm>
                  <a:off x="2874" y="768"/>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36902" name="AutoShape 38"/>
                <p:cNvSpPr>
                  <a:spLocks noChangeArrowheads="1"/>
                </p:cNvSpPr>
                <p:nvPr/>
              </p:nvSpPr>
              <p:spPr bwMode="auto">
                <a:xfrm>
                  <a:off x="3406" y="1056"/>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36903" name="AutoShape 39"/>
                <p:cNvSpPr>
                  <a:spLocks noChangeArrowheads="1"/>
                </p:cNvSpPr>
                <p:nvPr/>
              </p:nvSpPr>
              <p:spPr bwMode="auto">
                <a:xfrm>
                  <a:off x="3934" y="134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36904" name="Line 40"/>
                <p:cNvSpPr>
                  <a:spLocks noChangeShapeType="1"/>
                </p:cNvSpPr>
                <p:nvPr/>
              </p:nvSpPr>
              <p:spPr bwMode="auto">
                <a:xfrm>
                  <a:off x="3642" y="177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905" name="Line 41"/>
                <p:cNvSpPr>
                  <a:spLocks noChangeShapeType="1"/>
                </p:cNvSpPr>
                <p:nvPr/>
              </p:nvSpPr>
              <p:spPr bwMode="auto">
                <a:xfrm>
                  <a:off x="4170" y="206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906" name="Freeform 42"/>
                <p:cNvSpPr>
                  <a:spLocks/>
                </p:cNvSpPr>
                <p:nvPr/>
              </p:nvSpPr>
              <p:spPr bwMode="auto">
                <a:xfrm>
                  <a:off x="3642" y="2064"/>
                  <a:ext cx="432" cy="144"/>
                </a:xfrm>
                <a:custGeom>
                  <a:avLst/>
                  <a:gdLst>
                    <a:gd name="T0" fmla="*/ 0 w 432"/>
                    <a:gd name="T1" fmla="*/ 0 h 144"/>
                    <a:gd name="T2" fmla="*/ 0 w 432"/>
                    <a:gd name="T3" fmla="*/ 48 h 144"/>
                    <a:gd name="T4" fmla="*/ 432 w 432"/>
                    <a:gd name="T5" fmla="*/ 48 h 144"/>
                    <a:gd name="T6" fmla="*/ 432 w 432"/>
                    <a:gd name="T7" fmla="*/ 144 h 144"/>
                    <a:gd name="T8" fmla="*/ 0 60000 65536"/>
                    <a:gd name="T9" fmla="*/ 0 60000 65536"/>
                    <a:gd name="T10" fmla="*/ 0 60000 65536"/>
                    <a:gd name="T11" fmla="*/ 0 60000 65536"/>
                    <a:gd name="T12" fmla="*/ 0 w 432"/>
                    <a:gd name="T13" fmla="*/ 0 h 144"/>
                    <a:gd name="T14" fmla="*/ 432 w 432"/>
                    <a:gd name="T15" fmla="*/ 144 h 144"/>
                  </a:gdLst>
                  <a:ahLst/>
                  <a:cxnLst>
                    <a:cxn ang="T8">
                      <a:pos x="T0" y="T1"/>
                    </a:cxn>
                    <a:cxn ang="T9">
                      <a:pos x="T2" y="T3"/>
                    </a:cxn>
                    <a:cxn ang="T10">
                      <a:pos x="T4" y="T5"/>
                    </a:cxn>
                    <a:cxn ang="T11">
                      <a:pos x="T6" y="T7"/>
                    </a:cxn>
                  </a:cxnLst>
                  <a:rect l="T12" t="T13" r="T14" b="T15"/>
                  <a:pathLst>
                    <a:path w="432" h="144">
                      <a:moveTo>
                        <a:pt x="0" y="0"/>
                      </a:moveTo>
                      <a:lnTo>
                        <a:pt x="0" y="48"/>
                      </a:lnTo>
                      <a:lnTo>
                        <a:pt x="432" y="48"/>
                      </a:lnTo>
                      <a:lnTo>
                        <a:pt x="432" y="144"/>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907" name="Line 43"/>
                <p:cNvSpPr>
                  <a:spLocks noChangeShapeType="1"/>
                </p:cNvSpPr>
                <p:nvPr/>
              </p:nvSpPr>
              <p:spPr bwMode="auto">
                <a:xfrm>
                  <a:off x="3642" y="672"/>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908" name="Line 44"/>
                <p:cNvSpPr>
                  <a:spLocks noChangeShapeType="1"/>
                </p:cNvSpPr>
                <p:nvPr/>
              </p:nvSpPr>
              <p:spPr bwMode="auto">
                <a:xfrm>
                  <a:off x="4170" y="672"/>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grpSp>
    </p:spTree>
    <p:extLst>
      <p:ext uri="{BB962C8B-B14F-4D97-AF65-F5344CB8AC3E}">
        <p14:creationId xmlns:p14="http://schemas.microsoft.com/office/powerpoint/2010/main" val="2844726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fade">
                                      <p:cBhvr>
                                        <p:cTn id="10" dur="500"/>
                                        <p:tgtEl>
                                          <p:spTgt spid="3686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p:cNvSpPr>
            <a:spLocks noGrp="1" noChangeArrowheads="1"/>
          </p:cNvSpPr>
          <p:nvPr>
            <p:ph type="body" idx="1"/>
          </p:nvPr>
        </p:nvSpPr>
        <p:spPr>
          <a:xfrm>
            <a:off x="304476" y="4783888"/>
            <a:ext cx="8446453" cy="1072747"/>
          </a:xfrm>
          <a:solidFill>
            <a:schemeClr val="bg1"/>
          </a:solidFill>
        </p:spPr>
        <p:txBody>
          <a:bodyPr/>
          <a:lstStyle/>
          <a:p>
            <a:pPr lvl="1" eaLnBrk="1" hangingPunct="1"/>
            <a:r>
              <a:rPr lang="en-US">
                <a:latin typeface="Helvetica" charset="0"/>
                <a:ea typeface="ＭＳ Ｐゴシック" charset="0"/>
              </a:rPr>
              <a:t>Predicted Performance</a:t>
            </a:r>
          </a:p>
          <a:p>
            <a:pPr lvl="2" eaLnBrk="1" hangingPunct="1"/>
            <a:r>
              <a:rPr lang="en-US" sz="1800">
                <a:latin typeface="Helvetica" charset="0"/>
                <a:ea typeface="ＭＳ Ｐゴシック" charset="0"/>
              </a:rPr>
              <a:t>CPE = 1.0.  One iteration in 3 cycles, and 3 elements per iteration</a:t>
            </a:r>
          </a:p>
          <a:p>
            <a:pPr lvl="2" eaLnBrk="1" hangingPunct="1"/>
            <a:r>
              <a:rPr lang="en-US" sz="1800">
                <a:latin typeface="Helvetica" charset="0"/>
                <a:ea typeface="ＭＳ Ｐゴシック" charset="0"/>
              </a:rPr>
              <a:t>Loop unrolling allowed add/cmp/jl to be shifted in time so as not to conflict with the add after the load,  (only 2 int units)</a:t>
            </a:r>
          </a:p>
          <a:p>
            <a:pPr lvl="1" eaLnBrk="1" hangingPunct="1"/>
            <a:r>
              <a:rPr lang="en-US">
                <a:latin typeface="Helvetica" charset="0"/>
                <a:ea typeface="ＭＳ Ｐゴシック" charset="0"/>
              </a:rPr>
              <a:t>Measured Performance</a:t>
            </a:r>
          </a:p>
          <a:p>
            <a:pPr lvl="2" eaLnBrk="1" hangingPunct="1"/>
            <a:r>
              <a:rPr lang="en-US" sz="1800">
                <a:latin typeface="Helvetica" charset="0"/>
                <a:ea typeface="ＭＳ Ｐゴシック" charset="0"/>
              </a:rPr>
              <a:t>CPE of 1.33, One iteration every 4 cycles</a:t>
            </a:r>
          </a:p>
        </p:txBody>
      </p:sp>
      <p:sp>
        <p:nvSpPr>
          <p:cNvPr id="435202" name="Rectangle 2"/>
          <p:cNvSpPr>
            <a:spLocks noGrp="1" noChangeArrowheads="1"/>
          </p:cNvSpPr>
          <p:nvPr>
            <p:ph type="title"/>
          </p:nvPr>
        </p:nvSpPr>
        <p:spPr>
          <a:xfrm>
            <a:off x="608753" y="152194"/>
            <a:ext cx="7165534" cy="572027"/>
          </a:xfrm>
        </p:spPr>
        <p:txBody>
          <a:bodyPr/>
          <a:lstStyle/>
          <a:p>
            <a:pPr eaLnBrk="1" hangingPunct="1">
              <a:defRPr/>
            </a:pPr>
            <a:r>
              <a:rPr lang="en-US">
                <a:ea typeface="ＭＳ Ｐゴシック" pitchFamily="-1" charset="-128"/>
                <a:cs typeface="ＭＳ Ｐゴシック" pitchFamily="-1" charset="-128"/>
              </a:rPr>
              <a:t>Executing with Loop Unrolling</a:t>
            </a:r>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72" y="836648"/>
            <a:ext cx="6609096" cy="431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66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5">
                                            <p:txEl>
                                              <p:pRg st="0" end="0"/>
                                            </p:txEl>
                                          </p:spTgt>
                                        </p:tgtEl>
                                        <p:attrNameLst>
                                          <p:attrName>style.visibility</p:attrName>
                                        </p:attrNameLst>
                                      </p:cBhvr>
                                      <p:to>
                                        <p:strVal val="visible"/>
                                      </p:to>
                                    </p:set>
                                    <p:animEffect transition="in" filter="dissolve">
                                      <p:cBhvr>
                                        <p:cTn id="7" dur="500"/>
                                        <p:tgtEl>
                                          <p:spTgt spid="2662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625">
                                            <p:txEl>
                                              <p:pRg st="1" end="1"/>
                                            </p:txEl>
                                          </p:spTgt>
                                        </p:tgtEl>
                                        <p:attrNameLst>
                                          <p:attrName>style.visibility</p:attrName>
                                        </p:attrNameLst>
                                      </p:cBhvr>
                                      <p:to>
                                        <p:strVal val="visible"/>
                                      </p:to>
                                    </p:set>
                                    <p:animEffect transition="in" filter="dissolve">
                                      <p:cBhvr>
                                        <p:cTn id="10" dur="500"/>
                                        <p:tgtEl>
                                          <p:spTgt spid="2662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625">
                                            <p:txEl>
                                              <p:pRg st="2" end="2"/>
                                            </p:txEl>
                                          </p:spTgt>
                                        </p:tgtEl>
                                        <p:attrNameLst>
                                          <p:attrName>style.visibility</p:attrName>
                                        </p:attrNameLst>
                                      </p:cBhvr>
                                      <p:to>
                                        <p:strVal val="visible"/>
                                      </p:to>
                                    </p:set>
                                    <p:animEffect transition="in" filter="dissolve">
                                      <p:cBhvr>
                                        <p:cTn id="13" dur="500"/>
                                        <p:tgtEl>
                                          <p:spTgt spid="2662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6625">
                                            <p:txEl>
                                              <p:pRg st="3" end="3"/>
                                            </p:txEl>
                                          </p:spTgt>
                                        </p:tgtEl>
                                        <p:attrNameLst>
                                          <p:attrName>style.visibility</p:attrName>
                                        </p:attrNameLst>
                                      </p:cBhvr>
                                      <p:to>
                                        <p:strVal val="visible"/>
                                      </p:to>
                                    </p:set>
                                    <p:animEffect transition="in" filter="dissolve">
                                      <p:cBhvr>
                                        <p:cTn id="18" dur="500"/>
                                        <p:tgtEl>
                                          <p:spTgt spid="2662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625">
                                            <p:txEl>
                                              <p:pRg st="4" end="4"/>
                                            </p:txEl>
                                          </p:spTgt>
                                        </p:tgtEl>
                                        <p:attrNameLst>
                                          <p:attrName>style.visibility</p:attrName>
                                        </p:attrNameLst>
                                      </p:cBhvr>
                                      <p:to>
                                        <p:strVal val="visible"/>
                                      </p:to>
                                    </p:set>
                                    <p:animEffect transition="in" filter="dissolve">
                                      <p:cBhvr>
                                        <p:cTn id="21" dur="500"/>
                                        <p:tgtEl>
                                          <p:spTgt spid="266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 grpId="0" build="p" bldLvl="2"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760942" y="334343"/>
            <a:ext cx="5867178" cy="572026"/>
          </a:xfrm>
        </p:spPr>
        <p:txBody>
          <a:bodyPr/>
          <a:lstStyle/>
          <a:p>
            <a:pPr eaLnBrk="1" hangingPunct="1">
              <a:defRPr/>
            </a:pPr>
            <a:r>
              <a:rPr lang="en-US">
                <a:ea typeface="ＭＳ Ｐゴシック" pitchFamily="-1" charset="-128"/>
                <a:cs typeface="ＭＳ Ｐゴシック" pitchFamily="-1" charset="-128"/>
              </a:rPr>
              <a:t>Effect of Unrolling</a:t>
            </a:r>
          </a:p>
        </p:txBody>
      </p:sp>
      <p:sp>
        <p:nvSpPr>
          <p:cNvPr id="39938" name="Rectangle 3"/>
          <p:cNvSpPr>
            <a:spLocks noGrp="1" noChangeArrowheads="1"/>
          </p:cNvSpPr>
          <p:nvPr>
            <p:ph type="body" idx="1"/>
          </p:nvPr>
        </p:nvSpPr>
        <p:spPr>
          <a:xfrm>
            <a:off x="290210" y="4237192"/>
            <a:ext cx="8295849" cy="2196200"/>
          </a:xfrm>
        </p:spPr>
        <p:txBody>
          <a:bodyPr/>
          <a:lstStyle/>
          <a:p>
            <a:pPr lvl="1" eaLnBrk="1" hangingPunct="1"/>
            <a:r>
              <a:rPr lang="en-US">
                <a:latin typeface="Helvetica" charset="0"/>
                <a:ea typeface="ＭＳ Ｐゴシック" charset="0"/>
              </a:rPr>
              <a:t> Only helps integer sum for our examples</a:t>
            </a:r>
          </a:p>
          <a:p>
            <a:pPr lvl="2" eaLnBrk="1" hangingPunct="1"/>
            <a:r>
              <a:rPr lang="en-US" sz="1800">
                <a:latin typeface="Helvetica" charset="0"/>
                <a:ea typeface="ＭＳ Ｐゴシック" charset="0"/>
              </a:rPr>
              <a:t>Other cases constrained by functional unit latencies</a:t>
            </a:r>
          </a:p>
          <a:p>
            <a:pPr lvl="1" eaLnBrk="1" hangingPunct="1"/>
            <a:r>
              <a:rPr lang="en-US">
                <a:latin typeface="Helvetica" charset="0"/>
                <a:ea typeface="ＭＳ Ｐゴシック" charset="0"/>
              </a:rPr>
              <a:t>Effect is nonlinear with degree of unrolling</a:t>
            </a:r>
          </a:p>
          <a:p>
            <a:pPr lvl="2" eaLnBrk="1" hangingPunct="1"/>
            <a:r>
              <a:rPr lang="en-US" sz="1800">
                <a:latin typeface="Helvetica" charset="0"/>
                <a:ea typeface="ＭＳ Ｐゴシック" charset="0"/>
              </a:rPr>
              <a:t>Many subtle effects determine exact scheduling of operations</a:t>
            </a:r>
          </a:p>
        </p:txBody>
      </p:sp>
      <p:graphicFrame>
        <p:nvGraphicFramePr>
          <p:cNvPr id="436424" name="Group 200"/>
          <p:cNvGraphicFramePr>
            <a:graphicFrameLocks noGrp="1"/>
          </p:cNvGraphicFramePr>
          <p:nvPr/>
        </p:nvGraphicFramePr>
        <p:xfrm>
          <a:off x="532659" y="1597252"/>
          <a:ext cx="8065982" cy="2129650"/>
        </p:xfrm>
        <a:graphic>
          <a:graphicData uri="http://schemas.openxmlformats.org/drawingml/2006/table">
            <a:tbl>
              <a:tblPr/>
              <a:tblGrid>
                <a:gridCol w="1008248"/>
                <a:gridCol w="1198483"/>
                <a:gridCol w="913130"/>
                <a:gridCol w="760942"/>
                <a:gridCol w="1160436"/>
                <a:gridCol w="1008248"/>
                <a:gridCol w="1103365"/>
                <a:gridCol w="913130"/>
              </a:tblGrid>
              <a:tr h="426247">
                <a:tc gridSpan="2">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Unrolling Degree</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en-US"/>
                    </a:p>
                  </a:txBody>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1</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2</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3</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4</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8</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16</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26247">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Integer</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Sum</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2.00</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1.50</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1.33</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1.50</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1.25</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1.06</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466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Integer</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Product</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gridSpan="6">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4.00</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26247">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FP</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Sum</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gridSpan="6">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3.00</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26247">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FP</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Product</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gridSpan="6">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5.00</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7501870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Visualizing Parallelism</a:t>
            </a:r>
          </a:p>
        </p:txBody>
      </p:sp>
      <p:sp>
        <p:nvSpPr>
          <p:cNvPr id="40979" name="TextBox 21"/>
          <p:cNvSpPr txBox="1">
            <a:spLocks noChangeArrowheads="1"/>
          </p:cNvSpPr>
          <p:nvPr/>
        </p:nvSpPr>
        <p:spPr bwMode="auto">
          <a:xfrm>
            <a:off x="304377" y="1632125"/>
            <a:ext cx="115251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a:t>
            </a:r>
          </a:p>
        </p:txBody>
      </p:sp>
      <p:sp>
        <p:nvSpPr>
          <p:cNvPr id="40980" name="TextBox 22"/>
          <p:cNvSpPr txBox="1">
            <a:spLocks noChangeArrowheads="1"/>
          </p:cNvSpPr>
          <p:nvPr/>
        </p:nvSpPr>
        <p:spPr bwMode="auto">
          <a:xfrm>
            <a:off x="684848"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a:t>
            </a:r>
          </a:p>
        </p:txBody>
      </p:sp>
      <p:sp>
        <p:nvSpPr>
          <p:cNvPr id="40981" name="TextBox 23"/>
          <p:cNvSpPr txBox="1">
            <a:spLocks noChangeArrowheads="1"/>
          </p:cNvSpPr>
          <p:nvPr/>
        </p:nvSpPr>
        <p:spPr bwMode="auto">
          <a:xfrm>
            <a:off x="1157266"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data[i+2]</a:t>
            </a:r>
          </a:p>
        </p:txBody>
      </p:sp>
      <p:sp>
        <p:nvSpPr>
          <p:cNvPr id="40982" name="TextBox 24"/>
          <p:cNvSpPr txBox="1">
            <a:spLocks noChangeArrowheads="1"/>
          </p:cNvSpPr>
          <p:nvPr/>
        </p:nvSpPr>
        <p:spPr bwMode="auto">
          <a:xfrm>
            <a:off x="1764535"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data[i+3]</a:t>
            </a:r>
          </a:p>
        </p:txBody>
      </p:sp>
      <p:sp>
        <p:nvSpPr>
          <p:cNvPr id="40983" name="TextBox 25"/>
          <p:cNvSpPr txBox="1">
            <a:spLocks noChangeArrowheads="1"/>
          </p:cNvSpPr>
          <p:nvPr/>
        </p:nvSpPr>
        <p:spPr bwMode="auto">
          <a:xfrm>
            <a:off x="2282903"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data[i+4]</a:t>
            </a:r>
          </a:p>
        </p:txBody>
      </p:sp>
      <p:sp>
        <p:nvSpPr>
          <p:cNvPr id="40984" name="TextBox 26"/>
          <p:cNvSpPr txBox="1">
            <a:spLocks noChangeArrowheads="1"/>
          </p:cNvSpPr>
          <p:nvPr/>
        </p:nvSpPr>
        <p:spPr bwMode="auto">
          <a:xfrm>
            <a:off x="2755286"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data[i+5]</a:t>
            </a:r>
          </a:p>
        </p:txBody>
      </p:sp>
      <p:sp>
        <p:nvSpPr>
          <p:cNvPr id="40985" name="TextBox 27"/>
          <p:cNvSpPr txBox="1">
            <a:spLocks noChangeArrowheads="1"/>
          </p:cNvSpPr>
          <p:nvPr/>
        </p:nvSpPr>
        <p:spPr bwMode="auto">
          <a:xfrm>
            <a:off x="3438506"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data[i+6]</a:t>
            </a:r>
          </a:p>
        </p:txBody>
      </p:sp>
      <p:sp>
        <p:nvSpPr>
          <p:cNvPr id="40986" name="TextBox 28"/>
          <p:cNvSpPr txBox="1">
            <a:spLocks noChangeArrowheads="1"/>
          </p:cNvSpPr>
          <p:nvPr/>
        </p:nvSpPr>
        <p:spPr bwMode="auto">
          <a:xfrm>
            <a:off x="3956897"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data[i+7]</a:t>
            </a:r>
          </a:p>
        </p:txBody>
      </p:sp>
      <p:sp>
        <p:nvSpPr>
          <p:cNvPr id="40987" name="TextBox 29"/>
          <p:cNvSpPr txBox="1">
            <a:spLocks noChangeArrowheads="1"/>
          </p:cNvSpPr>
          <p:nvPr/>
        </p:nvSpPr>
        <p:spPr bwMode="auto">
          <a:xfrm>
            <a:off x="4429315"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data[i+8]</a:t>
            </a:r>
          </a:p>
        </p:txBody>
      </p:sp>
      <p:sp>
        <p:nvSpPr>
          <p:cNvPr id="40988" name="TextBox 30"/>
          <p:cNvSpPr txBox="1">
            <a:spLocks noChangeArrowheads="1"/>
          </p:cNvSpPr>
          <p:nvPr/>
        </p:nvSpPr>
        <p:spPr bwMode="auto">
          <a:xfrm>
            <a:off x="4960490"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data[i+9]</a:t>
            </a:r>
          </a:p>
        </p:txBody>
      </p:sp>
      <p:sp>
        <p:nvSpPr>
          <p:cNvPr id="40989" name="TextBox 31"/>
          <p:cNvSpPr txBox="1">
            <a:spLocks noChangeArrowheads="1"/>
          </p:cNvSpPr>
          <p:nvPr/>
        </p:nvSpPr>
        <p:spPr bwMode="auto">
          <a:xfrm>
            <a:off x="5409027" y="1293094"/>
            <a:ext cx="156785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data[i+10]</a:t>
            </a:r>
          </a:p>
        </p:txBody>
      </p:sp>
      <p:sp>
        <p:nvSpPr>
          <p:cNvPr id="40990" name="TextBox 32"/>
          <p:cNvSpPr txBox="1">
            <a:spLocks noChangeArrowheads="1"/>
          </p:cNvSpPr>
          <p:nvPr/>
        </p:nvSpPr>
        <p:spPr bwMode="auto">
          <a:xfrm>
            <a:off x="5883031" y="912707"/>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data[i+11]</a:t>
            </a:r>
          </a:p>
        </p:txBody>
      </p:sp>
      <p:sp>
        <p:nvSpPr>
          <p:cNvPr id="40991" name="TextBox 33"/>
          <p:cNvSpPr txBox="1">
            <a:spLocks noChangeArrowheads="1"/>
          </p:cNvSpPr>
          <p:nvPr/>
        </p:nvSpPr>
        <p:spPr bwMode="auto">
          <a:xfrm>
            <a:off x="6488614" y="1632125"/>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data[i+12]</a:t>
            </a:r>
          </a:p>
        </p:txBody>
      </p:sp>
      <p:sp>
        <p:nvSpPr>
          <p:cNvPr id="40992" name="TextBox 34"/>
          <p:cNvSpPr txBox="1">
            <a:spLocks noChangeArrowheads="1"/>
          </p:cNvSpPr>
          <p:nvPr/>
        </p:nvSpPr>
        <p:spPr bwMode="auto">
          <a:xfrm>
            <a:off x="7007105" y="1293094"/>
            <a:ext cx="156785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data[i+13]</a:t>
            </a:r>
          </a:p>
        </p:txBody>
      </p:sp>
      <p:sp>
        <p:nvSpPr>
          <p:cNvPr id="40993" name="TextBox 35"/>
          <p:cNvSpPr txBox="1">
            <a:spLocks noChangeArrowheads="1"/>
          </p:cNvSpPr>
          <p:nvPr/>
        </p:nvSpPr>
        <p:spPr bwMode="auto">
          <a:xfrm>
            <a:off x="7481109" y="912707"/>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data[i+14]</a:t>
            </a:r>
          </a:p>
        </p:txBody>
      </p:sp>
      <p:sp>
        <p:nvSpPr>
          <p:cNvPr id="40994" name="Rectangle 4"/>
          <p:cNvSpPr>
            <a:spLocks noChangeArrowheads="1"/>
          </p:cNvSpPr>
          <p:nvPr/>
        </p:nvSpPr>
        <p:spPr bwMode="auto">
          <a:xfrm>
            <a:off x="228282" y="3955062"/>
            <a:ext cx="4117012" cy="2086866"/>
          </a:xfrm>
          <a:prstGeom prst="rect">
            <a:avLst/>
          </a:prstGeom>
          <a:solidFill>
            <a:srgbClr val="FFFF99"/>
          </a:solidFill>
          <a:ln w="38100" cmpd="dbl">
            <a:solidFill>
              <a:schemeClr val="tx1"/>
            </a:solidFill>
            <a:miter lim="800000"/>
            <a:headEnd/>
            <a:tailEnd/>
          </a:ln>
        </p:spPr>
        <p:txBody>
          <a:bodyPr wrap="none" lIns="89415" tIns="43912" rIns="89415" bIns="43912">
            <a:spAutoFit/>
          </a:bodyPr>
          <a:lstStyle/>
          <a:p>
            <a:pPr algn="l">
              <a:lnSpc>
                <a:spcPct val="100000"/>
              </a:lnSpc>
              <a:tabLst>
                <a:tab pos="903636" algn="l"/>
                <a:tab pos="2259088" algn="l"/>
              </a:tabLst>
            </a:pPr>
            <a:r>
              <a:rPr lang="en-US" sz="1600">
                <a:solidFill>
                  <a:srgbClr val="000066"/>
                </a:solidFill>
                <a:latin typeface="Courier New" charset="0"/>
              </a:rPr>
              <a:t>combine5...{</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a:t>
            </a:r>
            <a:r>
              <a:rPr lang="en-US" sz="1600">
                <a:solidFill>
                  <a:srgbClr val="FF1A1A"/>
                </a:solidFill>
                <a:latin typeface="Courier New" charset="0"/>
              </a:rPr>
              <a:t>sum += data[i] + data[i+1]</a:t>
            </a:r>
          </a:p>
          <a:p>
            <a:pPr algn="l">
              <a:lnSpc>
                <a:spcPct val="100000"/>
              </a:lnSpc>
              <a:tabLst>
                <a:tab pos="903636" algn="l"/>
                <a:tab pos="2259088" algn="l"/>
              </a:tabLst>
            </a:pPr>
            <a:r>
              <a:rPr lang="en-US" sz="1600">
                <a:solidFill>
                  <a:srgbClr val="FF1A1A"/>
                </a:solidFill>
                <a:latin typeface="Courier New" charset="0"/>
              </a:rPr>
              <a:t>           + data[i+2];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a:t>
            </a:r>
          </a:p>
        </p:txBody>
      </p:sp>
      <p:cxnSp>
        <p:nvCxnSpPr>
          <p:cNvPr id="41000" name="Straight Connector 44"/>
          <p:cNvCxnSpPr>
            <a:cxnSpLocks noChangeShapeType="1"/>
          </p:cNvCxnSpPr>
          <p:nvPr/>
        </p:nvCxnSpPr>
        <p:spPr bwMode="auto">
          <a:xfrm rot="5400000" flipH="1" flipV="1">
            <a:off x="875294" y="3384603"/>
            <a:ext cx="912707" cy="76094"/>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1001" name="Straight Connector 45"/>
          <p:cNvCxnSpPr>
            <a:cxnSpLocks noChangeShapeType="1"/>
          </p:cNvCxnSpPr>
          <p:nvPr/>
        </p:nvCxnSpPr>
        <p:spPr bwMode="auto">
          <a:xfrm flipV="1">
            <a:off x="1293601" y="2966297"/>
            <a:ext cx="1674072" cy="91270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1002" name="Straight Connector 49"/>
          <p:cNvCxnSpPr>
            <a:cxnSpLocks noChangeShapeType="1"/>
          </p:cNvCxnSpPr>
          <p:nvPr/>
        </p:nvCxnSpPr>
        <p:spPr bwMode="auto">
          <a:xfrm flipV="1">
            <a:off x="1293701" y="2890238"/>
            <a:ext cx="3195955" cy="988766"/>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1003" name="Straight Connector 52"/>
          <p:cNvCxnSpPr>
            <a:cxnSpLocks noChangeShapeType="1"/>
          </p:cNvCxnSpPr>
          <p:nvPr/>
        </p:nvCxnSpPr>
        <p:spPr bwMode="auto">
          <a:xfrm flipV="1">
            <a:off x="1293701" y="2890238"/>
            <a:ext cx="4793933" cy="988766"/>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1004" name="Straight Connector 55"/>
          <p:cNvCxnSpPr>
            <a:cxnSpLocks noChangeShapeType="1"/>
          </p:cNvCxnSpPr>
          <p:nvPr/>
        </p:nvCxnSpPr>
        <p:spPr bwMode="auto">
          <a:xfrm flipV="1">
            <a:off x="1293601" y="2966297"/>
            <a:ext cx="6468004" cy="91270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sp>
        <p:nvSpPr>
          <p:cNvPr id="41005" name="TextBox 46"/>
          <p:cNvSpPr txBox="1">
            <a:spLocks noChangeArrowheads="1"/>
          </p:cNvSpPr>
          <p:nvPr/>
        </p:nvSpPr>
        <p:spPr bwMode="auto">
          <a:xfrm>
            <a:off x="456565" y="3270633"/>
            <a:ext cx="277743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Loop unrolling with k=3</a:t>
            </a:r>
          </a:p>
        </p:txBody>
      </p:sp>
      <p:grpSp>
        <p:nvGrpSpPr>
          <p:cNvPr id="3" name="Group 48"/>
          <p:cNvGrpSpPr>
            <a:grpSpLocks/>
          </p:cNvGrpSpPr>
          <p:nvPr/>
        </p:nvGrpSpPr>
        <p:grpSpPr bwMode="auto">
          <a:xfrm>
            <a:off x="4946121" y="3270532"/>
            <a:ext cx="4117012" cy="3232503"/>
            <a:chOff x="4953000" y="3276600"/>
            <a:chExt cx="4122923" cy="3237780"/>
          </a:xfrm>
        </p:grpSpPr>
        <p:sp>
          <p:nvSpPr>
            <p:cNvPr id="41007" name="Rectangle 4"/>
            <p:cNvSpPr>
              <a:spLocks noChangeArrowheads="1"/>
            </p:cNvSpPr>
            <p:nvPr/>
          </p:nvSpPr>
          <p:spPr bwMode="auto">
            <a:xfrm>
              <a:off x="4953000" y="3962400"/>
              <a:ext cx="4122923" cy="2551980"/>
            </a:xfrm>
            <a:prstGeom prst="rect">
              <a:avLst/>
            </a:prstGeom>
            <a:solidFill>
              <a:srgbClr val="FFFF99"/>
            </a:solidFill>
            <a:ln w="38100" cmpd="dbl">
              <a:solidFill>
                <a:schemeClr val="tx1"/>
              </a:solidFill>
              <a:miter lim="800000"/>
              <a:headEnd/>
              <a:tailEnd/>
            </a:ln>
          </p:spPr>
          <p:txBody>
            <a:bodyPr wrap="none" lIns="90487" tIns="44450" rIns="90487" bIns="44450">
              <a:spAutoFit/>
            </a:bodyPr>
            <a:lstStyle/>
            <a:p>
              <a:pPr algn="l">
                <a:lnSpc>
                  <a:spcPct val="100000"/>
                </a:lnSpc>
                <a:tabLst>
                  <a:tab pos="903636" algn="l"/>
                  <a:tab pos="2259088" algn="l"/>
                </a:tabLst>
              </a:pPr>
              <a:r>
                <a:rPr lang="en-US" sz="1600">
                  <a:solidFill>
                    <a:srgbClr val="000066"/>
                  </a:solidFill>
                  <a:latin typeface="Courier New" charset="0"/>
                </a:rPr>
                <a:t>combine6...{</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a:t>
              </a:r>
              <a:r>
                <a:rPr lang="en-US" sz="1600">
                  <a:solidFill>
                    <a:srgbClr val="FF1A1A"/>
                  </a:solidFill>
                  <a:latin typeface="Courier New" charset="0"/>
                </a:rPr>
                <a:t>acc0 = acc0 + data[i];</a:t>
              </a:r>
            </a:p>
            <a:p>
              <a:pPr algn="l">
                <a:lnSpc>
                  <a:spcPct val="100000"/>
                </a:lnSpc>
                <a:tabLst>
                  <a:tab pos="903636" algn="l"/>
                  <a:tab pos="2259088" algn="l"/>
                </a:tabLst>
              </a:pPr>
              <a:r>
                <a:rPr lang="en-US" sz="1600">
                  <a:solidFill>
                    <a:srgbClr val="FF1A1A"/>
                  </a:solidFill>
                  <a:latin typeface="Courier New" charset="0"/>
                </a:rPr>
                <a:t>    acc1 = acc1 + data[i+1];</a:t>
              </a:r>
            </a:p>
            <a:p>
              <a:pPr algn="l">
                <a:lnSpc>
                  <a:spcPct val="100000"/>
                </a:lnSpc>
                <a:tabLst>
                  <a:tab pos="903636" algn="l"/>
                  <a:tab pos="2259088" algn="l"/>
                </a:tabLst>
              </a:pPr>
              <a:r>
                <a:rPr lang="en-US" sz="1600">
                  <a:solidFill>
                    <a:srgbClr val="FF1A1A"/>
                  </a:solidFill>
                  <a:latin typeface="Courier New" charset="0"/>
                </a:rPr>
                <a:t>    acc2 = acc2 + data[i+2];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sum = acc0 + acc1 + acc2;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a:t>
              </a:r>
            </a:p>
          </p:txBody>
        </p:sp>
        <p:sp>
          <p:nvSpPr>
            <p:cNvPr id="41008" name="TextBox 47"/>
            <p:cNvSpPr txBox="1">
              <a:spLocks noChangeArrowheads="1"/>
            </p:cNvSpPr>
            <p:nvPr/>
          </p:nvSpPr>
          <p:spPr bwMode="auto">
            <a:xfrm>
              <a:off x="5293278" y="3276600"/>
              <a:ext cx="3320064" cy="5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Loop unrolling with k=3, and</a:t>
              </a:r>
            </a:p>
            <a:p>
              <a:r>
                <a:rPr lang="en-US" sz="1800">
                  <a:solidFill>
                    <a:srgbClr val="000066"/>
                  </a:solidFill>
                </a:rPr>
                <a:t>Parallel accumulators</a:t>
              </a:r>
            </a:p>
          </p:txBody>
        </p:sp>
      </p:grpSp>
      <p:sp>
        <p:nvSpPr>
          <p:cNvPr id="89" name="Rectangle 3"/>
          <p:cNvSpPr>
            <a:spLocks noChangeArrowheads="1"/>
          </p:cNvSpPr>
          <p:nvPr/>
        </p:nvSpPr>
        <p:spPr bwMode="auto">
          <a:xfrm>
            <a:off x="6096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0" name="Rectangle 4"/>
          <p:cNvSpPr>
            <a:spLocks noChangeArrowheads="1"/>
          </p:cNvSpPr>
          <p:nvPr/>
        </p:nvSpPr>
        <p:spPr bwMode="auto">
          <a:xfrm>
            <a:off x="11430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1" name="Rectangle 5"/>
          <p:cNvSpPr>
            <a:spLocks noChangeArrowheads="1"/>
          </p:cNvSpPr>
          <p:nvPr/>
        </p:nvSpPr>
        <p:spPr bwMode="auto">
          <a:xfrm>
            <a:off x="16764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2" name="Rectangle 6"/>
          <p:cNvSpPr>
            <a:spLocks noChangeArrowheads="1"/>
          </p:cNvSpPr>
          <p:nvPr/>
        </p:nvSpPr>
        <p:spPr bwMode="auto">
          <a:xfrm>
            <a:off x="22098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3" name="Rectangle 7"/>
          <p:cNvSpPr>
            <a:spLocks noChangeArrowheads="1"/>
          </p:cNvSpPr>
          <p:nvPr/>
        </p:nvSpPr>
        <p:spPr bwMode="auto">
          <a:xfrm>
            <a:off x="27432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4" name="Rectangle 8"/>
          <p:cNvSpPr>
            <a:spLocks noChangeArrowheads="1"/>
          </p:cNvSpPr>
          <p:nvPr/>
        </p:nvSpPr>
        <p:spPr bwMode="auto">
          <a:xfrm>
            <a:off x="32766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5" name="Rectangle 9"/>
          <p:cNvSpPr>
            <a:spLocks noChangeArrowheads="1"/>
          </p:cNvSpPr>
          <p:nvPr/>
        </p:nvSpPr>
        <p:spPr bwMode="auto">
          <a:xfrm>
            <a:off x="38100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6" name="Rectangle 10"/>
          <p:cNvSpPr>
            <a:spLocks noChangeArrowheads="1"/>
          </p:cNvSpPr>
          <p:nvPr/>
        </p:nvSpPr>
        <p:spPr bwMode="auto">
          <a:xfrm>
            <a:off x="43434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7" name="Rectangle 11"/>
          <p:cNvSpPr>
            <a:spLocks noChangeArrowheads="1"/>
          </p:cNvSpPr>
          <p:nvPr/>
        </p:nvSpPr>
        <p:spPr bwMode="auto">
          <a:xfrm>
            <a:off x="48768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8" name="Rectangle 12"/>
          <p:cNvSpPr>
            <a:spLocks noChangeArrowheads="1"/>
          </p:cNvSpPr>
          <p:nvPr/>
        </p:nvSpPr>
        <p:spPr bwMode="auto">
          <a:xfrm>
            <a:off x="54102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9" name="Rectangle 13"/>
          <p:cNvSpPr>
            <a:spLocks noChangeArrowheads="1"/>
          </p:cNvSpPr>
          <p:nvPr/>
        </p:nvSpPr>
        <p:spPr bwMode="auto">
          <a:xfrm>
            <a:off x="59436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0" name="Rectangle 14"/>
          <p:cNvSpPr>
            <a:spLocks noChangeArrowheads="1"/>
          </p:cNvSpPr>
          <p:nvPr/>
        </p:nvSpPr>
        <p:spPr bwMode="auto">
          <a:xfrm>
            <a:off x="64770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1" name="Rectangle 15"/>
          <p:cNvSpPr>
            <a:spLocks noChangeArrowheads="1"/>
          </p:cNvSpPr>
          <p:nvPr/>
        </p:nvSpPr>
        <p:spPr bwMode="auto">
          <a:xfrm>
            <a:off x="70104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2" name="Rectangle 16"/>
          <p:cNvSpPr>
            <a:spLocks noChangeArrowheads="1"/>
          </p:cNvSpPr>
          <p:nvPr/>
        </p:nvSpPr>
        <p:spPr bwMode="auto">
          <a:xfrm>
            <a:off x="75438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3" name="Rectangle 17"/>
          <p:cNvSpPr>
            <a:spLocks noChangeArrowheads="1"/>
          </p:cNvSpPr>
          <p:nvPr/>
        </p:nvSpPr>
        <p:spPr bwMode="auto">
          <a:xfrm>
            <a:off x="80772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4" name="TextBox 19"/>
          <p:cNvSpPr txBox="1">
            <a:spLocks noChangeArrowheads="1"/>
          </p:cNvSpPr>
          <p:nvPr/>
        </p:nvSpPr>
        <p:spPr bwMode="auto">
          <a:xfrm>
            <a:off x="117475" y="1905000"/>
            <a:ext cx="4159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a:t>
            </a:r>
          </a:p>
        </p:txBody>
      </p:sp>
      <p:sp>
        <p:nvSpPr>
          <p:cNvPr id="105" name="TextBox 20"/>
          <p:cNvSpPr txBox="1">
            <a:spLocks noChangeArrowheads="1"/>
          </p:cNvSpPr>
          <p:nvPr/>
        </p:nvSpPr>
        <p:spPr bwMode="auto">
          <a:xfrm>
            <a:off x="8651875" y="1905000"/>
            <a:ext cx="4159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a:t>
            </a:r>
          </a:p>
        </p:txBody>
      </p:sp>
      <p:sp>
        <p:nvSpPr>
          <p:cNvPr id="106" name="Left Brace 37"/>
          <p:cNvSpPr>
            <a:spLocks/>
          </p:cNvSpPr>
          <p:nvPr/>
        </p:nvSpPr>
        <p:spPr bwMode="auto">
          <a:xfrm rot="16200000">
            <a:off x="11049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07" name="Left Brace 38"/>
          <p:cNvSpPr>
            <a:spLocks/>
          </p:cNvSpPr>
          <p:nvPr/>
        </p:nvSpPr>
        <p:spPr bwMode="auto">
          <a:xfrm rot="16200000">
            <a:off x="27051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08" name="Left Brace 39"/>
          <p:cNvSpPr>
            <a:spLocks/>
          </p:cNvSpPr>
          <p:nvPr/>
        </p:nvSpPr>
        <p:spPr bwMode="auto">
          <a:xfrm rot="16200000">
            <a:off x="43053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09" name="Left Brace 40"/>
          <p:cNvSpPr>
            <a:spLocks/>
          </p:cNvSpPr>
          <p:nvPr/>
        </p:nvSpPr>
        <p:spPr bwMode="auto">
          <a:xfrm rot="16200000">
            <a:off x="59055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10" name="Left Brace 41"/>
          <p:cNvSpPr>
            <a:spLocks/>
          </p:cNvSpPr>
          <p:nvPr/>
        </p:nvSpPr>
        <p:spPr bwMode="auto">
          <a:xfrm rot="16200000">
            <a:off x="75057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Tree>
    <p:extLst>
      <p:ext uri="{BB962C8B-B14F-4D97-AF65-F5344CB8AC3E}">
        <p14:creationId xmlns:p14="http://schemas.microsoft.com/office/powerpoint/2010/main" val="7552037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
          <p:cNvSpPr>
            <a:spLocks noChangeArrowheads="1"/>
          </p:cNvSpPr>
          <p:nvPr/>
        </p:nvSpPr>
        <p:spPr bwMode="auto">
          <a:xfrm>
            <a:off x="6096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55" name="Rectangle 4"/>
          <p:cNvSpPr>
            <a:spLocks noChangeArrowheads="1"/>
          </p:cNvSpPr>
          <p:nvPr/>
        </p:nvSpPr>
        <p:spPr bwMode="auto">
          <a:xfrm>
            <a:off x="11430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56" name="Rectangle 5"/>
          <p:cNvSpPr>
            <a:spLocks noChangeArrowheads="1"/>
          </p:cNvSpPr>
          <p:nvPr/>
        </p:nvSpPr>
        <p:spPr bwMode="auto">
          <a:xfrm>
            <a:off x="16764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57" name="Rectangle 6"/>
          <p:cNvSpPr>
            <a:spLocks noChangeArrowheads="1"/>
          </p:cNvSpPr>
          <p:nvPr/>
        </p:nvSpPr>
        <p:spPr bwMode="auto">
          <a:xfrm>
            <a:off x="22098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58" name="Rectangle 7"/>
          <p:cNvSpPr>
            <a:spLocks noChangeArrowheads="1"/>
          </p:cNvSpPr>
          <p:nvPr/>
        </p:nvSpPr>
        <p:spPr bwMode="auto">
          <a:xfrm>
            <a:off x="27432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59" name="Rectangle 8"/>
          <p:cNvSpPr>
            <a:spLocks noChangeArrowheads="1"/>
          </p:cNvSpPr>
          <p:nvPr/>
        </p:nvSpPr>
        <p:spPr bwMode="auto">
          <a:xfrm>
            <a:off x="32766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60" name="Rectangle 9"/>
          <p:cNvSpPr>
            <a:spLocks noChangeArrowheads="1"/>
          </p:cNvSpPr>
          <p:nvPr/>
        </p:nvSpPr>
        <p:spPr bwMode="auto">
          <a:xfrm>
            <a:off x="38100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61" name="Rectangle 10"/>
          <p:cNvSpPr>
            <a:spLocks noChangeArrowheads="1"/>
          </p:cNvSpPr>
          <p:nvPr/>
        </p:nvSpPr>
        <p:spPr bwMode="auto">
          <a:xfrm>
            <a:off x="43434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62" name="Rectangle 11"/>
          <p:cNvSpPr>
            <a:spLocks noChangeArrowheads="1"/>
          </p:cNvSpPr>
          <p:nvPr/>
        </p:nvSpPr>
        <p:spPr bwMode="auto">
          <a:xfrm>
            <a:off x="48768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63" name="Rectangle 12"/>
          <p:cNvSpPr>
            <a:spLocks noChangeArrowheads="1"/>
          </p:cNvSpPr>
          <p:nvPr/>
        </p:nvSpPr>
        <p:spPr bwMode="auto">
          <a:xfrm>
            <a:off x="54102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64" name="Rectangle 13"/>
          <p:cNvSpPr>
            <a:spLocks noChangeArrowheads="1"/>
          </p:cNvSpPr>
          <p:nvPr/>
        </p:nvSpPr>
        <p:spPr bwMode="auto">
          <a:xfrm>
            <a:off x="59436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65" name="Rectangle 14"/>
          <p:cNvSpPr>
            <a:spLocks noChangeArrowheads="1"/>
          </p:cNvSpPr>
          <p:nvPr/>
        </p:nvSpPr>
        <p:spPr bwMode="auto">
          <a:xfrm>
            <a:off x="64770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66" name="Rectangle 15"/>
          <p:cNvSpPr>
            <a:spLocks noChangeArrowheads="1"/>
          </p:cNvSpPr>
          <p:nvPr/>
        </p:nvSpPr>
        <p:spPr bwMode="auto">
          <a:xfrm>
            <a:off x="70104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67" name="Rectangle 16"/>
          <p:cNvSpPr>
            <a:spLocks noChangeArrowheads="1"/>
          </p:cNvSpPr>
          <p:nvPr/>
        </p:nvSpPr>
        <p:spPr bwMode="auto">
          <a:xfrm>
            <a:off x="75438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68" name="Rectangle 17"/>
          <p:cNvSpPr>
            <a:spLocks noChangeArrowheads="1"/>
          </p:cNvSpPr>
          <p:nvPr/>
        </p:nvSpPr>
        <p:spPr bwMode="auto">
          <a:xfrm>
            <a:off x="80772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69" name="TextBox 19"/>
          <p:cNvSpPr txBox="1">
            <a:spLocks noChangeArrowheads="1"/>
          </p:cNvSpPr>
          <p:nvPr/>
        </p:nvSpPr>
        <p:spPr bwMode="auto">
          <a:xfrm>
            <a:off x="117475" y="1905000"/>
            <a:ext cx="4159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a:t>
            </a:r>
          </a:p>
        </p:txBody>
      </p:sp>
      <p:sp>
        <p:nvSpPr>
          <p:cNvPr id="70" name="TextBox 20"/>
          <p:cNvSpPr txBox="1">
            <a:spLocks noChangeArrowheads="1"/>
          </p:cNvSpPr>
          <p:nvPr/>
        </p:nvSpPr>
        <p:spPr bwMode="auto">
          <a:xfrm>
            <a:off x="8651875" y="1905000"/>
            <a:ext cx="4159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a:t>
            </a:r>
          </a:p>
        </p:txBody>
      </p:sp>
      <p:sp>
        <p:nvSpPr>
          <p:cNvPr id="71" name="Left Brace 37"/>
          <p:cNvSpPr>
            <a:spLocks/>
          </p:cNvSpPr>
          <p:nvPr/>
        </p:nvSpPr>
        <p:spPr bwMode="auto">
          <a:xfrm rot="16200000">
            <a:off x="11049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2" name="Left Brace 38"/>
          <p:cNvSpPr>
            <a:spLocks/>
          </p:cNvSpPr>
          <p:nvPr/>
        </p:nvSpPr>
        <p:spPr bwMode="auto">
          <a:xfrm rot="16200000">
            <a:off x="27051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5" name="Left Brace 39"/>
          <p:cNvSpPr>
            <a:spLocks/>
          </p:cNvSpPr>
          <p:nvPr/>
        </p:nvSpPr>
        <p:spPr bwMode="auto">
          <a:xfrm rot="16200000">
            <a:off x="43053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6" name="Left Brace 40"/>
          <p:cNvSpPr>
            <a:spLocks/>
          </p:cNvSpPr>
          <p:nvPr/>
        </p:nvSpPr>
        <p:spPr bwMode="auto">
          <a:xfrm rot="16200000">
            <a:off x="59055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7" name="Left Brace 41"/>
          <p:cNvSpPr>
            <a:spLocks/>
          </p:cNvSpPr>
          <p:nvPr/>
        </p:nvSpPr>
        <p:spPr bwMode="auto">
          <a:xfrm rot="16200000">
            <a:off x="75057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Visualizing Parallelism (2)</a:t>
            </a:r>
          </a:p>
        </p:txBody>
      </p:sp>
      <p:sp>
        <p:nvSpPr>
          <p:cNvPr id="42003" name="TextBox 21"/>
          <p:cNvSpPr txBox="1">
            <a:spLocks noChangeArrowheads="1"/>
          </p:cNvSpPr>
          <p:nvPr/>
        </p:nvSpPr>
        <p:spPr bwMode="auto">
          <a:xfrm>
            <a:off x="304377" y="1632125"/>
            <a:ext cx="115251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a:t>
            </a:r>
          </a:p>
        </p:txBody>
      </p:sp>
      <p:sp>
        <p:nvSpPr>
          <p:cNvPr id="42004" name="TextBox 22"/>
          <p:cNvSpPr txBox="1">
            <a:spLocks noChangeArrowheads="1"/>
          </p:cNvSpPr>
          <p:nvPr/>
        </p:nvSpPr>
        <p:spPr bwMode="auto">
          <a:xfrm>
            <a:off x="684848"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a:t>
            </a:r>
          </a:p>
        </p:txBody>
      </p:sp>
      <p:sp>
        <p:nvSpPr>
          <p:cNvPr id="42005" name="TextBox 23"/>
          <p:cNvSpPr txBox="1">
            <a:spLocks noChangeArrowheads="1"/>
          </p:cNvSpPr>
          <p:nvPr/>
        </p:nvSpPr>
        <p:spPr bwMode="auto">
          <a:xfrm>
            <a:off x="1157266"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data[i+2]</a:t>
            </a:r>
          </a:p>
        </p:txBody>
      </p:sp>
      <p:sp>
        <p:nvSpPr>
          <p:cNvPr id="42006" name="TextBox 24"/>
          <p:cNvSpPr txBox="1">
            <a:spLocks noChangeArrowheads="1"/>
          </p:cNvSpPr>
          <p:nvPr/>
        </p:nvSpPr>
        <p:spPr bwMode="auto">
          <a:xfrm>
            <a:off x="1764535"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data[i+3]</a:t>
            </a:r>
          </a:p>
        </p:txBody>
      </p:sp>
      <p:sp>
        <p:nvSpPr>
          <p:cNvPr id="42007" name="TextBox 25"/>
          <p:cNvSpPr txBox="1">
            <a:spLocks noChangeArrowheads="1"/>
          </p:cNvSpPr>
          <p:nvPr/>
        </p:nvSpPr>
        <p:spPr bwMode="auto">
          <a:xfrm>
            <a:off x="2282903"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data[i+4]</a:t>
            </a:r>
          </a:p>
        </p:txBody>
      </p:sp>
      <p:sp>
        <p:nvSpPr>
          <p:cNvPr id="42008" name="TextBox 26"/>
          <p:cNvSpPr txBox="1">
            <a:spLocks noChangeArrowheads="1"/>
          </p:cNvSpPr>
          <p:nvPr/>
        </p:nvSpPr>
        <p:spPr bwMode="auto">
          <a:xfrm>
            <a:off x="2755286"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data[i+5]</a:t>
            </a:r>
          </a:p>
        </p:txBody>
      </p:sp>
      <p:sp>
        <p:nvSpPr>
          <p:cNvPr id="42009" name="TextBox 27"/>
          <p:cNvSpPr txBox="1">
            <a:spLocks noChangeArrowheads="1"/>
          </p:cNvSpPr>
          <p:nvPr/>
        </p:nvSpPr>
        <p:spPr bwMode="auto">
          <a:xfrm>
            <a:off x="3438506"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data[i+6]</a:t>
            </a:r>
          </a:p>
        </p:txBody>
      </p:sp>
      <p:sp>
        <p:nvSpPr>
          <p:cNvPr id="42010" name="TextBox 28"/>
          <p:cNvSpPr txBox="1">
            <a:spLocks noChangeArrowheads="1"/>
          </p:cNvSpPr>
          <p:nvPr/>
        </p:nvSpPr>
        <p:spPr bwMode="auto">
          <a:xfrm>
            <a:off x="3956897"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data[i+7]</a:t>
            </a:r>
          </a:p>
        </p:txBody>
      </p:sp>
      <p:sp>
        <p:nvSpPr>
          <p:cNvPr id="42011" name="TextBox 29"/>
          <p:cNvSpPr txBox="1">
            <a:spLocks noChangeArrowheads="1"/>
          </p:cNvSpPr>
          <p:nvPr/>
        </p:nvSpPr>
        <p:spPr bwMode="auto">
          <a:xfrm>
            <a:off x="4429315"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data[i+8]</a:t>
            </a:r>
          </a:p>
        </p:txBody>
      </p:sp>
      <p:sp>
        <p:nvSpPr>
          <p:cNvPr id="42012" name="TextBox 30"/>
          <p:cNvSpPr txBox="1">
            <a:spLocks noChangeArrowheads="1"/>
          </p:cNvSpPr>
          <p:nvPr/>
        </p:nvSpPr>
        <p:spPr bwMode="auto">
          <a:xfrm>
            <a:off x="4960490"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data[i+9]</a:t>
            </a:r>
          </a:p>
        </p:txBody>
      </p:sp>
      <p:sp>
        <p:nvSpPr>
          <p:cNvPr id="42013" name="TextBox 31"/>
          <p:cNvSpPr txBox="1">
            <a:spLocks noChangeArrowheads="1"/>
          </p:cNvSpPr>
          <p:nvPr/>
        </p:nvSpPr>
        <p:spPr bwMode="auto">
          <a:xfrm>
            <a:off x="5409027" y="1293094"/>
            <a:ext cx="156785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data[i+10]</a:t>
            </a:r>
          </a:p>
        </p:txBody>
      </p:sp>
      <p:sp>
        <p:nvSpPr>
          <p:cNvPr id="42014" name="TextBox 32"/>
          <p:cNvSpPr txBox="1">
            <a:spLocks noChangeArrowheads="1"/>
          </p:cNvSpPr>
          <p:nvPr/>
        </p:nvSpPr>
        <p:spPr bwMode="auto">
          <a:xfrm>
            <a:off x="5883031" y="912707"/>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data[i+11]</a:t>
            </a:r>
          </a:p>
        </p:txBody>
      </p:sp>
      <p:sp>
        <p:nvSpPr>
          <p:cNvPr id="42015" name="TextBox 33"/>
          <p:cNvSpPr txBox="1">
            <a:spLocks noChangeArrowheads="1"/>
          </p:cNvSpPr>
          <p:nvPr/>
        </p:nvSpPr>
        <p:spPr bwMode="auto">
          <a:xfrm>
            <a:off x="6488614" y="1632125"/>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data[i+12]</a:t>
            </a:r>
          </a:p>
        </p:txBody>
      </p:sp>
      <p:sp>
        <p:nvSpPr>
          <p:cNvPr id="42016" name="TextBox 34"/>
          <p:cNvSpPr txBox="1">
            <a:spLocks noChangeArrowheads="1"/>
          </p:cNvSpPr>
          <p:nvPr/>
        </p:nvSpPr>
        <p:spPr bwMode="auto">
          <a:xfrm>
            <a:off x="7007105" y="1293094"/>
            <a:ext cx="156785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data[i+13]</a:t>
            </a:r>
          </a:p>
        </p:txBody>
      </p:sp>
      <p:sp>
        <p:nvSpPr>
          <p:cNvPr id="42017" name="TextBox 35"/>
          <p:cNvSpPr txBox="1">
            <a:spLocks noChangeArrowheads="1"/>
          </p:cNvSpPr>
          <p:nvPr/>
        </p:nvSpPr>
        <p:spPr bwMode="auto">
          <a:xfrm>
            <a:off x="7481109" y="912707"/>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data[i+14]</a:t>
            </a:r>
          </a:p>
        </p:txBody>
      </p:sp>
      <p:sp>
        <p:nvSpPr>
          <p:cNvPr id="42023" name="Rectangle 4"/>
          <p:cNvSpPr>
            <a:spLocks noChangeArrowheads="1"/>
          </p:cNvSpPr>
          <p:nvPr/>
        </p:nvSpPr>
        <p:spPr bwMode="auto">
          <a:xfrm>
            <a:off x="4946121" y="3955062"/>
            <a:ext cx="4117012" cy="2547973"/>
          </a:xfrm>
          <a:prstGeom prst="rect">
            <a:avLst/>
          </a:prstGeom>
          <a:solidFill>
            <a:srgbClr val="FFFF99"/>
          </a:solidFill>
          <a:ln w="38100" cmpd="dbl">
            <a:solidFill>
              <a:schemeClr val="tx1"/>
            </a:solidFill>
            <a:miter lim="800000"/>
            <a:headEnd/>
            <a:tailEnd/>
          </a:ln>
        </p:spPr>
        <p:txBody>
          <a:bodyPr wrap="none" lIns="89415" tIns="43912" rIns="89415" bIns="43912">
            <a:spAutoFit/>
          </a:bodyPr>
          <a:lstStyle/>
          <a:p>
            <a:pPr algn="l">
              <a:lnSpc>
                <a:spcPct val="100000"/>
              </a:lnSpc>
              <a:tabLst>
                <a:tab pos="903636" algn="l"/>
                <a:tab pos="2259088" algn="l"/>
              </a:tabLst>
            </a:pPr>
            <a:r>
              <a:rPr lang="en-US" sz="1600">
                <a:solidFill>
                  <a:srgbClr val="000066"/>
                </a:solidFill>
                <a:latin typeface="Courier New" charset="0"/>
              </a:rPr>
              <a:t>combine6...{</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a:t>
            </a:r>
            <a:r>
              <a:rPr lang="en-US" sz="1600">
                <a:solidFill>
                  <a:srgbClr val="FF1A1A"/>
                </a:solidFill>
                <a:latin typeface="Courier New" charset="0"/>
              </a:rPr>
              <a:t>acc0 = acc0 + data[i];</a:t>
            </a:r>
          </a:p>
          <a:p>
            <a:pPr algn="l">
              <a:lnSpc>
                <a:spcPct val="100000"/>
              </a:lnSpc>
              <a:tabLst>
                <a:tab pos="903636" algn="l"/>
                <a:tab pos="2259088" algn="l"/>
              </a:tabLst>
            </a:pPr>
            <a:r>
              <a:rPr lang="en-US" sz="1600">
                <a:solidFill>
                  <a:srgbClr val="FF1A1A"/>
                </a:solidFill>
                <a:latin typeface="Courier New" charset="0"/>
              </a:rPr>
              <a:t>    acc1 = acc1 + data[i+1];</a:t>
            </a:r>
          </a:p>
          <a:p>
            <a:pPr algn="l">
              <a:lnSpc>
                <a:spcPct val="100000"/>
              </a:lnSpc>
              <a:tabLst>
                <a:tab pos="903636" algn="l"/>
                <a:tab pos="2259088" algn="l"/>
              </a:tabLst>
            </a:pPr>
            <a:r>
              <a:rPr lang="en-US" sz="1600">
                <a:solidFill>
                  <a:srgbClr val="FF1A1A"/>
                </a:solidFill>
                <a:latin typeface="Courier New" charset="0"/>
              </a:rPr>
              <a:t>    acc2 = acc2 + data[i+2];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sum = acc0 + acc1 + acc2;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a:t>
            </a:r>
          </a:p>
        </p:txBody>
      </p:sp>
      <p:sp>
        <p:nvSpPr>
          <p:cNvPr id="42024" name="TextBox 60"/>
          <p:cNvSpPr txBox="1">
            <a:spLocks noChangeArrowheads="1"/>
          </p:cNvSpPr>
          <p:nvPr/>
        </p:nvSpPr>
        <p:spPr bwMode="auto">
          <a:xfrm>
            <a:off x="5285374" y="3270633"/>
            <a:ext cx="3316437" cy="59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Loop unrolling with k=3, and</a:t>
            </a:r>
          </a:p>
          <a:p>
            <a:r>
              <a:rPr lang="en-US" sz="1800">
                <a:solidFill>
                  <a:srgbClr val="000066"/>
                </a:solidFill>
              </a:rPr>
              <a:t>Parallel accumulators</a:t>
            </a:r>
          </a:p>
        </p:txBody>
      </p:sp>
      <p:sp>
        <p:nvSpPr>
          <p:cNvPr id="42025" name="TextBox 61"/>
          <p:cNvSpPr txBox="1">
            <a:spLocks noChangeArrowheads="1"/>
          </p:cNvSpPr>
          <p:nvPr/>
        </p:nvSpPr>
        <p:spPr bwMode="auto">
          <a:xfrm>
            <a:off x="1597977" y="3305393"/>
            <a:ext cx="69753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acc0</a:t>
            </a:r>
          </a:p>
        </p:txBody>
      </p:sp>
      <p:sp>
        <p:nvSpPr>
          <p:cNvPr id="42029" name="TextBox 74"/>
          <p:cNvSpPr txBox="1">
            <a:spLocks noChangeArrowheads="1"/>
          </p:cNvSpPr>
          <p:nvPr/>
        </p:nvSpPr>
        <p:spPr bwMode="auto">
          <a:xfrm>
            <a:off x="1597977" y="3761746"/>
            <a:ext cx="69753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acc1</a:t>
            </a:r>
          </a:p>
        </p:txBody>
      </p:sp>
      <p:sp>
        <p:nvSpPr>
          <p:cNvPr id="42030" name="TextBox 75"/>
          <p:cNvSpPr txBox="1">
            <a:spLocks noChangeArrowheads="1"/>
          </p:cNvSpPr>
          <p:nvPr/>
        </p:nvSpPr>
        <p:spPr bwMode="auto">
          <a:xfrm>
            <a:off x="1597977" y="4259298"/>
            <a:ext cx="69753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acc2</a:t>
            </a:r>
          </a:p>
        </p:txBody>
      </p:sp>
      <p:cxnSp>
        <p:nvCxnSpPr>
          <p:cNvPr id="42031" name="Straight Connector 76"/>
          <p:cNvCxnSpPr>
            <a:cxnSpLocks noChangeShapeType="1"/>
            <a:stCxn id="42025" idx="0"/>
          </p:cNvCxnSpPr>
          <p:nvPr/>
        </p:nvCxnSpPr>
        <p:spPr bwMode="auto">
          <a:xfrm rot="16200000" flipV="1">
            <a:off x="842064" y="2200715"/>
            <a:ext cx="1175744" cy="1033612"/>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2032" name="Straight Connector 79"/>
          <p:cNvCxnSpPr>
            <a:cxnSpLocks noChangeShapeType="1"/>
            <a:stCxn id="42025" idx="0"/>
          </p:cNvCxnSpPr>
          <p:nvPr/>
        </p:nvCxnSpPr>
        <p:spPr bwMode="auto">
          <a:xfrm rot="5400000" flipH="1" flipV="1">
            <a:off x="1641153" y="2435439"/>
            <a:ext cx="1175744" cy="564365"/>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2033" name="Straight Connector 82"/>
          <p:cNvCxnSpPr>
            <a:cxnSpLocks noChangeShapeType="1"/>
            <a:stCxn id="42025" idx="0"/>
          </p:cNvCxnSpPr>
          <p:nvPr/>
        </p:nvCxnSpPr>
        <p:spPr bwMode="auto">
          <a:xfrm rot="5400000" flipH="1" flipV="1">
            <a:off x="2402090" y="1674397"/>
            <a:ext cx="1175744" cy="208624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2034" name="Straight Connector 85"/>
          <p:cNvCxnSpPr>
            <a:cxnSpLocks noChangeShapeType="1"/>
            <a:stCxn id="42025" idx="0"/>
          </p:cNvCxnSpPr>
          <p:nvPr/>
        </p:nvCxnSpPr>
        <p:spPr bwMode="auto">
          <a:xfrm rot="5400000" flipH="1" flipV="1">
            <a:off x="3239030" y="837361"/>
            <a:ext cx="1175744" cy="3760320"/>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2035" name="Straight Connector 88"/>
          <p:cNvCxnSpPr>
            <a:cxnSpLocks noChangeShapeType="1"/>
            <a:stCxn id="42025" idx="0"/>
          </p:cNvCxnSpPr>
          <p:nvPr/>
        </p:nvCxnSpPr>
        <p:spPr bwMode="auto">
          <a:xfrm rot="5400000" flipH="1" flipV="1">
            <a:off x="3999972" y="76520"/>
            <a:ext cx="1175744" cy="5282203"/>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sp>
        <p:nvSpPr>
          <p:cNvPr id="93" name="Rectangle 3"/>
          <p:cNvSpPr txBox="1">
            <a:spLocks noChangeArrowheads="1"/>
          </p:cNvSpPr>
          <p:nvPr/>
        </p:nvSpPr>
        <p:spPr bwMode="auto">
          <a:xfrm>
            <a:off x="456665" y="4791810"/>
            <a:ext cx="4337368" cy="1445119"/>
          </a:xfrm>
          <a:prstGeom prst="rect">
            <a:avLst/>
          </a:prstGeom>
          <a:noFill/>
          <a:ln w="9525">
            <a:noFill/>
            <a:miter lim="800000"/>
            <a:headEnd/>
            <a:tailEnd/>
          </a:ln>
          <a:effectLst/>
        </p:spPr>
        <p:txBody>
          <a:bodyPr lIns="89408" tIns="43908" rIns="89408" bIns="43908"/>
          <a:lstStyle/>
          <a:p>
            <a:pPr marL="735774" lvl="1" indent="-243165" algn="l" eaLnBrk="1" hangingPunct="1">
              <a:lnSpc>
                <a:spcPct val="100000"/>
              </a:lnSpc>
              <a:spcBef>
                <a:spcPct val="25000"/>
              </a:spcBef>
              <a:buClr>
                <a:srgbClr val="660033"/>
              </a:buClr>
              <a:buSzPct val="75000"/>
              <a:buFont typeface="Wingdings" pitchFamily="-1" charset="2"/>
              <a:buChar char="n"/>
              <a:defRPr/>
            </a:pPr>
            <a:r>
              <a:rPr lang="en-US" sz="2000" kern="0" dirty="0">
                <a:solidFill>
                  <a:srgbClr val="000066"/>
                </a:solidFill>
                <a:latin typeface="Helvetica"/>
                <a:ea typeface="ＭＳ Ｐゴシック" pitchFamily="-111" charset="-128"/>
              </a:rPr>
              <a:t>Each accumulator is independent of the other accumulators, so summing can occur in parallel</a:t>
            </a:r>
          </a:p>
          <a:p>
            <a:pPr marL="735774" lvl="1" indent="-243165" algn="l" eaLnBrk="1" hangingPunct="1">
              <a:lnSpc>
                <a:spcPct val="100000"/>
              </a:lnSpc>
              <a:spcBef>
                <a:spcPct val="25000"/>
              </a:spcBef>
              <a:buClr>
                <a:srgbClr val="660033"/>
              </a:buClr>
              <a:buSzPct val="75000"/>
              <a:buFont typeface="Wingdings" pitchFamily="-1" charset="2"/>
              <a:buChar char="n"/>
              <a:defRPr/>
            </a:pPr>
            <a:r>
              <a:rPr lang="en-US" sz="2000" kern="0" dirty="0">
                <a:solidFill>
                  <a:srgbClr val="000066"/>
                </a:solidFill>
                <a:latin typeface="Helvetica"/>
                <a:ea typeface="ＭＳ Ｐゴシック" pitchFamily="-111" charset="-128"/>
              </a:rPr>
              <a:t>Sum together accumulators at the last step</a:t>
            </a:r>
          </a:p>
        </p:txBody>
      </p:sp>
      <p:sp>
        <p:nvSpPr>
          <p:cNvPr id="78" name="Rectangle 3"/>
          <p:cNvSpPr>
            <a:spLocks noChangeArrowheads="1"/>
          </p:cNvSpPr>
          <p:nvPr/>
        </p:nvSpPr>
        <p:spPr bwMode="auto">
          <a:xfrm>
            <a:off x="2584450" y="334645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79" name="Rectangle 4"/>
          <p:cNvSpPr>
            <a:spLocks noChangeArrowheads="1"/>
          </p:cNvSpPr>
          <p:nvPr/>
        </p:nvSpPr>
        <p:spPr bwMode="auto">
          <a:xfrm>
            <a:off x="2584450" y="380365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80" name="Rectangle 5"/>
          <p:cNvSpPr>
            <a:spLocks noChangeArrowheads="1"/>
          </p:cNvSpPr>
          <p:nvPr/>
        </p:nvSpPr>
        <p:spPr bwMode="auto">
          <a:xfrm>
            <a:off x="2584450" y="426085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Tree>
    <p:extLst>
      <p:ext uri="{BB962C8B-B14F-4D97-AF65-F5344CB8AC3E}">
        <p14:creationId xmlns:p14="http://schemas.microsoft.com/office/powerpoint/2010/main" val="218257863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animEffect transition="in" filter="fade">
                                      <p:cBhvr>
                                        <p:cTn id="7" dur="500"/>
                                        <p:tgtEl>
                                          <p:spTgt spid="9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xEl>
                                              <p:pRg st="1" end="1"/>
                                            </p:txEl>
                                          </p:spTgt>
                                        </p:tgtEl>
                                        <p:attrNameLst>
                                          <p:attrName>style.visibility</p:attrName>
                                        </p:attrNameLst>
                                      </p:cBhvr>
                                      <p:to>
                                        <p:strVal val="visible"/>
                                      </p:to>
                                    </p:set>
                                    <p:animEffect transition="in" filter="fade">
                                      <p:cBhvr>
                                        <p:cTn id="10" dur="500"/>
                                        <p:tgtEl>
                                          <p:spTgt spid="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989224" y="228193"/>
            <a:ext cx="6158872" cy="572027"/>
          </a:xfrm>
        </p:spPr>
        <p:txBody>
          <a:bodyPr/>
          <a:lstStyle/>
          <a:p>
            <a:pPr eaLnBrk="1" hangingPunct="1">
              <a:defRPr/>
            </a:pPr>
            <a:r>
              <a:rPr lang="en-US">
                <a:ea typeface="ＭＳ Ｐゴシック" pitchFamily="-1" charset="-128"/>
                <a:cs typeface="ＭＳ Ｐゴシック" pitchFamily="-1" charset="-128"/>
              </a:rPr>
              <a:t>Parallel Loop Unrolling</a:t>
            </a:r>
          </a:p>
        </p:txBody>
      </p:sp>
      <p:sp>
        <p:nvSpPr>
          <p:cNvPr id="437251" name="Rectangle 3"/>
          <p:cNvSpPr>
            <a:spLocks noGrp="1" noChangeArrowheads="1"/>
          </p:cNvSpPr>
          <p:nvPr>
            <p:ph type="body" idx="1"/>
          </p:nvPr>
        </p:nvSpPr>
        <p:spPr>
          <a:xfrm>
            <a:off x="5554874" y="1064824"/>
            <a:ext cx="3576426" cy="3962986"/>
          </a:xfrm>
        </p:spPr>
        <p:txBody>
          <a:bodyPr/>
          <a:lstStyle/>
          <a:p>
            <a:pPr marL="221157" indent="-221157" defTabSz="884628" eaLnBrk="1" hangingPunct="1">
              <a:buNone/>
              <a:tabLst>
                <a:tab pos="2936215" algn="l"/>
              </a:tabLst>
              <a:defRPr/>
            </a:pPr>
            <a:r>
              <a:rPr lang="en-US" dirty="0">
                <a:ea typeface="ＭＳ Ｐゴシック" pitchFamily="-1" charset="-128"/>
                <a:cs typeface="ＭＳ Ｐゴシック" pitchFamily="-1" charset="-128"/>
              </a:rPr>
              <a:t>Code Version</a:t>
            </a:r>
          </a:p>
          <a:p>
            <a:pPr marL="553679" lvl="1" indent="-219594" defTabSz="884628" eaLnBrk="1" hangingPunct="1">
              <a:buFont typeface="Wingdings" pitchFamily="-1" charset="2"/>
              <a:buChar char="n"/>
              <a:tabLst>
                <a:tab pos="2936215" algn="l"/>
              </a:tabLst>
              <a:defRPr/>
            </a:pPr>
            <a:r>
              <a:rPr lang="en-US" dirty="0"/>
              <a:t>Integer product</a:t>
            </a:r>
          </a:p>
          <a:p>
            <a:pPr marL="221157" indent="-221157" defTabSz="884628" eaLnBrk="1" hangingPunct="1">
              <a:buNone/>
              <a:tabLst>
                <a:tab pos="2936215" algn="l"/>
              </a:tabLst>
              <a:defRPr/>
            </a:pPr>
            <a:r>
              <a:rPr lang="en-US" dirty="0">
                <a:ea typeface="ＭＳ Ｐゴシック" pitchFamily="-1" charset="-128"/>
                <a:cs typeface="ＭＳ Ｐゴシック" pitchFamily="-1" charset="-128"/>
              </a:rPr>
              <a:t>Optimization</a:t>
            </a:r>
          </a:p>
          <a:p>
            <a:pPr marL="553679" lvl="1" indent="-219594" defTabSz="884628" eaLnBrk="1" hangingPunct="1">
              <a:buFont typeface="Wingdings" pitchFamily="-1" charset="2"/>
              <a:buChar char="n"/>
              <a:tabLst>
                <a:tab pos="2936215" algn="l"/>
              </a:tabLst>
              <a:defRPr/>
            </a:pPr>
            <a:r>
              <a:rPr lang="en-US" dirty="0"/>
              <a:t>Accumulate in two different products</a:t>
            </a:r>
          </a:p>
          <a:p>
            <a:pPr marL="829733" lvl="2" indent="-163121" defTabSz="884628" eaLnBrk="1" hangingPunct="1">
              <a:buFont typeface="Wingdings" pitchFamily="-1" charset="2"/>
              <a:buChar char="l"/>
              <a:tabLst>
                <a:tab pos="2936215" algn="l"/>
              </a:tabLst>
              <a:defRPr/>
            </a:pPr>
            <a:r>
              <a:rPr lang="en-US" sz="1800" dirty="0">
                <a:ea typeface="ＭＳ Ｐゴシック" pitchFamily="-1" charset="-128"/>
              </a:rPr>
              <a:t>Can be performed simultaneously</a:t>
            </a:r>
          </a:p>
          <a:p>
            <a:pPr marL="553679" lvl="1" indent="-219594" defTabSz="884628" eaLnBrk="1" hangingPunct="1">
              <a:buFont typeface="Wingdings" pitchFamily="-1" charset="2"/>
              <a:buChar char="n"/>
              <a:tabLst>
                <a:tab pos="2936215" algn="l"/>
              </a:tabLst>
              <a:defRPr/>
            </a:pPr>
            <a:r>
              <a:rPr lang="en-US" dirty="0"/>
              <a:t>Combine at end</a:t>
            </a:r>
          </a:p>
          <a:p>
            <a:pPr marL="221157" indent="-221157" defTabSz="884628" eaLnBrk="1" hangingPunct="1">
              <a:buNone/>
              <a:tabLst>
                <a:tab pos="2936215" algn="l"/>
              </a:tabLst>
              <a:defRPr/>
            </a:pPr>
            <a:r>
              <a:rPr lang="en-US" dirty="0">
                <a:ea typeface="ＭＳ Ｐゴシック" pitchFamily="-1" charset="-128"/>
                <a:cs typeface="ＭＳ Ｐゴシック" pitchFamily="-1" charset="-128"/>
              </a:rPr>
              <a:t>Performance</a:t>
            </a:r>
          </a:p>
          <a:p>
            <a:pPr marL="553679" lvl="1" indent="-219594" defTabSz="884628" eaLnBrk="1" hangingPunct="1">
              <a:buFont typeface="Wingdings" pitchFamily="-1" charset="2"/>
              <a:buChar char="n"/>
              <a:tabLst>
                <a:tab pos="2936215" algn="l"/>
              </a:tabLst>
              <a:defRPr/>
            </a:pPr>
            <a:r>
              <a:rPr lang="en-US" dirty="0"/>
              <a:t>CPE = 2.0</a:t>
            </a:r>
          </a:p>
          <a:p>
            <a:pPr marL="553679" lvl="1" indent="-219594" defTabSz="884628" eaLnBrk="1" hangingPunct="1">
              <a:buFont typeface="Wingdings" pitchFamily="-1" charset="2"/>
              <a:buChar char="n"/>
              <a:tabLst>
                <a:tab pos="2936215" algn="l"/>
              </a:tabLst>
              <a:defRPr/>
            </a:pPr>
            <a:r>
              <a:rPr lang="en-US" dirty="0"/>
              <a:t>2X performance</a:t>
            </a:r>
          </a:p>
        </p:txBody>
      </p:sp>
      <p:sp>
        <p:nvSpPr>
          <p:cNvPr id="43011" name="Rectangle 4"/>
          <p:cNvSpPr>
            <a:spLocks noChangeArrowheads="1"/>
          </p:cNvSpPr>
          <p:nvPr/>
        </p:nvSpPr>
        <p:spPr bwMode="auto">
          <a:xfrm>
            <a:off x="228282" y="988866"/>
            <a:ext cx="5263180" cy="5335215"/>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void combine6(vec_ptr v, int *dest)</a:t>
            </a:r>
          </a:p>
          <a:p>
            <a:pPr algn="l">
              <a:lnSpc>
                <a:spcPct val="100000"/>
              </a:lnSpc>
              <a:tabLst>
                <a:tab pos="902066" algn="l"/>
                <a:tab pos="2257521" algn="l"/>
              </a:tabLst>
            </a:pPr>
            <a:r>
              <a:rPr lang="en-US">
                <a:solidFill>
                  <a:srgbClr val="000066"/>
                </a:solidFill>
                <a:latin typeface="Courier New" charset="0"/>
              </a:rPr>
              <a:t>{</a:t>
            </a:r>
          </a:p>
          <a:p>
            <a:pPr algn="l">
              <a:lnSpc>
                <a:spcPct val="100000"/>
              </a:lnSpc>
              <a:tabLst>
                <a:tab pos="902066" algn="l"/>
                <a:tab pos="2257521" algn="l"/>
              </a:tabLst>
            </a:pPr>
            <a:r>
              <a:rPr lang="en-US">
                <a:solidFill>
                  <a:srgbClr val="000066"/>
                </a:solidFill>
                <a:latin typeface="Courier New" charset="0"/>
              </a:rPr>
              <a:t>  int length = vec_length(v);</a:t>
            </a:r>
          </a:p>
          <a:p>
            <a:pPr algn="l">
              <a:lnSpc>
                <a:spcPct val="100000"/>
              </a:lnSpc>
              <a:tabLst>
                <a:tab pos="902066" algn="l"/>
                <a:tab pos="2257521" algn="l"/>
              </a:tabLst>
            </a:pPr>
            <a:r>
              <a:rPr lang="en-US">
                <a:solidFill>
                  <a:srgbClr val="000066"/>
                </a:solidFill>
                <a:latin typeface="Courier New" charset="0"/>
              </a:rPr>
              <a:t>  int limit = length-1;</a:t>
            </a:r>
          </a:p>
          <a:p>
            <a:pPr algn="l">
              <a:lnSpc>
                <a:spcPct val="100000"/>
              </a:lnSpc>
              <a:tabLst>
                <a:tab pos="902066" algn="l"/>
                <a:tab pos="2257521" algn="l"/>
              </a:tabLst>
            </a:pPr>
            <a:r>
              <a:rPr lang="en-US">
                <a:solidFill>
                  <a:srgbClr val="000066"/>
                </a:solidFill>
                <a:latin typeface="Courier New" charset="0"/>
              </a:rPr>
              <a:t>  int *data = get_vec_start(v);</a:t>
            </a:r>
          </a:p>
          <a:p>
            <a:pPr algn="l">
              <a:lnSpc>
                <a:spcPct val="100000"/>
              </a:lnSpc>
              <a:tabLst>
                <a:tab pos="902066" algn="l"/>
                <a:tab pos="2257521" algn="l"/>
              </a:tabLst>
            </a:pPr>
            <a:r>
              <a:rPr lang="en-US">
                <a:solidFill>
                  <a:srgbClr val="000066"/>
                </a:solidFill>
                <a:latin typeface="Courier New" charset="0"/>
              </a:rPr>
              <a:t>  int x0 = 1;</a:t>
            </a:r>
          </a:p>
          <a:p>
            <a:pPr algn="l">
              <a:lnSpc>
                <a:spcPct val="100000"/>
              </a:lnSpc>
              <a:tabLst>
                <a:tab pos="902066" algn="l"/>
                <a:tab pos="2257521" algn="l"/>
              </a:tabLst>
            </a:pPr>
            <a:r>
              <a:rPr lang="en-US">
                <a:solidFill>
                  <a:srgbClr val="000066"/>
                </a:solidFill>
                <a:latin typeface="Courier New" charset="0"/>
              </a:rPr>
              <a:t>  int x1 = 1;</a:t>
            </a:r>
          </a:p>
          <a:p>
            <a:pPr algn="l">
              <a:lnSpc>
                <a:spcPct val="100000"/>
              </a:lnSpc>
              <a:tabLst>
                <a:tab pos="902066" algn="l"/>
                <a:tab pos="2257521" algn="l"/>
              </a:tabLst>
            </a:pPr>
            <a:r>
              <a:rPr lang="en-US">
                <a:solidFill>
                  <a:srgbClr val="000066"/>
                </a:solidFill>
                <a:latin typeface="Courier New" charset="0"/>
              </a:rPr>
              <a:t>  int i;</a:t>
            </a:r>
          </a:p>
          <a:p>
            <a:pPr algn="l">
              <a:lnSpc>
                <a:spcPct val="100000"/>
              </a:lnSpc>
              <a:tabLst>
                <a:tab pos="902066" algn="l"/>
                <a:tab pos="2257521" algn="l"/>
              </a:tabLst>
            </a:pPr>
            <a:r>
              <a:rPr lang="en-US">
                <a:solidFill>
                  <a:srgbClr val="000066"/>
                </a:solidFill>
                <a:latin typeface="Courier New" charset="0"/>
              </a:rPr>
              <a:t>  /* Combine 2 elements at a time */</a:t>
            </a:r>
          </a:p>
          <a:p>
            <a:pPr algn="l">
              <a:lnSpc>
                <a:spcPct val="100000"/>
              </a:lnSpc>
              <a:tabLst>
                <a:tab pos="902066" algn="l"/>
                <a:tab pos="2257521" algn="l"/>
              </a:tabLst>
            </a:pPr>
            <a:r>
              <a:rPr lang="en-US">
                <a:solidFill>
                  <a:srgbClr val="000066"/>
                </a:solidFill>
                <a:latin typeface="Courier New" charset="0"/>
              </a:rPr>
              <a:t>  for (i = 0; i &lt; limit; </a:t>
            </a:r>
            <a:r>
              <a:rPr lang="en-US">
                <a:solidFill>
                  <a:srgbClr val="FF0000"/>
                </a:solidFill>
                <a:latin typeface="Courier New" charset="0"/>
              </a:rPr>
              <a:t>i+=2</a:t>
            </a: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x0 *= data[i];</a:t>
            </a:r>
          </a:p>
          <a:p>
            <a:pPr algn="l">
              <a:lnSpc>
                <a:spcPct val="100000"/>
              </a:lnSpc>
              <a:tabLst>
                <a:tab pos="902066" algn="l"/>
                <a:tab pos="2257521" algn="l"/>
              </a:tabLst>
            </a:pPr>
            <a:r>
              <a:rPr lang="en-US">
                <a:solidFill>
                  <a:srgbClr val="FF5050"/>
                </a:solidFill>
                <a:latin typeface="Courier New" charset="0"/>
              </a:rPr>
              <a:t>    x1 *= data[i+1];</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 Finish any remaining elements */</a:t>
            </a:r>
          </a:p>
          <a:p>
            <a:pPr algn="l">
              <a:lnSpc>
                <a:spcPct val="100000"/>
              </a:lnSpc>
              <a:tabLst>
                <a:tab pos="902066" algn="l"/>
                <a:tab pos="2257521" algn="l"/>
              </a:tabLst>
            </a:pPr>
            <a:r>
              <a:rPr lang="en-US">
                <a:solidFill>
                  <a:srgbClr val="000066"/>
                </a:solidFill>
                <a:latin typeface="Courier New" charset="0"/>
              </a:rPr>
              <a:t>  for (; i &lt; length; i++) {</a:t>
            </a:r>
          </a:p>
          <a:p>
            <a:pPr algn="l">
              <a:lnSpc>
                <a:spcPct val="100000"/>
              </a:lnSpc>
              <a:tabLst>
                <a:tab pos="902066" algn="l"/>
                <a:tab pos="2257521" algn="l"/>
              </a:tabLst>
            </a:pPr>
            <a:r>
              <a:rPr lang="en-US">
                <a:solidFill>
                  <a:srgbClr val="000066"/>
                </a:solidFill>
                <a:latin typeface="Courier New" charset="0"/>
              </a:rPr>
              <a:t>    x0 *= data[i];</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1A1A"/>
                </a:solidFill>
                <a:latin typeface="Courier New" charset="0"/>
              </a:rPr>
              <a:t>*dest = x0 * x1;</a:t>
            </a:r>
          </a:p>
          <a:p>
            <a:pPr algn="l">
              <a:lnSpc>
                <a:spcPct val="100000"/>
              </a:lnSpc>
              <a:tabLst>
                <a:tab pos="902066" algn="l"/>
                <a:tab pos="2257521" algn="l"/>
              </a:tabLst>
            </a:pPr>
            <a:r>
              <a:rPr lang="en-US">
                <a:solidFill>
                  <a:srgbClr val="000066"/>
                </a:solidFill>
                <a:latin typeface="Courier New" charset="0"/>
              </a:rPr>
              <a:t>}</a:t>
            </a:r>
          </a:p>
        </p:txBody>
      </p:sp>
    </p:spTree>
    <p:extLst>
      <p:ext uri="{BB962C8B-B14F-4D97-AF65-F5344CB8AC3E}">
        <p14:creationId xmlns:p14="http://schemas.microsoft.com/office/powerpoint/2010/main" val="66850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animEffect transition="in" filter="dissolve">
                                      <p:cBhvr>
                                        <p:cTn id="7" dur="500"/>
                                        <p:tgtEl>
                                          <p:spTgt spid="43725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7251">
                                            <p:txEl>
                                              <p:pRg st="1" end="1"/>
                                            </p:txEl>
                                          </p:spTgt>
                                        </p:tgtEl>
                                        <p:attrNameLst>
                                          <p:attrName>style.visibility</p:attrName>
                                        </p:attrNameLst>
                                      </p:cBhvr>
                                      <p:to>
                                        <p:strVal val="visible"/>
                                      </p:to>
                                    </p:set>
                                    <p:animEffect transition="in" filter="dissolve">
                                      <p:cBhvr>
                                        <p:cTn id="10" dur="500"/>
                                        <p:tgtEl>
                                          <p:spTgt spid="4372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37251">
                                            <p:txEl>
                                              <p:pRg st="2" end="2"/>
                                            </p:txEl>
                                          </p:spTgt>
                                        </p:tgtEl>
                                        <p:attrNameLst>
                                          <p:attrName>style.visibility</p:attrName>
                                        </p:attrNameLst>
                                      </p:cBhvr>
                                      <p:to>
                                        <p:strVal val="visible"/>
                                      </p:to>
                                    </p:set>
                                    <p:animEffect transition="in" filter="dissolve">
                                      <p:cBhvr>
                                        <p:cTn id="15" dur="500"/>
                                        <p:tgtEl>
                                          <p:spTgt spid="437251">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37251">
                                            <p:txEl>
                                              <p:pRg st="3" end="3"/>
                                            </p:txEl>
                                          </p:spTgt>
                                        </p:tgtEl>
                                        <p:attrNameLst>
                                          <p:attrName>style.visibility</p:attrName>
                                        </p:attrNameLst>
                                      </p:cBhvr>
                                      <p:to>
                                        <p:strVal val="visible"/>
                                      </p:to>
                                    </p:set>
                                    <p:animEffect transition="in" filter="dissolve">
                                      <p:cBhvr>
                                        <p:cTn id="18" dur="500"/>
                                        <p:tgtEl>
                                          <p:spTgt spid="437251">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7251">
                                            <p:txEl>
                                              <p:pRg st="4" end="4"/>
                                            </p:txEl>
                                          </p:spTgt>
                                        </p:tgtEl>
                                        <p:attrNameLst>
                                          <p:attrName>style.visibility</p:attrName>
                                        </p:attrNameLst>
                                      </p:cBhvr>
                                      <p:to>
                                        <p:strVal val="visible"/>
                                      </p:to>
                                    </p:set>
                                    <p:animEffect transition="in" filter="dissolve">
                                      <p:cBhvr>
                                        <p:cTn id="21" dur="500"/>
                                        <p:tgtEl>
                                          <p:spTgt spid="437251">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37251">
                                            <p:txEl>
                                              <p:pRg st="5" end="5"/>
                                            </p:txEl>
                                          </p:spTgt>
                                        </p:tgtEl>
                                        <p:attrNameLst>
                                          <p:attrName>style.visibility</p:attrName>
                                        </p:attrNameLst>
                                      </p:cBhvr>
                                      <p:to>
                                        <p:strVal val="visible"/>
                                      </p:to>
                                    </p:set>
                                    <p:animEffect transition="in" filter="dissolve">
                                      <p:cBhvr>
                                        <p:cTn id="24" dur="500"/>
                                        <p:tgtEl>
                                          <p:spTgt spid="43725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37251">
                                            <p:txEl>
                                              <p:pRg st="6" end="6"/>
                                            </p:txEl>
                                          </p:spTgt>
                                        </p:tgtEl>
                                        <p:attrNameLst>
                                          <p:attrName>style.visibility</p:attrName>
                                        </p:attrNameLst>
                                      </p:cBhvr>
                                      <p:to>
                                        <p:strVal val="visible"/>
                                      </p:to>
                                    </p:set>
                                    <p:animEffect transition="in" filter="dissolve">
                                      <p:cBhvr>
                                        <p:cTn id="29" dur="500"/>
                                        <p:tgtEl>
                                          <p:spTgt spid="437251">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37251">
                                            <p:txEl>
                                              <p:pRg st="7" end="7"/>
                                            </p:txEl>
                                          </p:spTgt>
                                        </p:tgtEl>
                                        <p:attrNameLst>
                                          <p:attrName>style.visibility</p:attrName>
                                        </p:attrNameLst>
                                      </p:cBhvr>
                                      <p:to>
                                        <p:strVal val="visible"/>
                                      </p:to>
                                    </p:set>
                                    <p:animEffect transition="in" filter="dissolve">
                                      <p:cBhvr>
                                        <p:cTn id="32" dur="500"/>
                                        <p:tgtEl>
                                          <p:spTgt spid="437251">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37251">
                                            <p:txEl>
                                              <p:pRg st="8" end="8"/>
                                            </p:txEl>
                                          </p:spTgt>
                                        </p:tgtEl>
                                        <p:attrNameLst>
                                          <p:attrName>style.visibility</p:attrName>
                                        </p:attrNameLst>
                                      </p:cBhvr>
                                      <p:to>
                                        <p:strVal val="visible"/>
                                      </p:to>
                                    </p:set>
                                    <p:animEffect transition="in" filter="dissolve">
                                      <p:cBhvr>
                                        <p:cTn id="35" dur="500"/>
                                        <p:tgtEl>
                                          <p:spTgt spid="4372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2435114" y="76059"/>
            <a:ext cx="6674093" cy="779604"/>
          </a:xfrm>
        </p:spPr>
        <p:txBody>
          <a:bodyPr/>
          <a:lstStyle/>
          <a:p>
            <a:pPr eaLnBrk="1" hangingPunct="1">
              <a:defRPr/>
            </a:pPr>
            <a:r>
              <a:rPr lang="en-US">
                <a:ea typeface="ＭＳ Ｐゴシック" pitchFamily="-1" charset="-128"/>
                <a:cs typeface="ＭＳ Ｐゴシック" pitchFamily="-1" charset="-128"/>
              </a:rPr>
              <a:t>Serial Product Computation</a:t>
            </a:r>
          </a:p>
        </p:txBody>
      </p:sp>
      <p:sp>
        <p:nvSpPr>
          <p:cNvPr id="453635" name="Rectangle 3"/>
          <p:cNvSpPr>
            <a:spLocks noGrp="1" noChangeArrowheads="1"/>
          </p:cNvSpPr>
          <p:nvPr>
            <p:ph type="body" idx="1"/>
          </p:nvPr>
        </p:nvSpPr>
        <p:spPr>
          <a:xfrm>
            <a:off x="4109085" y="2509943"/>
            <a:ext cx="5174403" cy="2129649"/>
          </a:xfrm>
        </p:spPr>
        <p:txBody>
          <a:bodyPr/>
          <a:lstStyle/>
          <a:p>
            <a:pPr marL="381144" indent="-381144" eaLnBrk="1" hangingPunct="1">
              <a:buNone/>
              <a:defRPr/>
            </a:pPr>
            <a:r>
              <a:rPr lang="en-US">
                <a:latin typeface="Helvetica" charset="0"/>
                <a:ea typeface="ＭＳ Ｐゴシック" charset="0"/>
                <a:cs typeface="ＭＳ Ｐゴシック" charset="0"/>
              </a:rPr>
              <a:t>Computation</a:t>
            </a:r>
          </a:p>
          <a:p>
            <a:pPr marL="735624" lvl="1" indent="-243115" eaLnBrk="1" hangingPunct="1">
              <a:buNone/>
              <a:defRPr/>
            </a:pPr>
            <a:r>
              <a:rPr lang="en-US">
                <a:latin typeface="Helvetica" charset="0"/>
                <a:ea typeface="ＭＳ Ｐゴシック" charset="0"/>
              </a:rPr>
              <a:t> </a:t>
            </a:r>
            <a:r>
              <a:rPr lang="en-US" sz="1600">
                <a:latin typeface="Courier New" charset="0"/>
                <a:ea typeface="ＭＳ Ｐゴシック" charset="0"/>
              </a:rPr>
              <a:t>((((((((((((1 * x</a:t>
            </a:r>
            <a:r>
              <a:rPr lang="en-US" sz="1600" baseline="-25000">
                <a:latin typeface="Courier New" charset="0"/>
                <a:ea typeface="ＭＳ Ｐゴシック" charset="0"/>
              </a:rPr>
              <a:t>0</a:t>
            </a:r>
            <a:r>
              <a:rPr lang="en-US" sz="1600">
                <a:latin typeface="Courier New" charset="0"/>
                <a:ea typeface="ＭＳ Ｐゴシック" charset="0"/>
              </a:rPr>
              <a:t>) * x</a:t>
            </a:r>
            <a:r>
              <a:rPr lang="en-US" sz="1600" baseline="-25000">
                <a:latin typeface="Courier New" charset="0"/>
                <a:ea typeface="ＭＳ Ｐゴシック" charset="0"/>
              </a:rPr>
              <a:t>1</a:t>
            </a:r>
            <a:r>
              <a:rPr lang="en-US" sz="1600">
                <a:latin typeface="Courier New" charset="0"/>
                <a:ea typeface="ＭＳ Ｐゴシック" charset="0"/>
              </a:rPr>
              <a:t>) * x</a:t>
            </a:r>
            <a:r>
              <a:rPr lang="en-US" sz="1600" baseline="-25000">
                <a:latin typeface="Courier New" charset="0"/>
                <a:ea typeface="ＭＳ Ｐゴシック" charset="0"/>
              </a:rPr>
              <a:t>2</a:t>
            </a:r>
            <a:r>
              <a:rPr lang="en-US" sz="1600">
                <a:latin typeface="Courier New" charset="0"/>
                <a:ea typeface="ＭＳ Ｐゴシック" charset="0"/>
              </a:rPr>
              <a:t>) * x</a:t>
            </a:r>
            <a:r>
              <a:rPr lang="en-US" sz="1600" baseline="-25000">
                <a:latin typeface="Courier New" charset="0"/>
                <a:ea typeface="ＭＳ Ｐゴシック" charset="0"/>
              </a:rPr>
              <a:t>3</a:t>
            </a:r>
            <a:r>
              <a:rPr lang="en-US" sz="1600">
                <a:latin typeface="Courier New" charset="0"/>
                <a:ea typeface="ＭＳ Ｐゴシック" charset="0"/>
              </a:rPr>
              <a:t>) * x</a:t>
            </a:r>
            <a:r>
              <a:rPr lang="en-US" sz="1600" baseline="-25000">
                <a:latin typeface="Courier New" charset="0"/>
                <a:ea typeface="ＭＳ Ｐゴシック" charset="0"/>
              </a:rPr>
              <a:t>4</a:t>
            </a:r>
            <a:r>
              <a:rPr lang="en-US" sz="1600">
                <a:latin typeface="Courier New" charset="0"/>
                <a:ea typeface="ＭＳ Ｐゴシック" charset="0"/>
              </a:rPr>
              <a:t>) * x</a:t>
            </a:r>
            <a:r>
              <a:rPr lang="en-US" sz="1600" baseline="-25000">
                <a:latin typeface="Courier New" charset="0"/>
                <a:ea typeface="ＭＳ Ｐゴシック" charset="0"/>
              </a:rPr>
              <a:t>5</a:t>
            </a:r>
            <a:r>
              <a:rPr lang="en-US" sz="1600">
                <a:latin typeface="Courier New" charset="0"/>
                <a:ea typeface="ＭＳ Ｐゴシック" charset="0"/>
              </a:rPr>
              <a:t>) * x</a:t>
            </a:r>
            <a:r>
              <a:rPr lang="en-US" sz="1600" baseline="-25000">
                <a:latin typeface="Courier New" charset="0"/>
                <a:ea typeface="ＭＳ Ｐゴシック" charset="0"/>
              </a:rPr>
              <a:t>6</a:t>
            </a:r>
            <a:r>
              <a:rPr lang="en-US" sz="1600">
                <a:latin typeface="Courier New" charset="0"/>
                <a:ea typeface="ＭＳ Ｐゴシック" charset="0"/>
              </a:rPr>
              <a:t>) * x</a:t>
            </a:r>
            <a:r>
              <a:rPr lang="en-US" sz="1600" baseline="-25000">
                <a:latin typeface="Courier New" charset="0"/>
                <a:ea typeface="ＭＳ Ｐゴシック" charset="0"/>
              </a:rPr>
              <a:t>7</a:t>
            </a:r>
            <a:r>
              <a:rPr lang="en-US" sz="1600">
                <a:latin typeface="Courier New" charset="0"/>
                <a:ea typeface="ＭＳ Ｐゴシック" charset="0"/>
              </a:rPr>
              <a:t>) * x</a:t>
            </a:r>
            <a:r>
              <a:rPr lang="en-US" sz="1600" baseline="-25000">
                <a:latin typeface="Courier New" charset="0"/>
                <a:ea typeface="ＭＳ Ｐゴシック" charset="0"/>
              </a:rPr>
              <a:t>8</a:t>
            </a:r>
            <a:r>
              <a:rPr lang="en-US" sz="1600">
                <a:latin typeface="Courier New" charset="0"/>
                <a:ea typeface="ＭＳ Ｐゴシック" charset="0"/>
              </a:rPr>
              <a:t>) * x</a:t>
            </a:r>
            <a:r>
              <a:rPr lang="en-US" sz="1600" baseline="-25000">
                <a:latin typeface="Courier New" charset="0"/>
                <a:ea typeface="ＭＳ Ｐゴシック" charset="0"/>
              </a:rPr>
              <a:t>9</a:t>
            </a:r>
            <a:r>
              <a:rPr lang="en-US" sz="1600">
                <a:latin typeface="Courier New" charset="0"/>
                <a:ea typeface="ＭＳ Ｐゴシック" charset="0"/>
              </a:rPr>
              <a:t>) * x</a:t>
            </a:r>
            <a:r>
              <a:rPr lang="en-US" sz="1600" baseline="-25000">
                <a:latin typeface="Courier New" charset="0"/>
                <a:ea typeface="ＭＳ Ｐゴシック" charset="0"/>
              </a:rPr>
              <a:t>10</a:t>
            </a:r>
            <a:r>
              <a:rPr lang="en-US" sz="1600">
                <a:latin typeface="Courier New" charset="0"/>
                <a:ea typeface="ＭＳ Ｐゴシック" charset="0"/>
              </a:rPr>
              <a:t>) * x</a:t>
            </a:r>
            <a:r>
              <a:rPr lang="en-US" sz="1600" baseline="-25000">
                <a:latin typeface="Courier New" charset="0"/>
                <a:ea typeface="ＭＳ Ｐゴシック" charset="0"/>
              </a:rPr>
              <a:t>11</a:t>
            </a:r>
            <a:r>
              <a:rPr lang="en-US" sz="1600">
                <a:latin typeface="Courier New" charset="0"/>
                <a:ea typeface="ＭＳ Ｐゴシック" charset="0"/>
              </a:rPr>
              <a:t>)</a:t>
            </a:r>
          </a:p>
        </p:txBody>
      </p:sp>
      <p:grpSp>
        <p:nvGrpSpPr>
          <p:cNvPr id="44035" name="Group 136"/>
          <p:cNvGrpSpPr>
            <a:grpSpLocks/>
          </p:cNvGrpSpPr>
          <p:nvPr/>
        </p:nvGrpSpPr>
        <p:grpSpPr bwMode="auto">
          <a:xfrm>
            <a:off x="152188" y="-76059"/>
            <a:ext cx="7133828" cy="6921359"/>
            <a:chOff x="288" y="528"/>
            <a:chExt cx="4500" cy="4368"/>
          </a:xfrm>
        </p:grpSpPr>
        <p:sp>
          <p:nvSpPr>
            <p:cNvPr id="44038" name="AutoShape 26"/>
            <p:cNvSpPr>
              <a:spLocks noChangeArrowheads="1"/>
            </p:cNvSpPr>
            <p:nvPr/>
          </p:nvSpPr>
          <p:spPr bwMode="auto">
            <a:xfrm>
              <a:off x="288" y="86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39" name="Line 28"/>
            <p:cNvSpPr>
              <a:spLocks noChangeShapeType="1"/>
            </p:cNvSpPr>
            <p:nvPr/>
          </p:nvSpPr>
          <p:spPr bwMode="auto">
            <a:xfrm>
              <a:off x="384" y="72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40" name="Line 42"/>
            <p:cNvSpPr>
              <a:spLocks noChangeShapeType="1"/>
            </p:cNvSpPr>
            <p:nvPr/>
          </p:nvSpPr>
          <p:spPr bwMode="auto">
            <a:xfrm>
              <a:off x="528" y="72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41" name="AutoShape 43"/>
            <p:cNvSpPr>
              <a:spLocks noChangeArrowheads="1"/>
            </p:cNvSpPr>
            <p:nvPr/>
          </p:nvSpPr>
          <p:spPr bwMode="auto">
            <a:xfrm>
              <a:off x="672" y="120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42" name="Line 44"/>
            <p:cNvSpPr>
              <a:spLocks noChangeShapeType="1"/>
            </p:cNvSpPr>
            <p:nvPr/>
          </p:nvSpPr>
          <p:spPr bwMode="auto">
            <a:xfrm>
              <a:off x="768" y="110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43" name="Line 45"/>
            <p:cNvSpPr>
              <a:spLocks noChangeShapeType="1"/>
            </p:cNvSpPr>
            <p:nvPr/>
          </p:nvSpPr>
          <p:spPr bwMode="auto">
            <a:xfrm>
              <a:off x="912" y="105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44" name="Freeform 46"/>
            <p:cNvSpPr>
              <a:spLocks/>
            </p:cNvSpPr>
            <p:nvPr/>
          </p:nvSpPr>
          <p:spPr bwMode="auto">
            <a:xfrm>
              <a:off x="595" y="97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679" name="Rectangle 47"/>
            <p:cNvSpPr>
              <a:spLocks noChangeArrowheads="1"/>
            </p:cNvSpPr>
            <p:nvPr/>
          </p:nvSpPr>
          <p:spPr bwMode="auto">
            <a:xfrm>
              <a:off x="316" y="528"/>
              <a:ext cx="146"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1</a:t>
              </a:r>
              <a:endParaRPr lang="en-US" baseline="-25000">
                <a:solidFill>
                  <a:srgbClr val="003300"/>
                </a:solidFill>
                <a:effectLst>
                  <a:outerShdw blurRad="38100" dist="38100" dir="2700000" algn="tl">
                    <a:srgbClr val="DDDDDD"/>
                  </a:outerShdw>
                </a:effectLst>
                <a:latin typeface="Courier New" charset="0"/>
              </a:endParaRPr>
            </a:p>
          </p:txBody>
        </p:sp>
        <p:sp>
          <p:nvSpPr>
            <p:cNvPr id="453680" name="Rectangle 48"/>
            <p:cNvSpPr>
              <a:spLocks noChangeArrowheads="1"/>
            </p:cNvSpPr>
            <p:nvPr/>
          </p:nvSpPr>
          <p:spPr bwMode="auto">
            <a:xfrm>
              <a:off x="431" y="52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0</a:t>
              </a:r>
            </a:p>
          </p:txBody>
        </p:sp>
        <p:sp>
          <p:nvSpPr>
            <p:cNvPr id="453681" name="Rectangle 49"/>
            <p:cNvSpPr>
              <a:spLocks noChangeArrowheads="1"/>
            </p:cNvSpPr>
            <p:nvPr/>
          </p:nvSpPr>
          <p:spPr bwMode="auto">
            <a:xfrm>
              <a:off x="815" y="864"/>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a:t>
              </a:r>
            </a:p>
          </p:txBody>
        </p:sp>
        <p:sp>
          <p:nvSpPr>
            <p:cNvPr id="44048" name="AutoShape 85"/>
            <p:cNvSpPr>
              <a:spLocks noChangeArrowheads="1"/>
            </p:cNvSpPr>
            <p:nvPr/>
          </p:nvSpPr>
          <p:spPr bwMode="auto">
            <a:xfrm>
              <a:off x="1046" y="153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49" name="Line 86"/>
            <p:cNvSpPr>
              <a:spLocks noChangeShapeType="1"/>
            </p:cNvSpPr>
            <p:nvPr/>
          </p:nvSpPr>
          <p:spPr bwMode="auto">
            <a:xfrm>
              <a:off x="1142" y="144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50" name="Line 87"/>
            <p:cNvSpPr>
              <a:spLocks noChangeShapeType="1"/>
            </p:cNvSpPr>
            <p:nvPr/>
          </p:nvSpPr>
          <p:spPr bwMode="auto">
            <a:xfrm>
              <a:off x="1286" y="139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51" name="Freeform 88"/>
            <p:cNvSpPr>
              <a:spLocks/>
            </p:cNvSpPr>
            <p:nvPr/>
          </p:nvSpPr>
          <p:spPr bwMode="auto">
            <a:xfrm>
              <a:off x="969" y="130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21" name="Rectangle 89"/>
            <p:cNvSpPr>
              <a:spLocks noChangeArrowheads="1"/>
            </p:cNvSpPr>
            <p:nvPr/>
          </p:nvSpPr>
          <p:spPr bwMode="auto">
            <a:xfrm>
              <a:off x="1189" y="1200"/>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2</a:t>
              </a:r>
            </a:p>
          </p:txBody>
        </p:sp>
        <p:sp>
          <p:nvSpPr>
            <p:cNvPr id="44053" name="AutoShape 90"/>
            <p:cNvSpPr>
              <a:spLocks noChangeArrowheads="1"/>
            </p:cNvSpPr>
            <p:nvPr/>
          </p:nvSpPr>
          <p:spPr bwMode="auto">
            <a:xfrm>
              <a:off x="1420" y="187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54" name="Line 91"/>
            <p:cNvSpPr>
              <a:spLocks noChangeShapeType="1"/>
            </p:cNvSpPr>
            <p:nvPr/>
          </p:nvSpPr>
          <p:spPr bwMode="auto">
            <a:xfrm>
              <a:off x="1516" y="177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55" name="Line 92"/>
            <p:cNvSpPr>
              <a:spLocks noChangeShapeType="1"/>
            </p:cNvSpPr>
            <p:nvPr/>
          </p:nvSpPr>
          <p:spPr bwMode="auto">
            <a:xfrm>
              <a:off x="1660" y="1728"/>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56" name="Freeform 93"/>
            <p:cNvSpPr>
              <a:spLocks/>
            </p:cNvSpPr>
            <p:nvPr/>
          </p:nvSpPr>
          <p:spPr bwMode="auto">
            <a:xfrm>
              <a:off x="1343" y="164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26" name="Rectangle 94"/>
            <p:cNvSpPr>
              <a:spLocks noChangeArrowheads="1"/>
            </p:cNvSpPr>
            <p:nvPr/>
          </p:nvSpPr>
          <p:spPr bwMode="auto">
            <a:xfrm>
              <a:off x="1563" y="1536"/>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3</a:t>
              </a:r>
            </a:p>
          </p:txBody>
        </p:sp>
        <p:sp>
          <p:nvSpPr>
            <p:cNvPr id="44058" name="AutoShape 95"/>
            <p:cNvSpPr>
              <a:spLocks noChangeArrowheads="1"/>
            </p:cNvSpPr>
            <p:nvPr/>
          </p:nvSpPr>
          <p:spPr bwMode="auto">
            <a:xfrm>
              <a:off x="1794" y="220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59" name="Line 96"/>
            <p:cNvSpPr>
              <a:spLocks noChangeShapeType="1"/>
            </p:cNvSpPr>
            <p:nvPr/>
          </p:nvSpPr>
          <p:spPr bwMode="auto">
            <a:xfrm>
              <a:off x="1890" y="211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60" name="Line 97"/>
            <p:cNvSpPr>
              <a:spLocks noChangeShapeType="1"/>
            </p:cNvSpPr>
            <p:nvPr/>
          </p:nvSpPr>
          <p:spPr bwMode="auto">
            <a:xfrm>
              <a:off x="2034" y="206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61" name="Freeform 98"/>
            <p:cNvSpPr>
              <a:spLocks/>
            </p:cNvSpPr>
            <p:nvPr/>
          </p:nvSpPr>
          <p:spPr bwMode="auto">
            <a:xfrm>
              <a:off x="1717" y="197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31" name="Rectangle 99"/>
            <p:cNvSpPr>
              <a:spLocks noChangeArrowheads="1"/>
            </p:cNvSpPr>
            <p:nvPr/>
          </p:nvSpPr>
          <p:spPr bwMode="auto">
            <a:xfrm>
              <a:off x="1937" y="1872"/>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4</a:t>
              </a:r>
            </a:p>
          </p:txBody>
        </p:sp>
        <p:sp>
          <p:nvSpPr>
            <p:cNvPr id="44063" name="AutoShape 100"/>
            <p:cNvSpPr>
              <a:spLocks noChangeArrowheads="1"/>
            </p:cNvSpPr>
            <p:nvPr/>
          </p:nvSpPr>
          <p:spPr bwMode="auto">
            <a:xfrm>
              <a:off x="2168" y="254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64" name="Line 101"/>
            <p:cNvSpPr>
              <a:spLocks noChangeShapeType="1"/>
            </p:cNvSpPr>
            <p:nvPr/>
          </p:nvSpPr>
          <p:spPr bwMode="auto">
            <a:xfrm>
              <a:off x="2264" y="244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65" name="Line 102"/>
            <p:cNvSpPr>
              <a:spLocks noChangeShapeType="1"/>
            </p:cNvSpPr>
            <p:nvPr/>
          </p:nvSpPr>
          <p:spPr bwMode="auto">
            <a:xfrm>
              <a:off x="2408" y="240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66" name="Freeform 103"/>
            <p:cNvSpPr>
              <a:spLocks/>
            </p:cNvSpPr>
            <p:nvPr/>
          </p:nvSpPr>
          <p:spPr bwMode="auto">
            <a:xfrm>
              <a:off x="2091" y="231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36" name="Rectangle 104"/>
            <p:cNvSpPr>
              <a:spLocks noChangeArrowheads="1"/>
            </p:cNvSpPr>
            <p:nvPr/>
          </p:nvSpPr>
          <p:spPr bwMode="auto">
            <a:xfrm>
              <a:off x="2311" y="220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5</a:t>
              </a:r>
            </a:p>
          </p:txBody>
        </p:sp>
        <p:sp>
          <p:nvSpPr>
            <p:cNvPr id="44068" name="AutoShape 105"/>
            <p:cNvSpPr>
              <a:spLocks noChangeArrowheads="1"/>
            </p:cNvSpPr>
            <p:nvPr/>
          </p:nvSpPr>
          <p:spPr bwMode="auto">
            <a:xfrm>
              <a:off x="2542" y="288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69" name="Line 106"/>
            <p:cNvSpPr>
              <a:spLocks noChangeShapeType="1"/>
            </p:cNvSpPr>
            <p:nvPr/>
          </p:nvSpPr>
          <p:spPr bwMode="auto">
            <a:xfrm>
              <a:off x="2638" y="278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70" name="Line 107"/>
            <p:cNvSpPr>
              <a:spLocks noChangeShapeType="1"/>
            </p:cNvSpPr>
            <p:nvPr/>
          </p:nvSpPr>
          <p:spPr bwMode="auto">
            <a:xfrm>
              <a:off x="2782" y="273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71" name="Freeform 108"/>
            <p:cNvSpPr>
              <a:spLocks/>
            </p:cNvSpPr>
            <p:nvPr/>
          </p:nvSpPr>
          <p:spPr bwMode="auto">
            <a:xfrm>
              <a:off x="2465" y="265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41" name="Rectangle 109"/>
            <p:cNvSpPr>
              <a:spLocks noChangeArrowheads="1"/>
            </p:cNvSpPr>
            <p:nvPr/>
          </p:nvSpPr>
          <p:spPr bwMode="auto">
            <a:xfrm>
              <a:off x="2685" y="2544"/>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6</a:t>
              </a:r>
            </a:p>
          </p:txBody>
        </p:sp>
        <p:sp>
          <p:nvSpPr>
            <p:cNvPr id="44073" name="AutoShape 110"/>
            <p:cNvSpPr>
              <a:spLocks noChangeArrowheads="1"/>
            </p:cNvSpPr>
            <p:nvPr/>
          </p:nvSpPr>
          <p:spPr bwMode="auto">
            <a:xfrm>
              <a:off x="2916" y="321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74" name="Line 111"/>
            <p:cNvSpPr>
              <a:spLocks noChangeShapeType="1"/>
            </p:cNvSpPr>
            <p:nvPr/>
          </p:nvSpPr>
          <p:spPr bwMode="auto">
            <a:xfrm>
              <a:off x="3012" y="312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75" name="Line 112"/>
            <p:cNvSpPr>
              <a:spLocks noChangeShapeType="1"/>
            </p:cNvSpPr>
            <p:nvPr/>
          </p:nvSpPr>
          <p:spPr bwMode="auto">
            <a:xfrm>
              <a:off x="3156" y="307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76" name="Freeform 113"/>
            <p:cNvSpPr>
              <a:spLocks/>
            </p:cNvSpPr>
            <p:nvPr/>
          </p:nvSpPr>
          <p:spPr bwMode="auto">
            <a:xfrm>
              <a:off x="2839" y="298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46" name="Rectangle 114"/>
            <p:cNvSpPr>
              <a:spLocks noChangeArrowheads="1"/>
            </p:cNvSpPr>
            <p:nvPr/>
          </p:nvSpPr>
          <p:spPr bwMode="auto">
            <a:xfrm>
              <a:off x="3059" y="2880"/>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7</a:t>
              </a:r>
            </a:p>
          </p:txBody>
        </p:sp>
        <p:sp>
          <p:nvSpPr>
            <p:cNvPr id="44078" name="AutoShape 115"/>
            <p:cNvSpPr>
              <a:spLocks noChangeArrowheads="1"/>
            </p:cNvSpPr>
            <p:nvPr/>
          </p:nvSpPr>
          <p:spPr bwMode="auto">
            <a:xfrm>
              <a:off x="3290" y="355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79" name="Line 116"/>
            <p:cNvSpPr>
              <a:spLocks noChangeShapeType="1"/>
            </p:cNvSpPr>
            <p:nvPr/>
          </p:nvSpPr>
          <p:spPr bwMode="auto">
            <a:xfrm>
              <a:off x="3386" y="345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80" name="Line 117"/>
            <p:cNvSpPr>
              <a:spLocks noChangeShapeType="1"/>
            </p:cNvSpPr>
            <p:nvPr/>
          </p:nvSpPr>
          <p:spPr bwMode="auto">
            <a:xfrm>
              <a:off x="3530" y="3408"/>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81" name="Freeform 118"/>
            <p:cNvSpPr>
              <a:spLocks/>
            </p:cNvSpPr>
            <p:nvPr/>
          </p:nvSpPr>
          <p:spPr bwMode="auto">
            <a:xfrm>
              <a:off x="3213" y="332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51" name="Rectangle 119"/>
            <p:cNvSpPr>
              <a:spLocks noChangeArrowheads="1"/>
            </p:cNvSpPr>
            <p:nvPr/>
          </p:nvSpPr>
          <p:spPr bwMode="auto">
            <a:xfrm>
              <a:off x="3433" y="3216"/>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8</a:t>
              </a:r>
            </a:p>
          </p:txBody>
        </p:sp>
        <p:sp>
          <p:nvSpPr>
            <p:cNvPr id="44083" name="AutoShape 120"/>
            <p:cNvSpPr>
              <a:spLocks noChangeArrowheads="1"/>
            </p:cNvSpPr>
            <p:nvPr/>
          </p:nvSpPr>
          <p:spPr bwMode="auto">
            <a:xfrm>
              <a:off x="3664" y="38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84" name="Line 121"/>
            <p:cNvSpPr>
              <a:spLocks noChangeShapeType="1"/>
            </p:cNvSpPr>
            <p:nvPr/>
          </p:nvSpPr>
          <p:spPr bwMode="auto">
            <a:xfrm>
              <a:off x="3760" y="379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85" name="Line 122"/>
            <p:cNvSpPr>
              <a:spLocks noChangeShapeType="1"/>
            </p:cNvSpPr>
            <p:nvPr/>
          </p:nvSpPr>
          <p:spPr bwMode="auto">
            <a:xfrm>
              <a:off x="3904" y="37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86" name="Freeform 123"/>
            <p:cNvSpPr>
              <a:spLocks/>
            </p:cNvSpPr>
            <p:nvPr/>
          </p:nvSpPr>
          <p:spPr bwMode="auto">
            <a:xfrm>
              <a:off x="3587" y="365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56" name="Rectangle 124"/>
            <p:cNvSpPr>
              <a:spLocks noChangeArrowheads="1"/>
            </p:cNvSpPr>
            <p:nvPr/>
          </p:nvSpPr>
          <p:spPr bwMode="auto">
            <a:xfrm>
              <a:off x="3807" y="3552"/>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9</a:t>
              </a:r>
            </a:p>
          </p:txBody>
        </p:sp>
        <p:sp>
          <p:nvSpPr>
            <p:cNvPr id="44088" name="AutoShape 125"/>
            <p:cNvSpPr>
              <a:spLocks noChangeArrowheads="1"/>
            </p:cNvSpPr>
            <p:nvPr/>
          </p:nvSpPr>
          <p:spPr bwMode="auto">
            <a:xfrm>
              <a:off x="4038" y="422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89" name="Line 126"/>
            <p:cNvSpPr>
              <a:spLocks noChangeShapeType="1"/>
            </p:cNvSpPr>
            <p:nvPr/>
          </p:nvSpPr>
          <p:spPr bwMode="auto">
            <a:xfrm>
              <a:off x="4134" y="412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90" name="Line 127"/>
            <p:cNvSpPr>
              <a:spLocks noChangeShapeType="1"/>
            </p:cNvSpPr>
            <p:nvPr/>
          </p:nvSpPr>
          <p:spPr bwMode="auto">
            <a:xfrm>
              <a:off x="4278" y="40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91" name="Freeform 128"/>
            <p:cNvSpPr>
              <a:spLocks/>
            </p:cNvSpPr>
            <p:nvPr/>
          </p:nvSpPr>
          <p:spPr bwMode="auto">
            <a:xfrm>
              <a:off x="3961" y="399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61" name="Rectangle 129"/>
            <p:cNvSpPr>
              <a:spLocks noChangeArrowheads="1"/>
            </p:cNvSpPr>
            <p:nvPr/>
          </p:nvSpPr>
          <p:spPr bwMode="auto">
            <a:xfrm>
              <a:off x="4152" y="3888"/>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10</a:t>
              </a:r>
            </a:p>
          </p:txBody>
        </p:sp>
        <p:sp>
          <p:nvSpPr>
            <p:cNvPr id="44093" name="AutoShape 130"/>
            <p:cNvSpPr>
              <a:spLocks noChangeArrowheads="1"/>
            </p:cNvSpPr>
            <p:nvPr/>
          </p:nvSpPr>
          <p:spPr bwMode="auto">
            <a:xfrm>
              <a:off x="4412" y="456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94" name="Line 131"/>
            <p:cNvSpPr>
              <a:spLocks noChangeShapeType="1"/>
            </p:cNvSpPr>
            <p:nvPr/>
          </p:nvSpPr>
          <p:spPr bwMode="auto">
            <a:xfrm>
              <a:off x="4508" y="446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95" name="Line 132"/>
            <p:cNvSpPr>
              <a:spLocks noChangeShapeType="1"/>
            </p:cNvSpPr>
            <p:nvPr/>
          </p:nvSpPr>
          <p:spPr bwMode="auto">
            <a:xfrm>
              <a:off x="4652" y="441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96" name="Freeform 133"/>
            <p:cNvSpPr>
              <a:spLocks/>
            </p:cNvSpPr>
            <p:nvPr/>
          </p:nvSpPr>
          <p:spPr bwMode="auto">
            <a:xfrm>
              <a:off x="4335" y="433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66" name="Rectangle 134"/>
            <p:cNvSpPr>
              <a:spLocks noChangeArrowheads="1"/>
            </p:cNvSpPr>
            <p:nvPr/>
          </p:nvSpPr>
          <p:spPr bwMode="auto">
            <a:xfrm>
              <a:off x="4526" y="4224"/>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11</a:t>
              </a:r>
            </a:p>
          </p:txBody>
        </p:sp>
        <p:sp>
          <p:nvSpPr>
            <p:cNvPr id="44098" name="Line 135"/>
            <p:cNvSpPr>
              <a:spLocks noChangeShapeType="1"/>
            </p:cNvSpPr>
            <p:nvPr/>
          </p:nvSpPr>
          <p:spPr bwMode="auto">
            <a:xfrm>
              <a:off x="4608" y="475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sp>
        <p:nvSpPr>
          <p:cNvPr id="44036" name="Rectangle 4"/>
          <p:cNvSpPr>
            <a:spLocks noChangeArrowheads="1"/>
          </p:cNvSpPr>
          <p:nvPr/>
        </p:nvSpPr>
        <p:spPr bwMode="auto">
          <a:xfrm>
            <a:off x="4641744" y="1064825"/>
            <a:ext cx="4470532" cy="1194758"/>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  int x=1; int i;</a:t>
            </a:r>
          </a:p>
          <a:p>
            <a:pPr algn="l">
              <a:lnSpc>
                <a:spcPct val="100000"/>
              </a:lnSpc>
              <a:tabLst>
                <a:tab pos="902066" algn="l"/>
                <a:tab pos="2257521" algn="l"/>
              </a:tabLst>
            </a:pPr>
            <a:r>
              <a:rPr lang="en-US">
                <a:solidFill>
                  <a:srgbClr val="000066"/>
                </a:solidFill>
                <a:latin typeface="Courier New" charset="0"/>
              </a:rPr>
              <a:t>  for (i = 0; i &lt; limit; i++)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 *= data[i];</a:t>
            </a:r>
          </a:p>
          <a:p>
            <a:pPr algn="l">
              <a:lnSpc>
                <a:spcPct val="100000"/>
              </a:lnSpc>
              <a:tabLst>
                <a:tab pos="902066" algn="l"/>
                <a:tab pos="2257521" algn="l"/>
              </a:tabLst>
            </a:pPr>
            <a:r>
              <a:rPr lang="en-US">
                <a:solidFill>
                  <a:srgbClr val="000066"/>
                </a:solidFill>
                <a:latin typeface="Courier New" charset="0"/>
              </a:rPr>
              <a:t>  }</a:t>
            </a:r>
          </a:p>
        </p:txBody>
      </p:sp>
      <p:sp>
        <p:nvSpPr>
          <p:cNvPr id="67" name="Rectangle 3"/>
          <p:cNvSpPr txBox="1">
            <a:spLocks noChangeArrowheads="1"/>
          </p:cNvSpPr>
          <p:nvPr/>
        </p:nvSpPr>
        <p:spPr bwMode="auto">
          <a:xfrm>
            <a:off x="380571" y="4487474"/>
            <a:ext cx="5174403" cy="2129649"/>
          </a:xfrm>
          <a:prstGeom prst="rect">
            <a:avLst/>
          </a:prstGeom>
          <a:noFill/>
          <a:ln w="9525">
            <a:noFill/>
            <a:miter lim="800000"/>
            <a:headEnd/>
            <a:tailEnd/>
          </a:ln>
          <a:effectLst/>
        </p:spPr>
        <p:txBody>
          <a:bodyPr lIns="89390" tIns="43900" rIns="89390" bIns="43900"/>
          <a:lstStyle/>
          <a:p>
            <a:pPr marL="381144" indent="-381144" algn="l" eaLnBrk="1" hangingPunct="1">
              <a:lnSpc>
                <a:spcPct val="95000"/>
              </a:lnSpc>
              <a:spcBef>
                <a:spcPct val="50000"/>
              </a:spcBef>
              <a:buClr>
                <a:srgbClr val="660033"/>
              </a:buClr>
              <a:defRPr/>
            </a:pPr>
            <a:r>
              <a:rPr lang="en-US" sz="2400" kern="0" dirty="0">
                <a:solidFill>
                  <a:srgbClr val="003300"/>
                </a:solidFill>
                <a:effectLst>
                  <a:outerShdw blurRad="38100" dist="38100" dir="2700000" algn="tl">
                    <a:srgbClr val="DDDDDD"/>
                  </a:outerShdw>
                </a:effectLst>
                <a:latin typeface="Helvetica"/>
                <a:ea typeface="ＭＳ Ｐゴシック" pitchFamily="-1" charset="-128"/>
                <a:cs typeface="ＭＳ Ｐゴシック" pitchFamily="-1" charset="-128"/>
              </a:rPr>
              <a:t>Performance</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N elements, D cycles/operation</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N*D cycles </a:t>
            </a:r>
          </a:p>
        </p:txBody>
      </p:sp>
    </p:spTree>
    <p:extLst>
      <p:ext uri="{BB962C8B-B14F-4D97-AF65-F5344CB8AC3E}">
        <p14:creationId xmlns:p14="http://schemas.microsoft.com/office/powerpoint/2010/main" val="3535594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380571" y="76059"/>
            <a:ext cx="8750829" cy="779604"/>
          </a:xfrm>
        </p:spPr>
        <p:txBody>
          <a:bodyPr/>
          <a:lstStyle/>
          <a:p>
            <a:pPr eaLnBrk="1" hangingPunct="1">
              <a:defRPr/>
            </a:pPr>
            <a:r>
              <a:rPr lang="en-US">
                <a:ea typeface="ＭＳ Ｐゴシック" pitchFamily="-1" charset="-128"/>
                <a:cs typeface="ＭＳ Ｐゴシック" pitchFamily="-1" charset="-128"/>
              </a:rPr>
              <a:t>Dual Parallel Product Computation</a:t>
            </a:r>
          </a:p>
        </p:txBody>
      </p:sp>
      <p:sp>
        <p:nvSpPr>
          <p:cNvPr id="456707" name="Rectangle 3"/>
          <p:cNvSpPr>
            <a:spLocks noGrp="1" noChangeArrowheads="1"/>
          </p:cNvSpPr>
          <p:nvPr>
            <p:ph type="body" idx="1"/>
          </p:nvPr>
        </p:nvSpPr>
        <p:spPr>
          <a:xfrm>
            <a:off x="3348143" y="2814279"/>
            <a:ext cx="6163628" cy="2129649"/>
          </a:xfrm>
        </p:spPr>
        <p:txBody>
          <a:bodyPr/>
          <a:lstStyle/>
          <a:p>
            <a:pPr marL="381144" indent="-381144" eaLnBrk="1" hangingPunct="1">
              <a:buNone/>
              <a:defRPr/>
            </a:pPr>
            <a:r>
              <a:rPr lang="en-US">
                <a:latin typeface="Helvetica" charset="0"/>
                <a:ea typeface="ＭＳ Ｐゴシック" charset="0"/>
                <a:cs typeface="ＭＳ Ｐゴシック" charset="0"/>
              </a:rPr>
              <a:t>Computation</a:t>
            </a:r>
          </a:p>
          <a:p>
            <a:pPr marL="735624" lvl="1" indent="-243115" eaLnBrk="1" hangingPunct="1">
              <a:buNone/>
              <a:defRPr/>
            </a:pPr>
            <a:r>
              <a:rPr lang="en-US">
                <a:latin typeface="Helvetica" charset="0"/>
                <a:ea typeface="ＭＳ Ｐゴシック" charset="0"/>
              </a:rPr>
              <a:t> </a:t>
            </a:r>
            <a:r>
              <a:rPr lang="en-US" sz="1600">
                <a:latin typeface="Courier New" charset="0"/>
                <a:ea typeface="ＭＳ Ｐゴシック" charset="0"/>
              </a:rPr>
              <a:t>((((((1 * x</a:t>
            </a:r>
            <a:r>
              <a:rPr lang="en-US" sz="1600" baseline="-25000">
                <a:latin typeface="Courier New" charset="0"/>
                <a:ea typeface="ＭＳ Ｐゴシック" charset="0"/>
              </a:rPr>
              <a:t>0</a:t>
            </a:r>
            <a:r>
              <a:rPr lang="en-US" sz="1600">
                <a:latin typeface="Courier New" charset="0"/>
                <a:ea typeface="ＭＳ Ｐゴシック" charset="0"/>
              </a:rPr>
              <a:t>) * x</a:t>
            </a:r>
            <a:r>
              <a:rPr lang="en-US" sz="1600" baseline="-25000">
                <a:latin typeface="Courier New" charset="0"/>
                <a:ea typeface="ＭＳ Ｐゴシック" charset="0"/>
              </a:rPr>
              <a:t>2</a:t>
            </a:r>
            <a:r>
              <a:rPr lang="en-US" sz="1600">
                <a:latin typeface="Courier New" charset="0"/>
                <a:ea typeface="ＭＳ Ｐゴシック" charset="0"/>
              </a:rPr>
              <a:t>) * x</a:t>
            </a:r>
            <a:r>
              <a:rPr lang="en-US" sz="1600" baseline="-25000">
                <a:latin typeface="Courier New" charset="0"/>
                <a:ea typeface="ＭＳ Ｐゴシック" charset="0"/>
              </a:rPr>
              <a:t>4</a:t>
            </a:r>
            <a:r>
              <a:rPr lang="en-US" sz="1600">
                <a:latin typeface="Courier New" charset="0"/>
                <a:ea typeface="ＭＳ Ｐゴシック" charset="0"/>
              </a:rPr>
              <a:t>) * x</a:t>
            </a:r>
            <a:r>
              <a:rPr lang="en-US" sz="1600" baseline="-25000">
                <a:latin typeface="Courier New" charset="0"/>
                <a:ea typeface="ＭＳ Ｐゴシック" charset="0"/>
              </a:rPr>
              <a:t>6</a:t>
            </a:r>
            <a:r>
              <a:rPr lang="en-US" sz="1600">
                <a:latin typeface="Courier New" charset="0"/>
                <a:ea typeface="ＭＳ Ｐゴシック" charset="0"/>
              </a:rPr>
              <a:t>) * x</a:t>
            </a:r>
            <a:r>
              <a:rPr lang="en-US" sz="1600" baseline="-25000">
                <a:latin typeface="Courier New" charset="0"/>
                <a:ea typeface="ＭＳ Ｐゴシック" charset="0"/>
              </a:rPr>
              <a:t>8</a:t>
            </a:r>
            <a:r>
              <a:rPr lang="en-US" sz="1600">
                <a:latin typeface="Courier New" charset="0"/>
                <a:ea typeface="ＭＳ Ｐゴシック" charset="0"/>
              </a:rPr>
              <a:t>) * x</a:t>
            </a:r>
            <a:r>
              <a:rPr lang="en-US" sz="1600" baseline="-25000">
                <a:latin typeface="Courier New" charset="0"/>
                <a:ea typeface="ＭＳ Ｐゴシック" charset="0"/>
              </a:rPr>
              <a:t>10</a:t>
            </a:r>
            <a:r>
              <a:rPr lang="en-US" sz="1600">
                <a:latin typeface="Courier New" charset="0"/>
                <a:ea typeface="ＭＳ Ｐゴシック" charset="0"/>
              </a:rPr>
              <a:t>)</a:t>
            </a:r>
          </a:p>
          <a:p>
            <a:pPr marL="735624" lvl="1" indent="-243115" eaLnBrk="1" hangingPunct="1">
              <a:buNone/>
              <a:defRPr/>
            </a:pPr>
            <a:r>
              <a:rPr lang="en-US" sz="1600">
                <a:latin typeface="Courier New" charset="0"/>
                <a:ea typeface="ＭＳ Ｐゴシック" charset="0"/>
              </a:rPr>
              <a:t>*((((((1 * x</a:t>
            </a:r>
            <a:r>
              <a:rPr lang="en-US" sz="1600" baseline="-25000">
                <a:latin typeface="Courier New" charset="0"/>
                <a:ea typeface="ＭＳ Ｐゴシック" charset="0"/>
              </a:rPr>
              <a:t>1</a:t>
            </a:r>
            <a:r>
              <a:rPr lang="en-US" sz="1600">
                <a:latin typeface="Courier New" charset="0"/>
                <a:ea typeface="ＭＳ Ｐゴシック" charset="0"/>
              </a:rPr>
              <a:t>) * x</a:t>
            </a:r>
            <a:r>
              <a:rPr lang="en-US" sz="1600" baseline="-25000">
                <a:latin typeface="Courier New" charset="0"/>
                <a:ea typeface="ＭＳ Ｐゴシック" charset="0"/>
              </a:rPr>
              <a:t>3</a:t>
            </a:r>
            <a:r>
              <a:rPr lang="en-US" sz="1600">
                <a:latin typeface="Courier New" charset="0"/>
                <a:ea typeface="ＭＳ Ｐゴシック" charset="0"/>
              </a:rPr>
              <a:t>) * x</a:t>
            </a:r>
            <a:r>
              <a:rPr lang="en-US" sz="1600" baseline="-25000">
                <a:latin typeface="Courier New" charset="0"/>
                <a:ea typeface="ＭＳ Ｐゴシック" charset="0"/>
              </a:rPr>
              <a:t>5</a:t>
            </a:r>
            <a:r>
              <a:rPr lang="en-US" sz="1600">
                <a:latin typeface="Courier New" charset="0"/>
                <a:ea typeface="ＭＳ Ｐゴシック" charset="0"/>
              </a:rPr>
              <a:t>) * x</a:t>
            </a:r>
            <a:r>
              <a:rPr lang="en-US" sz="1600" baseline="-25000">
                <a:latin typeface="Courier New" charset="0"/>
                <a:ea typeface="ＭＳ Ｐゴシック" charset="0"/>
              </a:rPr>
              <a:t>7</a:t>
            </a:r>
            <a:r>
              <a:rPr lang="en-US" sz="1600">
                <a:latin typeface="Courier New" charset="0"/>
                <a:ea typeface="ＭＳ Ｐゴシック" charset="0"/>
              </a:rPr>
              <a:t>) * x</a:t>
            </a:r>
            <a:r>
              <a:rPr lang="en-US" sz="1600" baseline="-25000">
                <a:latin typeface="Courier New" charset="0"/>
                <a:ea typeface="ＭＳ Ｐゴシック" charset="0"/>
              </a:rPr>
              <a:t>9</a:t>
            </a:r>
            <a:r>
              <a:rPr lang="en-US" sz="1600">
                <a:latin typeface="Courier New" charset="0"/>
                <a:ea typeface="ＭＳ Ｐゴシック" charset="0"/>
              </a:rPr>
              <a:t>) * x</a:t>
            </a:r>
            <a:r>
              <a:rPr lang="en-US" sz="1600" baseline="-25000">
                <a:latin typeface="Courier New" charset="0"/>
                <a:ea typeface="ＭＳ Ｐゴシック" charset="0"/>
              </a:rPr>
              <a:t>11</a:t>
            </a:r>
            <a:r>
              <a:rPr lang="en-US" sz="1600">
                <a:latin typeface="Courier New" charset="0"/>
                <a:ea typeface="ＭＳ Ｐゴシック" charset="0"/>
              </a:rPr>
              <a:t>)</a:t>
            </a:r>
          </a:p>
        </p:txBody>
      </p:sp>
      <p:grpSp>
        <p:nvGrpSpPr>
          <p:cNvPr id="45059" name="Group 102"/>
          <p:cNvGrpSpPr>
            <a:grpSpLocks/>
          </p:cNvGrpSpPr>
          <p:nvPr/>
        </p:nvGrpSpPr>
        <p:grpSpPr bwMode="auto">
          <a:xfrm>
            <a:off x="1826260" y="2357826"/>
            <a:ext cx="3576426" cy="3498709"/>
            <a:chOff x="1152" y="1488"/>
            <a:chExt cx="2256" cy="2208"/>
          </a:xfrm>
        </p:grpSpPr>
        <p:sp>
          <p:nvSpPr>
            <p:cNvPr id="45100" name="AutoShape 5"/>
            <p:cNvSpPr>
              <a:spLocks noChangeArrowheads="1"/>
            </p:cNvSpPr>
            <p:nvPr/>
          </p:nvSpPr>
          <p:spPr bwMode="auto">
            <a:xfrm>
              <a:off x="1152" y="182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01" name="Line 6"/>
            <p:cNvSpPr>
              <a:spLocks noChangeShapeType="1"/>
            </p:cNvSpPr>
            <p:nvPr/>
          </p:nvSpPr>
          <p:spPr bwMode="auto">
            <a:xfrm>
              <a:off x="1248"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02" name="Line 7"/>
            <p:cNvSpPr>
              <a:spLocks noChangeShapeType="1"/>
            </p:cNvSpPr>
            <p:nvPr/>
          </p:nvSpPr>
          <p:spPr bwMode="auto">
            <a:xfrm>
              <a:off x="1392"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03" name="AutoShape 8"/>
            <p:cNvSpPr>
              <a:spLocks noChangeArrowheads="1"/>
            </p:cNvSpPr>
            <p:nvPr/>
          </p:nvSpPr>
          <p:spPr bwMode="auto">
            <a:xfrm>
              <a:off x="1536" y="216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04" name="Line 9"/>
            <p:cNvSpPr>
              <a:spLocks noChangeShapeType="1"/>
            </p:cNvSpPr>
            <p:nvPr/>
          </p:nvSpPr>
          <p:spPr bwMode="auto">
            <a:xfrm>
              <a:off x="1632" y="206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05" name="Line 10"/>
            <p:cNvSpPr>
              <a:spLocks noChangeShapeType="1"/>
            </p:cNvSpPr>
            <p:nvPr/>
          </p:nvSpPr>
          <p:spPr bwMode="auto">
            <a:xfrm>
              <a:off x="1776" y="201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06" name="Freeform 11"/>
            <p:cNvSpPr>
              <a:spLocks/>
            </p:cNvSpPr>
            <p:nvPr/>
          </p:nvSpPr>
          <p:spPr bwMode="auto">
            <a:xfrm>
              <a:off x="1459" y="193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16" name="Rectangle 12"/>
            <p:cNvSpPr>
              <a:spLocks noChangeArrowheads="1"/>
            </p:cNvSpPr>
            <p:nvPr/>
          </p:nvSpPr>
          <p:spPr bwMode="auto">
            <a:xfrm>
              <a:off x="1180" y="1488"/>
              <a:ext cx="146"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1</a:t>
              </a:r>
              <a:endParaRPr lang="en-US" baseline="-25000">
                <a:solidFill>
                  <a:srgbClr val="003300"/>
                </a:solidFill>
                <a:effectLst>
                  <a:outerShdw blurRad="38100" dist="38100" dir="2700000" algn="tl">
                    <a:srgbClr val="DDDDDD"/>
                  </a:outerShdw>
                </a:effectLst>
                <a:latin typeface="Courier New" charset="0"/>
              </a:endParaRPr>
            </a:p>
          </p:txBody>
        </p:sp>
        <p:sp>
          <p:nvSpPr>
            <p:cNvPr id="456717" name="Rectangle 13"/>
            <p:cNvSpPr>
              <a:spLocks noChangeArrowheads="1"/>
            </p:cNvSpPr>
            <p:nvPr/>
          </p:nvSpPr>
          <p:spPr bwMode="auto">
            <a:xfrm>
              <a:off x="1295" y="148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a:t>
              </a:r>
            </a:p>
          </p:txBody>
        </p:sp>
        <p:sp>
          <p:nvSpPr>
            <p:cNvPr id="456718" name="Rectangle 14"/>
            <p:cNvSpPr>
              <a:spLocks noChangeArrowheads="1"/>
            </p:cNvSpPr>
            <p:nvPr/>
          </p:nvSpPr>
          <p:spPr bwMode="auto">
            <a:xfrm>
              <a:off x="1679" y="1824"/>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3</a:t>
              </a:r>
            </a:p>
          </p:txBody>
        </p:sp>
        <p:sp>
          <p:nvSpPr>
            <p:cNvPr id="45110" name="AutoShape 15"/>
            <p:cNvSpPr>
              <a:spLocks noChangeArrowheads="1"/>
            </p:cNvSpPr>
            <p:nvPr/>
          </p:nvSpPr>
          <p:spPr bwMode="auto">
            <a:xfrm>
              <a:off x="1910" y="249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11" name="Line 16"/>
            <p:cNvSpPr>
              <a:spLocks noChangeShapeType="1"/>
            </p:cNvSpPr>
            <p:nvPr/>
          </p:nvSpPr>
          <p:spPr bwMode="auto">
            <a:xfrm>
              <a:off x="2006" y="240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12" name="Line 17"/>
            <p:cNvSpPr>
              <a:spLocks noChangeShapeType="1"/>
            </p:cNvSpPr>
            <p:nvPr/>
          </p:nvSpPr>
          <p:spPr bwMode="auto">
            <a:xfrm>
              <a:off x="2150" y="235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13" name="Freeform 18"/>
            <p:cNvSpPr>
              <a:spLocks/>
            </p:cNvSpPr>
            <p:nvPr/>
          </p:nvSpPr>
          <p:spPr bwMode="auto">
            <a:xfrm>
              <a:off x="1833" y="226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23" name="Rectangle 19"/>
            <p:cNvSpPr>
              <a:spLocks noChangeArrowheads="1"/>
            </p:cNvSpPr>
            <p:nvPr/>
          </p:nvSpPr>
          <p:spPr bwMode="auto">
            <a:xfrm>
              <a:off x="2053" y="2160"/>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5</a:t>
              </a:r>
            </a:p>
          </p:txBody>
        </p:sp>
        <p:sp>
          <p:nvSpPr>
            <p:cNvPr id="45115" name="AutoShape 20"/>
            <p:cNvSpPr>
              <a:spLocks noChangeArrowheads="1"/>
            </p:cNvSpPr>
            <p:nvPr/>
          </p:nvSpPr>
          <p:spPr bwMode="auto">
            <a:xfrm>
              <a:off x="2284" y="283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16" name="Line 21"/>
            <p:cNvSpPr>
              <a:spLocks noChangeShapeType="1"/>
            </p:cNvSpPr>
            <p:nvPr/>
          </p:nvSpPr>
          <p:spPr bwMode="auto">
            <a:xfrm>
              <a:off x="2380" y="273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17" name="Line 22"/>
            <p:cNvSpPr>
              <a:spLocks noChangeShapeType="1"/>
            </p:cNvSpPr>
            <p:nvPr/>
          </p:nvSpPr>
          <p:spPr bwMode="auto">
            <a:xfrm>
              <a:off x="2524" y="2688"/>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18" name="Freeform 23"/>
            <p:cNvSpPr>
              <a:spLocks/>
            </p:cNvSpPr>
            <p:nvPr/>
          </p:nvSpPr>
          <p:spPr bwMode="auto">
            <a:xfrm>
              <a:off x="2207" y="260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28" name="Rectangle 24"/>
            <p:cNvSpPr>
              <a:spLocks noChangeArrowheads="1"/>
            </p:cNvSpPr>
            <p:nvPr/>
          </p:nvSpPr>
          <p:spPr bwMode="auto">
            <a:xfrm>
              <a:off x="2427" y="2496"/>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7</a:t>
              </a:r>
            </a:p>
          </p:txBody>
        </p:sp>
        <p:sp>
          <p:nvSpPr>
            <p:cNvPr id="45120" name="AutoShape 25"/>
            <p:cNvSpPr>
              <a:spLocks noChangeArrowheads="1"/>
            </p:cNvSpPr>
            <p:nvPr/>
          </p:nvSpPr>
          <p:spPr bwMode="auto">
            <a:xfrm>
              <a:off x="2658" y="316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21" name="Line 26"/>
            <p:cNvSpPr>
              <a:spLocks noChangeShapeType="1"/>
            </p:cNvSpPr>
            <p:nvPr/>
          </p:nvSpPr>
          <p:spPr bwMode="auto">
            <a:xfrm>
              <a:off x="2754" y="307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22" name="Line 27"/>
            <p:cNvSpPr>
              <a:spLocks noChangeShapeType="1"/>
            </p:cNvSpPr>
            <p:nvPr/>
          </p:nvSpPr>
          <p:spPr bwMode="auto">
            <a:xfrm>
              <a:off x="2898" y="302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23" name="Freeform 28"/>
            <p:cNvSpPr>
              <a:spLocks/>
            </p:cNvSpPr>
            <p:nvPr/>
          </p:nvSpPr>
          <p:spPr bwMode="auto">
            <a:xfrm>
              <a:off x="2581" y="293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33" name="Rectangle 29"/>
            <p:cNvSpPr>
              <a:spLocks noChangeArrowheads="1"/>
            </p:cNvSpPr>
            <p:nvPr/>
          </p:nvSpPr>
          <p:spPr bwMode="auto">
            <a:xfrm>
              <a:off x="2801" y="2832"/>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9</a:t>
              </a:r>
            </a:p>
          </p:txBody>
        </p:sp>
        <p:sp>
          <p:nvSpPr>
            <p:cNvPr id="45125" name="AutoShape 30"/>
            <p:cNvSpPr>
              <a:spLocks noChangeArrowheads="1"/>
            </p:cNvSpPr>
            <p:nvPr/>
          </p:nvSpPr>
          <p:spPr bwMode="auto">
            <a:xfrm>
              <a:off x="3032" y="350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26" name="Line 31"/>
            <p:cNvSpPr>
              <a:spLocks noChangeShapeType="1"/>
            </p:cNvSpPr>
            <p:nvPr/>
          </p:nvSpPr>
          <p:spPr bwMode="auto">
            <a:xfrm>
              <a:off x="3128" y="340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27" name="Line 32"/>
            <p:cNvSpPr>
              <a:spLocks noChangeShapeType="1"/>
            </p:cNvSpPr>
            <p:nvPr/>
          </p:nvSpPr>
          <p:spPr bwMode="auto">
            <a:xfrm>
              <a:off x="3272" y="336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28" name="Freeform 33"/>
            <p:cNvSpPr>
              <a:spLocks/>
            </p:cNvSpPr>
            <p:nvPr/>
          </p:nvSpPr>
          <p:spPr bwMode="auto">
            <a:xfrm>
              <a:off x="2955" y="327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38" name="Rectangle 34"/>
            <p:cNvSpPr>
              <a:spLocks noChangeArrowheads="1"/>
            </p:cNvSpPr>
            <p:nvPr/>
          </p:nvSpPr>
          <p:spPr bwMode="auto">
            <a:xfrm>
              <a:off x="3146" y="3168"/>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11</a:t>
              </a:r>
            </a:p>
          </p:txBody>
        </p:sp>
      </p:grpSp>
      <p:grpSp>
        <p:nvGrpSpPr>
          <p:cNvPr id="45060" name="Group 100"/>
          <p:cNvGrpSpPr>
            <a:grpSpLocks/>
          </p:cNvGrpSpPr>
          <p:nvPr/>
        </p:nvGrpSpPr>
        <p:grpSpPr bwMode="auto">
          <a:xfrm flipH="1">
            <a:off x="4565750" y="5721948"/>
            <a:ext cx="274257" cy="362864"/>
            <a:chOff x="3329" y="3611"/>
            <a:chExt cx="173" cy="229"/>
          </a:xfrm>
        </p:grpSpPr>
        <p:sp>
          <p:nvSpPr>
            <p:cNvPr id="45098" name="Line 36"/>
            <p:cNvSpPr>
              <a:spLocks noChangeShapeType="1"/>
            </p:cNvSpPr>
            <p:nvPr/>
          </p:nvSpPr>
          <p:spPr bwMode="auto">
            <a:xfrm>
              <a:off x="3502" y="374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99" name="Freeform 38"/>
            <p:cNvSpPr>
              <a:spLocks/>
            </p:cNvSpPr>
            <p:nvPr/>
          </p:nvSpPr>
          <p:spPr bwMode="auto">
            <a:xfrm>
              <a:off x="3329" y="361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sp>
        <p:nvSpPr>
          <p:cNvPr id="45061" name="AutoShape 60"/>
          <p:cNvSpPr>
            <a:spLocks noChangeArrowheads="1"/>
          </p:cNvSpPr>
          <p:nvPr/>
        </p:nvSpPr>
        <p:spPr bwMode="auto">
          <a:xfrm>
            <a:off x="4185179" y="6084711"/>
            <a:ext cx="532659" cy="304236"/>
          </a:xfrm>
          <a:prstGeom prst="roundRect">
            <a:avLst>
              <a:gd name="adj" fmla="val 19644"/>
            </a:avLst>
          </a:prstGeom>
          <a:solidFill>
            <a:srgbClr val="99FFCC"/>
          </a:solidFill>
          <a:ln w="19050">
            <a:solidFill>
              <a:schemeClr val="tx1"/>
            </a:solidFill>
            <a:round/>
            <a:headEnd/>
            <a:tailEnd/>
          </a:ln>
        </p:spPr>
        <p:txBody>
          <a:bodyPr wrap="none" lIns="90356" tIns="45158" rIns="90356" bIns="45158" anchor="ctr"/>
          <a:lstStyle/>
          <a:p>
            <a:pPr eaLnBrk="1" hangingPunct="1">
              <a:lnSpc>
                <a:spcPct val="100000"/>
              </a:lnSpc>
            </a:pPr>
            <a:r>
              <a:rPr lang="en-US" sz="2000">
                <a:solidFill>
                  <a:srgbClr val="000066"/>
                </a:solidFill>
                <a:latin typeface="Courier New" charset="0"/>
              </a:rPr>
              <a:t>*</a:t>
            </a:r>
          </a:p>
        </p:txBody>
      </p:sp>
      <p:sp>
        <p:nvSpPr>
          <p:cNvPr id="45062" name="Line 65"/>
          <p:cNvSpPr>
            <a:spLocks noChangeShapeType="1"/>
          </p:cNvSpPr>
          <p:nvPr/>
        </p:nvSpPr>
        <p:spPr bwMode="auto">
          <a:xfrm>
            <a:off x="4495897" y="638894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56" tIns="45158" rIns="90356" bIns="45158"/>
          <a:lstStyle/>
          <a:p>
            <a:endParaRPr lang="en-US">
              <a:solidFill>
                <a:srgbClr val="000066"/>
              </a:solidFill>
            </a:endParaRPr>
          </a:p>
        </p:txBody>
      </p:sp>
      <p:grpSp>
        <p:nvGrpSpPr>
          <p:cNvPr id="45063" name="Group 101"/>
          <p:cNvGrpSpPr>
            <a:grpSpLocks/>
          </p:cNvGrpSpPr>
          <p:nvPr/>
        </p:nvGrpSpPr>
        <p:grpSpPr bwMode="auto">
          <a:xfrm>
            <a:off x="380571" y="2357825"/>
            <a:ext cx="3956897" cy="3726886"/>
            <a:chOff x="240" y="1488"/>
            <a:chExt cx="2496" cy="2352"/>
          </a:xfrm>
        </p:grpSpPr>
        <p:sp>
          <p:nvSpPr>
            <p:cNvPr id="45066" name="AutoShape 68"/>
            <p:cNvSpPr>
              <a:spLocks noChangeArrowheads="1"/>
            </p:cNvSpPr>
            <p:nvPr/>
          </p:nvSpPr>
          <p:spPr bwMode="auto">
            <a:xfrm>
              <a:off x="240" y="182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67" name="Line 69"/>
            <p:cNvSpPr>
              <a:spLocks noChangeShapeType="1"/>
            </p:cNvSpPr>
            <p:nvPr/>
          </p:nvSpPr>
          <p:spPr bwMode="auto">
            <a:xfrm>
              <a:off x="336"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68" name="Line 70"/>
            <p:cNvSpPr>
              <a:spLocks noChangeShapeType="1"/>
            </p:cNvSpPr>
            <p:nvPr/>
          </p:nvSpPr>
          <p:spPr bwMode="auto">
            <a:xfrm>
              <a:off x="480"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69" name="AutoShape 71"/>
            <p:cNvSpPr>
              <a:spLocks noChangeArrowheads="1"/>
            </p:cNvSpPr>
            <p:nvPr/>
          </p:nvSpPr>
          <p:spPr bwMode="auto">
            <a:xfrm>
              <a:off x="624" y="216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70" name="Line 72"/>
            <p:cNvSpPr>
              <a:spLocks noChangeShapeType="1"/>
            </p:cNvSpPr>
            <p:nvPr/>
          </p:nvSpPr>
          <p:spPr bwMode="auto">
            <a:xfrm>
              <a:off x="720" y="206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71" name="Line 73"/>
            <p:cNvSpPr>
              <a:spLocks noChangeShapeType="1"/>
            </p:cNvSpPr>
            <p:nvPr/>
          </p:nvSpPr>
          <p:spPr bwMode="auto">
            <a:xfrm>
              <a:off x="864" y="201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72" name="Freeform 74"/>
            <p:cNvSpPr>
              <a:spLocks/>
            </p:cNvSpPr>
            <p:nvPr/>
          </p:nvSpPr>
          <p:spPr bwMode="auto">
            <a:xfrm>
              <a:off x="547" y="193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79" name="Rectangle 75"/>
            <p:cNvSpPr>
              <a:spLocks noChangeArrowheads="1"/>
            </p:cNvSpPr>
            <p:nvPr/>
          </p:nvSpPr>
          <p:spPr bwMode="auto">
            <a:xfrm>
              <a:off x="268" y="1488"/>
              <a:ext cx="146"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1</a:t>
              </a:r>
              <a:endParaRPr lang="en-US" baseline="-25000">
                <a:solidFill>
                  <a:srgbClr val="003300"/>
                </a:solidFill>
                <a:effectLst>
                  <a:outerShdw blurRad="38100" dist="38100" dir="2700000" algn="tl">
                    <a:srgbClr val="DDDDDD"/>
                  </a:outerShdw>
                </a:effectLst>
                <a:latin typeface="Courier New" charset="0"/>
              </a:endParaRPr>
            </a:p>
          </p:txBody>
        </p:sp>
        <p:sp>
          <p:nvSpPr>
            <p:cNvPr id="456780" name="Rectangle 76"/>
            <p:cNvSpPr>
              <a:spLocks noChangeArrowheads="1"/>
            </p:cNvSpPr>
            <p:nvPr/>
          </p:nvSpPr>
          <p:spPr bwMode="auto">
            <a:xfrm>
              <a:off x="383" y="148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0</a:t>
              </a:r>
            </a:p>
          </p:txBody>
        </p:sp>
        <p:sp>
          <p:nvSpPr>
            <p:cNvPr id="456781" name="Rectangle 77"/>
            <p:cNvSpPr>
              <a:spLocks noChangeArrowheads="1"/>
            </p:cNvSpPr>
            <p:nvPr/>
          </p:nvSpPr>
          <p:spPr bwMode="auto">
            <a:xfrm>
              <a:off x="767" y="1824"/>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2</a:t>
              </a:r>
            </a:p>
          </p:txBody>
        </p:sp>
        <p:sp>
          <p:nvSpPr>
            <p:cNvPr id="45076" name="AutoShape 78"/>
            <p:cNvSpPr>
              <a:spLocks noChangeArrowheads="1"/>
            </p:cNvSpPr>
            <p:nvPr/>
          </p:nvSpPr>
          <p:spPr bwMode="auto">
            <a:xfrm>
              <a:off x="998" y="249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77" name="Line 79"/>
            <p:cNvSpPr>
              <a:spLocks noChangeShapeType="1"/>
            </p:cNvSpPr>
            <p:nvPr/>
          </p:nvSpPr>
          <p:spPr bwMode="auto">
            <a:xfrm>
              <a:off x="1094" y="240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78" name="Line 80"/>
            <p:cNvSpPr>
              <a:spLocks noChangeShapeType="1"/>
            </p:cNvSpPr>
            <p:nvPr/>
          </p:nvSpPr>
          <p:spPr bwMode="auto">
            <a:xfrm>
              <a:off x="1238" y="235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79" name="Freeform 81"/>
            <p:cNvSpPr>
              <a:spLocks/>
            </p:cNvSpPr>
            <p:nvPr/>
          </p:nvSpPr>
          <p:spPr bwMode="auto">
            <a:xfrm>
              <a:off x="921" y="226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86" name="Rectangle 82"/>
            <p:cNvSpPr>
              <a:spLocks noChangeArrowheads="1"/>
            </p:cNvSpPr>
            <p:nvPr/>
          </p:nvSpPr>
          <p:spPr bwMode="auto">
            <a:xfrm>
              <a:off x="1141" y="2160"/>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4</a:t>
              </a:r>
            </a:p>
          </p:txBody>
        </p:sp>
        <p:sp>
          <p:nvSpPr>
            <p:cNvPr id="45081" name="AutoShape 83"/>
            <p:cNvSpPr>
              <a:spLocks noChangeArrowheads="1"/>
            </p:cNvSpPr>
            <p:nvPr/>
          </p:nvSpPr>
          <p:spPr bwMode="auto">
            <a:xfrm>
              <a:off x="1372" y="283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82" name="Line 84"/>
            <p:cNvSpPr>
              <a:spLocks noChangeShapeType="1"/>
            </p:cNvSpPr>
            <p:nvPr/>
          </p:nvSpPr>
          <p:spPr bwMode="auto">
            <a:xfrm>
              <a:off x="1468" y="273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83" name="Line 85"/>
            <p:cNvSpPr>
              <a:spLocks noChangeShapeType="1"/>
            </p:cNvSpPr>
            <p:nvPr/>
          </p:nvSpPr>
          <p:spPr bwMode="auto">
            <a:xfrm>
              <a:off x="1612" y="2688"/>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84" name="Freeform 86"/>
            <p:cNvSpPr>
              <a:spLocks/>
            </p:cNvSpPr>
            <p:nvPr/>
          </p:nvSpPr>
          <p:spPr bwMode="auto">
            <a:xfrm>
              <a:off x="1295" y="260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91" name="Rectangle 87"/>
            <p:cNvSpPr>
              <a:spLocks noChangeArrowheads="1"/>
            </p:cNvSpPr>
            <p:nvPr/>
          </p:nvSpPr>
          <p:spPr bwMode="auto">
            <a:xfrm>
              <a:off x="1515" y="2496"/>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6</a:t>
              </a:r>
            </a:p>
          </p:txBody>
        </p:sp>
        <p:sp>
          <p:nvSpPr>
            <p:cNvPr id="45086" name="AutoShape 88"/>
            <p:cNvSpPr>
              <a:spLocks noChangeArrowheads="1"/>
            </p:cNvSpPr>
            <p:nvPr/>
          </p:nvSpPr>
          <p:spPr bwMode="auto">
            <a:xfrm>
              <a:off x="1746" y="316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87" name="Line 89"/>
            <p:cNvSpPr>
              <a:spLocks noChangeShapeType="1"/>
            </p:cNvSpPr>
            <p:nvPr/>
          </p:nvSpPr>
          <p:spPr bwMode="auto">
            <a:xfrm>
              <a:off x="1842" y="307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88" name="Line 90"/>
            <p:cNvSpPr>
              <a:spLocks noChangeShapeType="1"/>
            </p:cNvSpPr>
            <p:nvPr/>
          </p:nvSpPr>
          <p:spPr bwMode="auto">
            <a:xfrm>
              <a:off x="1986" y="302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89" name="Freeform 91"/>
            <p:cNvSpPr>
              <a:spLocks/>
            </p:cNvSpPr>
            <p:nvPr/>
          </p:nvSpPr>
          <p:spPr bwMode="auto">
            <a:xfrm>
              <a:off x="1669" y="293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96" name="Rectangle 92"/>
            <p:cNvSpPr>
              <a:spLocks noChangeArrowheads="1"/>
            </p:cNvSpPr>
            <p:nvPr/>
          </p:nvSpPr>
          <p:spPr bwMode="auto">
            <a:xfrm>
              <a:off x="1889" y="2832"/>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8</a:t>
              </a:r>
            </a:p>
          </p:txBody>
        </p:sp>
        <p:sp>
          <p:nvSpPr>
            <p:cNvPr id="45091" name="AutoShape 93"/>
            <p:cNvSpPr>
              <a:spLocks noChangeArrowheads="1"/>
            </p:cNvSpPr>
            <p:nvPr/>
          </p:nvSpPr>
          <p:spPr bwMode="auto">
            <a:xfrm>
              <a:off x="2120" y="350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92" name="Line 94"/>
            <p:cNvSpPr>
              <a:spLocks noChangeShapeType="1"/>
            </p:cNvSpPr>
            <p:nvPr/>
          </p:nvSpPr>
          <p:spPr bwMode="auto">
            <a:xfrm>
              <a:off x="2216" y="340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93" name="Line 95"/>
            <p:cNvSpPr>
              <a:spLocks noChangeShapeType="1"/>
            </p:cNvSpPr>
            <p:nvPr/>
          </p:nvSpPr>
          <p:spPr bwMode="auto">
            <a:xfrm>
              <a:off x="2360" y="336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94" name="Freeform 96"/>
            <p:cNvSpPr>
              <a:spLocks/>
            </p:cNvSpPr>
            <p:nvPr/>
          </p:nvSpPr>
          <p:spPr bwMode="auto">
            <a:xfrm>
              <a:off x="2043" y="327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801" name="Rectangle 97"/>
            <p:cNvSpPr>
              <a:spLocks noChangeArrowheads="1"/>
            </p:cNvSpPr>
            <p:nvPr/>
          </p:nvSpPr>
          <p:spPr bwMode="auto">
            <a:xfrm>
              <a:off x="2234" y="3168"/>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10</a:t>
              </a:r>
            </a:p>
          </p:txBody>
        </p:sp>
        <p:sp>
          <p:nvSpPr>
            <p:cNvPr id="45096" name="Line 98"/>
            <p:cNvSpPr>
              <a:spLocks noChangeShapeType="1"/>
            </p:cNvSpPr>
            <p:nvPr/>
          </p:nvSpPr>
          <p:spPr bwMode="auto">
            <a:xfrm>
              <a:off x="2736" y="374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97" name="Freeform 99"/>
            <p:cNvSpPr>
              <a:spLocks/>
            </p:cNvSpPr>
            <p:nvPr/>
          </p:nvSpPr>
          <p:spPr bwMode="auto">
            <a:xfrm>
              <a:off x="2302" y="3611"/>
              <a:ext cx="434" cy="219"/>
            </a:xfrm>
            <a:custGeom>
              <a:avLst/>
              <a:gdLst>
                <a:gd name="T0" fmla="*/ 0 w 288"/>
                <a:gd name="T1" fmla="*/ 0 h 48"/>
                <a:gd name="T2" fmla="*/ 0 w 288"/>
                <a:gd name="T3" fmla="*/ 4558 h 48"/>
                <a:gd name="T4" fmla="*/ 11545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solidFill>
                  <a:srgbClr val="000066"/>
                </a:solidFill>
              </a:endParaRPr>
            </a:p>
          </p:txBody>
        </p:sp>
      </p:grpSp>
      <p:sp>
        <p:nvSpPr>
          <p:cNvPr id="45064" name="Rectangle 4"/>
          <p:cNvSpPr>
            <a:spLocks noChangeArrowheads="1"/>
          </p:cNvSpPr>
          <p:nvPr/>
        </p:nvSpPr>
        <p:spPr bwMode="auto">
          <a:xfrm>
            <a:off x="3880903" y="789111"/>
            <a:ext cx="4885880" cy="2025068"/>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  int x0 = 1; int x1 = 1; int i,x;</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x0 *= data[i];</a:t>
            </a:r>
          </a:p>
          <a:p>
            <a:pPr algn="l">
              <a:lnSpc>
                <a:spcPct val="100000"/>
              </a:lnSpc>
              <a:tabLst>
                <a:tab pos="902066" algn="l"/>
                <a:tab pos="2257521" algn="l"/>
              </a:tabLst>
            </a:pPr>
            <a:r>
              <a:rPr lang="en-US">
                <a:solidFill>
                  <a:srgbClr val="FF5050"/>
                </a:solidFill>
                <a:latin typeface="Courier New" charset="0"/>
              </a:rPr>
              <a:t>    x1 *= data[i+1];</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1A1A"/>
                </a:solidFill>
                <a:latin typeface="Courier New" charset="0"/>
              </a:rPr>
              <a:t>x = x0 * x1;</a:t>
            </a:r>
          </a:p>
        </p:txBody>
      </p:sp>
      <p:sp>
        <p:nvSpPr>
          <p:cNvPr id="74" name="Rectangle 3"/>
          <p:cNvSpPr txBox="1">
            <a:spLocks noChangeArrowheads="1"/>
          </p:cNvSpPr>
          <p:nvPr/>
        </p:nvSpPr>
        <p:spPr bwMode="auto">
          <a:xfrm>
            <a:off x="5478780" y="4487475"/>
            <a:ext cx="3652520" cy="1977531"/>
          </a:xfrm>
          <a:prstGeom prst="rect">
            <a:avLst/>
          </a:prstGeom>
          <a:noFill/>
          <a:ln w="9525">
            <a:noFill/>
            <a:miter lim="800000"/>
            <a:headEnd/>
            <a:tailEnd/>
          </a:ln>
          <a:effectLst/>
        </p:spPr>
        <p:txBody>
          <a:bodyPr lIns="89390" tIns="43900" rIns="89390" bIns="43900"/>
          <a:lstStyle/>
          <a:p>
            <a:pPr marL="381144" indent="-381144" algn="l" eaLnBrk="1" hangingPunct="1">
              <a:lnSpc>
                <a:spcPct val="95000"/>
              </a:lnSpc>
              <a:spcBef>
                <a:spcPct val="50000"/>
              </a:spcBef>
              <a:buClr>
                <a:srgbClr val="660033"/>
              </a:buClr>
              <a:defRPr/>
            </a:pPr>
            <a:r>
              <a:rPr lang="en-US" sz="2400" kern="0" dirty="0">
                <a:solidFill>
                  <a:srgbClr val="003300"/>
                </a:solidFill>
                <a:effectLst>
                  <a:outerShdw blurRad="38100" dist="38100" dir="2700000" algn="tl">
                    <a:srgbClr val="DDDDDD"/>
                  </a:outerShdw>
                </a:effectLst>
                <a:latin typeface="Helvetica"/>
                <a:ea typeface="ＭＳ Ｐゴシック" pitchFamily="-1" charset="-128"/>
                <a:cs typeface="ＭＳ Ｐゴシック" pitchFamily="-1" charset="-128"/>
              </a:rPr>
              <a:t>Performance</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N elements, D cycles/operation</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(N/2+1)*D cycles </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~2X performance improvement</a:t>
            </a:r>
          </a:p>
        </p:txBody>
      </p:sp>
    </p:spTree>
    <p:extLst>
      <p:ext uri="{BB962C8B-B14F-4D97-AF65-F5344CB8AC3E}">
        <p14:creationId xmlns:p14="http://schemas.microsoft.com/office/powerpoint/2010/main" val="34757694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684847" y="152194"/>
            <a:ext cx="6632875" cy="572027"/>
          </a:xfrm>
        </p:spPr>
        <p:txBody>
          <a:bodyPr/>
          <a:lstStyle/>
          <a:p>
            <a:pPr eaLnBrk="1" hangingPunct="1">
              <a:defRPr/>
            </a:pPr>
            <a:r>
              <a:rPr lang="en-US">
                <a:ea typeface="ＭＳ Ｐゴシック" pitchFamily="-1" charset="-128"/>
                <a:cs typeface="ＭＳ Ｐゴシック" pitchFamily="-1" charset="-128"/>
              </a:rPr>
              <a:t>Visualizing Parallel Loop</a:t>
            </a:r>
          </a:p>
        </p:txBody>
      </p:sp>
      <p:sp>
        <p:nvSpPr>
          <p:cNvPr id="34818" name="Rectangle 3"/>
          <p:cNvSpPr>
            <a:spLocks noGrp="1" noChangeArrowheads="1"/>
          </p:cNvSpPr>
          <p:nvPr>
            <p:ph type="body" idx="1"/>
          </p:nvPr>
        </p:nvSpPr>
        <p:spPr>
          <a:xfrm>
            <a:off x="380471" y="3498809"/>
            <a:ext cx="3652520" cy="2517867"/>
          </a:xfrm>
        </p:spPr>
        <p:txBody>
          <a:bodyPr/>
          <a:lstStyle/>
          <a:p>
            <a:pPr lvl="1" eaLnBrk="1" hangingPunct="1"/>
            <a:r>
              <a:rPr lang="en-US">
                <a:latin typeface="Helvetica" charset="0"/>
                <a:ea typeface="ＭＳ Ｐゴシック" charset="0"/>
              </a:rPr>
              <a:t>Two multiplies within loop no longer have data dependency</a:t>
            </a:r>
          </a:p>
          <a:p>
            <a:pPr lvl="1" eaLnBrk="1" hangingPunct="1"/>
            <a:r>
              <a:rPr lang="en-US">
                <a:latin typeface="Helvetica" charset="0"/>
                <a:ea typeface="ＭＳ Ｐゴシック" charset="0"/>
              </a:rPr>
              <a:t>Allows them to pipeline (issue time of integer multiply is 1 clock cycle)</a:t>
            </a:r>
          </a:p>
        </p:txBody>
      </p:sp>
      <p:sp>
        <p:nvSpPr>
          <p:cNvPr id="47107" name="Rectangle 4"/>
          <p:cNvSpPr>
            <a:spLocks noChangeArrowheads="1"/>
          </p:cNvSpPr>
          <p:nvPr/>
        </p:nvSpPr>
        <p:spPr bwMode="auto">
          <a:xfrm>
            <a:off x="228283" y="836748"/>
            <a:ext cx="4565650" cy="2300781"/>
          </a:xfrm>
          <a:prstGeom prst="rect">
            <a:avLst/>
          </a:prstGeom>
          <a:solidFill>
            <a:srgbClr val="99FFCC"/>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load (%eax,%edx.0,4)  </a:t>
            </a:r>
            <a:r>
              <a:rPr lang="en-US">
                <a:solidFill>
                  <a:srgbClr val="000066"/>
                </a:solidFill>
                <a:latin typeface="Courier New" charset="0"/>
                <a:sym typeface="Wingdings" charset="0"/>
              </a:rPr>
              <a:t> t.1a</a:t>
            </a:r>
          </a:p>
          <a:p>
            <a:pPr algn="l">
              <a:lnSpc>
                <a:spcPct val="100000"/>
              </a:lnSpc>
              <a:tabLst>
                <a:tab pos="224341" algn="l"/>
                <a:tab pos="3675727" algn="l"/>
              </a:tabLst>
            </a:pPr>
            <a:r>
              <a:rPr lang="en-US">
                <a:solidFill>
                  <a:srgbClr val="000066"/>
                </a:solidFill>
                <a:latin typeface="Courier New" charset="0"/>
                <a:sym typeface="Wingdings" charset="0"/>
              </a:rPr>
              <a:t>imull t.1a, %ecx.0     %ecx.1</a:t>
            </a:r>
          </a:p>
          <a:p>
            <a:pPr algn="l">
              <a:lnSpc>
                <a:spcPct val="100000"/>
              </a:lnSpc>
              <a:tabLst>
                <a:tab pos="224341" algn="l"/>
                <a:tab pos="3675727" algn="l"/>
              </a:tabLst>
            </a:pPr>
            <a:r>
              <a:rPr lang="en-US">
                <a:solidFill>
                  <a:srgbClr val="000066"/>
                </a:solidFill>
                <a:latin typeface="Courier New" charset="0"/>
              </a:rPr>
              <a:t>load 4(%eax,%edx.0,4) </a:t>
            </a:r>
            <a:r>
              <a:rPr lang="en-US">
                <a:solidFill>
                  <a:srgbClr val="000066"/>
                </a:solidFill>
                <a:latin typeface="Courier New" charset="0"/>
                <a:sym typeface="Wingdings" charset="0"/>
              </a:rPr>
              <a:t> t.1b</a:t>
            </a:r>
          </a:p>
          <a:p>
            <a:pPr algn="l">
              <a:lnSpc>
                <a:spcPct val="100000"/>
              </a:lnSpc>
              <a:tabLst>
                <a:tab pos="224341" algn="l"/>
                <a:tab pos="3675727" algn="l"/>
              </a:tabLst>
            </a:pPr>
            <a:r>
              <a:rPr lang="en-US">
                <a:solidFill>
                  <a:srgbClr val="000066"/>
                </a:solidFill>
                <a:latin typeface="Courier New" charset="0"/>
                <a:sym typeface="Wingdings" charset="0"/>
              </a:rPr>
              <a:t>imull t.1b, %ebx.0     %ebx.1</a:t>
            </a:r>
          </a:p>
          <a:p>
            <a:pPr algn="l">
              <a:lnSpc>
                <a:spcPct val="100000"/>
              </a:lnSpc>
              <a:tabLst>
                <a:tab pos="224341" algn="l"/>
                <a:tab pos="3675727" algn="l"/>
              </a:tabLst>
            </a:pPr>
            <a:endParaRPr lang="en-US">
              <a:solidFill>
                <a:srgbClr val="000066"/>
              </a:solidFill>
              <a:latin typeface="Courier New" charset="0"/>
              <a:sym typeface="Wingdings" charset="0"/>
            </a:endParaRPr>
          </a:p>
          <a:p>
            <a:pPr algn="l">
              <a:lnSpc>
                <a:spcPct val="100000"/>
              </a:lnSpc>
              <a:tabLst>
                <a:tab pos="224341" algn="l"/>
                <a:tab pos="3675727" algn="l"/>
              </a:tabLst>
            </a:pPr>
            <a:r>
              <a:rPr lang="en-US">
                <a:solidFill>
                  <a:srgbClr val="000066"/>
                </a:solidFill>
                <a:latin typeface="Courier New" charset="0"/>
                <a:sym typeface="Wingdings" charset="0"/>
              </a:rPr>
              <a:t>iaddl $2,%edx.0        %edx.1</a:t>
            </a:r>
          </a:p>
          <a:p>
            <a:pPr algn="l">
              <a:lnSpc>
                <a:spcPct val="100000"/>
              </a:lnSpc>
              <a:tabLst>
                <a:tab pos="224341"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3675727" algn="l"/>
              </a:tabLst>
            </a:pPr>
            <a:r>
              <a:rPr lang="en-US">
                <a:solidFill>
                  <a:srgbClr val="000066"/>
                </a:solidFill>
                <a:latin typeface="Courier New" charset="0"/>
                <a:sym typeface="Wingdings" charset="0"/>
              </a:rPr>
              <a:t>jl-taken cc.1</a:t>
            </a:r>
          </a:p>
        </p:txBody>
      </p:sp>
      <p:sp>
        <p:nvSpPr>
          <p:cNvPr id="47108" name="Rectangle 4"/>
          <p:cNvSpPr>
            <a:spLocks noChangeArrowheads="1"/>
          </p:cNvSpPr>
          <p:nvPr/>
        </p:nvSpPr>
        <p:spPr bwMode="auto">
          <a:xfrm>
            <a:off x="5250498" y="817633"/>
            <a:ext cx="3652520" cy="2300781"/>
          </a:xfrm>
          <a:prstGeom prst="rect">
            <a:avLst/>
          </a:prstGeom>
          <a:solidFill>
            <a:srgbClr val="FFFF99"/>
          </a:solidFill>
          <a:ln w="38100" cmpd="dbl">
            <a:solidFill>
              <a:schemeClr val="tx1"/>
            </a:solidFill>
            <a:miter lim="800000"/>
            <a:headEnd/>
            <a:tailEnd/>
          </a:ln>
        </p:spPr>
        <p:txBody>
          <a:bodyPr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x0 *= data[i];</a:t>
            </a:r>
          </a:p>
          <a:p>
            <a:pPr algn="l">
              <a:lnSpc>
                <a:spcPct val="100000"/>
              </a:lnSpc>
              <a:tabLst>
                <a:tab pos="902066" algn="l"/>
                <a:tab pos="2257521" algn="l"/>
              </a:tabLst>
            </a:pPr>
            <a:r>
              <a:rPr lang="en-US">
                <a:solidFill>
                  <a:srgbClr val="FF5050"/>
                </a:solidFill>
                <a:latin typeface="Courier New" charset="0"/>
              </a:rPr>
              <a:t>    x1 *= data[i+1];</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1A1A"/>
                </a:solidFill>
                <a:latin typeface="Courier New" charset="0"/>
              </a:rPr>
              <a:t>*dest = x0 * x1;</a:t>
            </a:r>
          </a:p>
        </p:txBody>
      </p:sp>
      <p:grpSp>
        <p:nvGrpSpPr>
          <p:cNvPr id="2" name="Group 43"/>
          <p:cNvGrpSpPr>
            <a:grpSpLocks/>
          </p:cNvGrpSpPr>
          <p:nvPr/>
        </p:nvGrpSpPr>
        <p:grpSpPr bwMode="auto">
          <a:xfrm>
            <a:off x="4793932" y="3118414"/>
            <a:ext cx="4337368" cy="3726886"/>
            <a:chOff x="4343400" y="914400"/>
            <a:chExt cx="4343400" cy="3962400"/>
          </a:xfrm>
        </p:grpSpPr>
        <p:sp>
          <p:nvSpPr>
            <p:cNvPr id="47110" name="Line 5"/>
            <p:cNvSpPr>
              <a:spLocks noChangeShapeType="1"/>
            </p:cNvSpPr>
            <p:nvPr/>
          </p:nvSpPr>
          <p:spPr bwMode="auto">
            <a:xfrm>
              <a:off x="8305800" y="1447800"/>
              <a:ext cx="0" cy="312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11" name="Text Box 6"/>
            <p:cNvSpPr txBox="1">
              <a:spLocks noChangeArrowheads="1"/>
            </p:cNvSpPr>
            <p:nvPr/>
          </p:nvSpPr>
          <p:spPr bwMode="auto">
            <a:xfrm>
              <a:off x="7908925" y="3236913"/>
              <a:ext cx="777875" cy="391944"/>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nvGrpSpPr>
            <p:cNvPr id="47112" name="Group 45"/>
            <p:cNvGrpSpPr>
              <a:grpSpLocks/>
            </p:cNvGrpSpPr>
            <p:nvPr/>
          </p:nvGrpSpPr>
          <p:grpSpPr bwMode="auto">
            <a:xfrm>
              <a:off x="4343400" y="914400"/>
              <a:ext cx="3860800" cy="3962400"/>
              <a:chOff x="2736" y="576"/>
              <a:chExt cx="2432" cy="2496"/>
            </a:xfrm>
          </p:grpSpPr>
          <p:sp>
            <p:nvSpPr>
              <p:cNvPr id="47113" name="Text Box 8"/>
              <p:cNvSpPr txBox="1">
                <a:spLocks noChangeArrowheads="1"/>
              </p:cNvSpPr>
              <p:nvPr/>
            </p:nvSpPr>
            <p:spPr bwMode="auto">
              <a:xfrm>
                <a:off x="4704" y="835"/>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47114" name="Text Box 9"/>
              <p:cNvSpPr txBox="1">
                <a:spLocks noChangeArrowheads="1"/>
              </p:cNvSpPr>
              <p:nvPr/>
            </p:nvSpPr>
            <p:spPr bwMode="auto">
              <a:xfrm>
                <a:off x="2736" y="1440"/>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47115" name="Freeform 10"/>
              <p:cNvSpPr>
                <a:spLocks/>
              </p:cNvSpPr>
              <p:nvPr/>
            </p:nvSpPr>
            <p:spPr bwMode="auto">
              <a:xfrm>
                <a:off x="4752" y="1008"/>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47116" name="Text Box 11"/>
              <p:cNvSpPr txBox="1">
                <a:spLocks noChangeArrowheads="1"/>
              </p:cNvSpPr>
              <p:nvPr/>
            </p:nvSpPr>
            <p:spPr bwMode="auto">
              <a:xfrm>
                <a:off x="2736" y="1728"/>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%ebx.0</a:t>
                </a:r>
                <a:endParaRPr lang="en-US" sz="1200">
                  <a:solidFill>
                    <a:srgbClr val="000066"/>
                  </a:solidFill>
                  <a:latin typeface="Times New Roman" charset="0"/>
                </a:endParaRPr>
              </a:p>
            </p:txBody>
          </p:sp>
          <p:sp>
            <p:nvSpPr>
              <p:cNvPr id="47117" name="Freeform 12"/>
              <p:cNvSpPr>
                <a:spLocks/>
              </p:cNvSpPr>
              <p:nvPr/>
            </p:nvSpPr>
            <p:spPr bwMode="auto">
              <a:xfrm>
                <a:off x="4752" y="3024"/>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47118" name="Freeform 13"/>
              <p:cNvSpPr>
                <a:spLocks/>
              </p:cNvSpPr>
              <p:nvPr/>
            </p:nvSpPr>
            <p:spPr bwMode="auto">
              <a:xfrm>
                <a:off x="4752" y="273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grpSp>
            <p:nvGrpSpPr>
              <p:cNvPr id="47119" name="Group 44"/>
              <p:cNvGrpSpPr>
                <a:grpSpLocks/>
              </p:cNvGrpSpPr>
              <p:nvPr/>
            </p:nvGrpSpPr>
            <p:grpSpPr bwMode="auto">
              <a:xfrm>
                <a:off x="2976" y="576"/>
                <a:ext cx="1824" cy="2489"/>
                <a:chOff x="2976" y="576"/>
                <a:chExt cx="1824" cy="2489"/>
              </a:xfrm>
            </p:grpSpPr>
            <p:sp>
              <p:nvSpPr>
                <p:cNvPr id="47120" name="Freeform 15"/>
                <p:cNvSpPr>
                  <a:spLocks/>
                </p:cNvSpPr>
                <p:nvPr/>
              </p:nvSpPr>
              <p:spPr bwMode="auto">
                <a:xfrm>
                  <a:off x="3120" y="1872"/>
                  <a:ext cx="672" cy="96"/>
                </a:xfrm>
                <a:custGeom>
                  <a:avLst/>
                  <a:gdLst>
                    <a:gd name="T0" fmla="*/ 0 w 144"/>
                    <a:gd name="T1" fmla="*/ 0 h 96"/>
                    <a:gd name="T2" fmla="*/ 151159339 w 144"/>
                    <a:gd name="T3" fmla="*/ 0 h 96"/>
                    <a:gd name="T4" fmla="*/ 151159339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21" name="Text Box 16"/>
                <p:cNvSpPr txBox="1">
                  <a:spLocks noChangeArrowheads="1"/>
                </p:cNvSpPr>
                <p:nvPr/>
              </p:nvSpPr>
              <p:spPr bwMode="auto">
                <a:xfrm>
                  <a:off x="4452" y="1265"/>
                  <a:ext cx="34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47122" name="Text Box 17"/>
                <p:cNvSpPr txBox="1">
                  <a:spLocks noChangeArrowheads="1"/>
                </p:cNvSpPr>
                <p:nvPr/>
              </p:nvSpPr>
              <p:spPr bwMode="auto">
                <a:xfrm>
                  <a:off x="3408" y="1534"/>
                  <a:ext cx="34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a:t>
                  </a:r>
                  <a:endParaRPr lang="en-US" sz="1200">
                    <a:solidFill>
                      <a:srgbClr val="000066"/>
                    </a:solidFill>
                    <a:latin typeface="Times New Roman" charset="0"/>
                  </a:endParaRPr>
                </a:p>
              </p:txBody>
            </p:sp>
            <p:sp>
              <p:nvSpPr>
                <p:cNvPr id="47123" name="AutoShape 18"/>
                <p:cNvSpPr>
                  <a:spLocks noChangeArrowheads="1"/>
                </p:cNvSpPr>
                <p:nvPr/>
              </p:nvSpPr>
              <p:spPr bwMode="auto">
                <a:xfrm>
                  <a:off x="3168" y="1680"/>
                  <a:ext cx="476" cy="1008"/>
                </a:xfrm>
                <a:prstGeom prst="roundRect">
                  <a:avLst>
                    <a:gd name="adj" fmla="val 18181"/>
                  </a:avLst>
                </a:prstGeom>
                <a:solidFill>
                  <a:srgbClr val="66FF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imull</a:t>
                  </a:r>
                </a:p>
              </p:txBody>
            </p:sp>
            <p:sp>
              <p:nvSpPr>
                <p:cNvPr id="47124" name="Text Box 19"/>
                <p:cNvSpPr txBox="1">
                  <a:spLocks noChangeArrowheads="1"/>
                </p:cNvSpPr>
                <p:nvPr/>
              </p:nvSpPr>
              <p:spPr bwMode="auto">
                <a:xfrm>
                  <a:off x="4224" y="2592"/>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47125" name="Freeform 20"/>
                <p:cNvSpPr>
                  <a:spLocks/>
                </p:cNvSpPr>
                <p:nvPr/>
              </p:nvSpPr>
              <p:spPr bwMode="auto">
                <a:xfrm>
                  <a:off x="3408" y="2688"/>
                  <a:ext cx="1344" cy="48"/>
                </a:xfrm>
                <a:custGeom>
                  <a:avLst/>
                  <a:gdLst>
                    <a:gd name="T0" fmla="*/ 0 w 1056"/>
                    <a:gd name="T1" fmla="*/ 0 h 48"/>
                    <a:gd name="T2" fmla="*/ 0 w 1056"/>
                    <a:gd name="T3" fmla="*/ 48 h 48"/>
                    <a:gd name="T4" fmla="*/ 9258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26" name="Line 21"/>
                <p:cNvSpPr>
                  <a:spLocks noChangeShapeType="1"/>
                </p:cNvSpPr>
                <p:nvPr/>
              </p:nvSpPr>
              <p:spPr bwMode="auto">
                <a:xfrm>
                  <a:off x="3408" y="153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27" name="AutoShape 22"/>
                <p:cNvSpPr>
                  <a:spLocks noChangeArrowheads="1"/>
                </p:cNvSpPr>
                <p:nvPr/>
              </p:nvSpPr>
              <p:spPr bwMode="auto">
                <a:xfrm>
                  <a:off x="4224" y="816"/>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47128" name="AutoShape 23"/>
                <p:cNvSpPr>
                  <a:spLocks noChangeArrowheads="1"/>
                </p:cNvSpPr>
                <p:nvPr/>
              </p:nvSpPr>
              <p:spPr bwMode="auto">
                <a:xfrm>
                  <a:off x="4224" y="1104"/>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47129" name="AutoShape 24"/>
                <p:cNvSpPr>
                  <a:spLocks noChangeArrowheads="1"/>
                </p:cNvSpPr>
                <p:nvPr/>
              </p:nvSpPr>
              <p:spPr bwMode="auto">
                <a:xfrm>
                  <a:off x="4224" y="139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47130" name="Line 25"/>
                <p:cNvSpPr>
                  <a:spLocks noChangeShapeType="1"/>
                </p:cNvSpPr>
                <p:nvPr/>
              </p:nvSpPr>
              <p:spPr bwMode="auto">
                <a:xfrm>
                  <a:off x="4464" y="96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31" name="Line 26"/>
                <p:cNvSpPr>
                  <a:spLocks noChangeShapeType="1"/>
                </p:cNvSpPr>
                <p:nvPr/>
              </p:nvSpPr>
              <p:spPr bwMode="auto">
                <a:xfrm flipH="1">
                  <a:off x="4464" y="124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32" name="Text Box 27"/>
                <p:cNvSpPr txBox="1">
                  <a:spLocks noChangeArrowheads="1"/>
                </p:cNvSpPr>
                <p:nvPr/>
              </p:nvSpPr>
              <p:spPr bwMode="auto">
                <a:xfrm>
                  <a:off x="3089" y="576"/>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47133" name="Freeform 28"/>
                <p:cNvSpPr>
                  <a:spLocks/>
                </p:cNvSpPr>
                <p:nvPr/>
              </p:nvSpPr>
              <p:spPr bwMode="auto">
                <a:xfrm>
                  <a:off x="3120" y="720"/>
                  <a:ext cx="1344" cy="96"/>
                </a:xfrm>
                <a:custGeom>
                  <a:avLst/>
                  <a:gdLst>
                    <a:gd name="T0" fmla="*/ 0 w 1008"/>
                    <a:gd name="T1" fmla="*/ 0 h 48"/>
                    <a:gd name="T2" fmla="*/ 13424 w 1008"/>
                    <a:gd name="T3" fmla="*/ 0 h 48"/>
                    <a:gd name="T4" fmla="*/ 13424 w 1008"/>
                    <a:gd name="T5" fmla="*/ 24576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34" name="Line 29"/>
                <p:cNvSpPr>
                  <a:spLocks noChangeShapeType="1"/>
                </p:cNvSpPr>
                <p:nvPr/>
              </p:nvSpPr>
              <p:spPr bwMode="auto">
                <a:xfrm>
                  <a:off x="3408" y="720"/>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35" name="Freeform 30"/>
                <p:cNvSpPr>
                  <a:spLocks/>
                </p:cNvSpPr>
                <p:nvPr/>
              </p:nvSpPr>
              <p:spPr bwMode="auto">
                <a:xfrm>
                  <a:off x="4464" y="1008"/>
                  <a:ext cx="288" cy="48"/>
                </a:xfrm>
                <a:custGeom>
                  <a:avLst/>
                  <a:gdLst>
                    <a:gd name="T0" fmla="*/ 0 w 348"/>
                    <a:gd name="T1" fmla="*/ 0 h 1"/>
                    <a:gd name="T2" fmla="*/ 64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47136" name="Freeform 31"/>
                <p:cNvSpPr>
                  <a:spLocks/>
                </p:cNvSpPr>
                <p:nvPr/>
              </p:nvSpPr>
              <p:spPr bwMode="auto">
                <a:xfrm>
                  <a:off x="3120" y="1584"/>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37" name="Line 32"/>
                <p:cNvSpPr>
                  <a:spLocks noChangeShapeType="1"/>
                </p:cNvSpPr>
                <p:nvPr/>
              </p:nvSpPr>
              <p:spPr bwMode="auto">
                <a:xfrm flipH="1">
                  <a:off x="2976" y="158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38" name="AutoShape 33"/>
                <p:cNvSpPr>
                  <a:spLocks noChangeArrowheads="1"/>
                </p:cNvSpPr>
                <p:nvPr/>
              </p:nvSpPr>
              <p:spPr bwMode="auto">
                <a:xfrm>
                  <a:off x="3696" y="1968"/>
                  <a:ext cx="476" cy="1008"/>
                </a:xfrm>
                <a:prstGeom prst="roundRect">
                  <a:avLst>
                    <a:gd name="adj" fmla="val 18181"/>
                  </a:avLst>
                </a:prstGeom>
                <a:solidFill>
                  <a:srgbClr val="66FF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imull</a:t>
                  </a:r>
                </a:p>
              </p:txBody>
            </p:sp>
            <p:sp>
              <p:nvSpPr>
                <p:cNvPr id="47139" name="Text Box 34"/>
                <p:cNvSpPr txBox="1">
                  <a:spLocks noChangeArrowheads="1"/>
                </p:cNvSpPr>
                <p:nvPr/>
              </p:nvSpPr>
              <p:spPr bwMode="auto">
                <a:xfrm>
                  <a:off x="4224" y="2880"/>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%ebx.1</a:t>
                  </a:r>
                  <a:endParaRPr lang="en-US" sz="1200">
                    <a:solidFill>
                      <a:srgbClr val="000066"/>
                    </a:solidFill>
                    <a:latin typeface="Times New Roman" charset="0"/>
                  </a:endParaRPr>
                </a:p>
              </p:txBody>
            </p:sp>
            <p:sp>
              <p:nvSpPr>
                <p:cNvPr id="47140" name="Freeform 35"/>
                <p:cNvSpPr>
                  <a:spLocks/>
                </p:cNvSpPr>
                <p:nvPr/>
              </p:nvSpPr>
              <p:spPr bwMode="auto">
                <a:xfrm>
                  <a:off x="3936" y="2976"/>
                  <a:ext cx="816" cy="48"/>
                </a:xfrm>
                <a:custGeom>
                  <a:avLst/>
                  <a:gdLst>
                    <a:gd name="T0" fmla="*/ 0 w 1056"/>
                    <a:gd name="T1" fmla="*/ 0 h 48"/>
                    <a:gd name="T2" fmla="*/ 0 w 1056"/>
                    <a:gd name="T3" fmla="*/ 48 h 48"/>
                    <a:gd name="T4" fmla="*/ 104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41" name="Line 36"/>
                <p:cNvSpPr>
                  <a:spLocks noChangeShapeType="1"/>
                </p:cNvSpPr>
                <p:nvPr/>
              </p:nvSpPr>
              <p:spPr bwMode="auto">
                <a:xfrm>
                  <a:off x="3936" y="18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2" name="Line 37"/>
                <p:cNvSpPr>
                  <a:spLocks noChangeShapeType="1"/>
                </p:cNvSpPr>
                <p:nvPr/>
              </p:nvSpPr>
              <p:spPr bwMode="auto">
                <a:xfrm>
                  <a:off x="3936" y="720"/>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3" name="Line 38"/>
                <p:cNvSpPr>
                  <a:spLocks noChangeShapeType="1"/>
                </p:cNvSpPr>
                <p:nvPr/>
              </p:nvSpPr>
              <p:spPr bwMode="auto">
                <a:xfrm flipH="1">
                  <a:off x="3168" y="1872"/>
                  <a:ext cx="4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4" name="Line 39"/>
                <p:cNvSpPr>
                  <a:spLocks noChangeShapeType="1"/>
                </p:cNvSpPr>
                <p:nvPr/>
              </p:nvSpPr>
              <p:spPr bwMode="auto">
                <a:xfrm flipH="1">
                  <a:off x="2976" y="187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5" name="Line 40"/>
                <p:cNvSpPr>
                  <a:spLocks noChangeShapeType="1"/>
                </p:cNvSpPr>
                <p:nvPr/>
              </p:nvSpPr>
              <p:spPr bwMode="auto">
                <a:xfrm flipH="1">
                  <a:off x="3696" y="2736"/>
                  <a:ext cx="4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6" name="Text Box 41"/>
                <p:cNvSpPr txBox="1">
                  <a:spLocks noChangeArrowheads="1"/>
                </p:cNvSpPr>
                <p:nvPr/>
              </p:nvSpPr>
              <p:spPr bwMode="auto">
                <a:xfrm>
                  <a:off x="3936" y="1822"/>
                  <a:ext cx="34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t.1b</a:t>
                  </a:r>
                  <a:endParaRPr lang="en-US" sz="1200">
                    <a:solidFill>
                      <a:srgbClr val="000066"/>
                    </a:solidFill>
                    <a:latin typeface="Times New Roman" charset="0"/>
                  </a:endParaRPr>
                </a:p>
              </p:txBody>
            </p:sp>
            <p:sp>
              <p:nvSpPr>
                <p:cNvPr id="47147" name="AutoShape 42"/>
                <p:cNvSpPr>
                  <a:spLocks noChangeArrowheads="1"/>
                </p:cNvSpPr>
                <p:nvPr/>
              </p:nvSpPr>
              <p:spPr bwMode="auto">
                <a:xfrm>
                  <a:off x="3168" y="816"/>
                  <a:ext cx="476" cy="720"/>
                </a:xfrm>
                <a:prstGeom prst="roundRect">
                  <a:avLst>
                    <a:gd name="adj" fmla="val 18181"/>
                  </a:avLst>
                </a:prstGeom>
                <a:solidFill>
                  <a:srgbClr val="66FF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47148" name="AutoShape 43"/>
                <p:cNvSpPr>
                  <a:spLocks noChangeArrowheads="1"/>
                </p:cNvSpPr>
                <p:nvPr/>
              </p:nvSpPr>
              <p:spPr bwMode="auto">
                <a:xfrm>
                  <a:off x="3700" y="1104"/>
                  <a:ext cx="476" cy="720"/>
                </a:xfrm>
                <a:prstGeom prst="roundRect">
                  <a:avLst>
                    <a:gd name="adj" fmla="val 18181"/>
                  </a:avLst>
                </a:prstGeom>
                <a:solidFill>
                  <a:srgbClr val="66FF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grpSp>
        </p:grpSp>
      </p:grpSp>
    </p:spTree>
    <p:extLst>
      <p:ext uri="{BB962C8B-B14F-4D97-AF65-F5344CB8AC3E}">
        <p14:creationId xmlns:p14="http://schemas.microsoft.com/office/powerpoint/2010/main" val="2982457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Effect transition="in" filter="dissolve">
                                      <p:cBhvr>
                                        <p:cTn id="7" dur="500"/>
                                        <p:tgtEl>
                                          <p:spTgt spid="3481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4818">
                                            <p:txEl>
                                              <p:pRg st="1" end="1"/>
                                            </p:txEl>
                                          </p:spTgt>
                                        </p:tgtEl>
                                        <p:attrNameLst>
                                          <p:attrName>style.visibility</p:attrName>
                                        </p:attrNameLst>
                                      </p:cBhvr>
                                      <p:to>
                                        <p:strVal val="visible"/>
                                      </p:to>
                                    </p:set>
                                    <p:animEffect transition="in" filter="dissolve">
                                      <p:cBhvr>
                                        <p:cTn id="10" dur="500"/>
                                        <p:tgtEl>
                                          <p:spTgt spid="34818">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304376" y="100"/>
            <a:ext cx="7431864" cy="572027"/>
          </a:xfrm>
        </p:spPr>
        <p:txBody>
          <a:bodyPr/>
          <a:lstStyle/>
          <a:p>
            <a:pPr eaLnBrk="1" hangingPunct="1">
              <a:defRPr/>
            </a:pPr>
            <a:r>
              <a:rPr lang="en-US">
                <a:ea typeface="ＭＳ Ｐゴシック" pitchFamily="-1" charset="-128"/>
                <a:cs typeface="ＭＳ Ｐゴシック" pitchFamily="-1" charset="-128"/>
              </a:rPr>
              <a:t>Executing with Parallel Loop</a:t>
            </a:r>
          </a:p>
        </p:txBody>
      </p:sp>
      <p:pic>
        <p:nvPicPr>
          <p:cNvPr id="481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360" y="648085"/>
            <a:ext cx="7065661" cy="59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4"/>
          <p:cNvSpPr>
            <a:spLocks noGrp="1" noChangeArrowheads="1"/>
          </p:cNvSpPr>
          <p:nvPr>
            <p:ph type="body" idx="1"/>
          </p:nvPr>
        </p:nvSpPr>
        <p:spPr>
          <a:xfrm>
            <a:off x="152189" y="4715651"/>
            <a:ext cx="4261273" cy="1521178"/>
          </a:xfrm>
          <a:solidFill>
            <a:schemeClr val="bg1"/>
          </a:solidFill>
        </p:spPr>
        <p:txBody>
          <a:bodyPr/>
          <a:lstStyle/>
          <a:p>
            <a:pPr lvl="1" eaLnBrk="1" hangingPunct="1"/>
            <a:r>
              <a:rPr lang="en-US">
                <a:latin typeface="Helvetica" charset="0"/>
                <a:ea typeface="ＭＳ Ｐゴシック" charset="0"/>
              </a:rPr>
              <a:t>Predicted Performance</a:t>
            </a:r>
          </a:p>
          <a:p>
            <a:pPr lvl="2" eaLnBrk="1" hangingPunct="1"/>
            <a:r>
              <a:rPr lang="en-US" sz="1800">
                <a:latin typeface="Helvetica" charset="0"/>
                <a:ea typeface="ＭＳ Ｐゴシック" charset="0"/>
              </a:rPr>
              <a:t>Can keep 4-cycle multiplier busy performing two simultaneous multiplications</a:t>
            </a:r>
          </a:p>
          <a:p>
            <a:pPr lvl="2" eaLnBrk="1" hangingPunct="1"/>
            <a:r>
              <a:rPr lang="en-US" sz="1800">
                <a:latin typeface="Helvetica" charset="0"/>
                <a:ea typeface="ＭＳ Ｐゴシック" charset="0"/>
              </a:rPr>
              <a:t>Gives CPE of 2.0</a:t>
            </a:r>
          </a:p>
        </p:txBody>
      </p:sp>
    </p:spTree>
    <p:extLst>
      <p:ext uri="{BB962C8B-B14F-4D97-AF65-F5344CB8AC3E}">
        <p14:creationId xmlns:p14="http://schemas.microsoft.com/office/powerpoint/2010/main" val="33732766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6200" y="304800"/>
            <a:ext cx="9131300" cy="571500"/>
          </a:xfrm>
          <a:effectLst>
            <a:outerShdw blurRad="63500" dist="53882" dir="2700000" algn="ctr" rotWithShape="0">
              <a:srgbClr val="969696"/>
            </a:outerShdw>
          </a:effectLst>
        </p:spPr>
        <p:txBody>
          <a:bodyPr/>
          <a:lstStyle/>
          <a:p>
            <a:pPr eaLnBrk="1" hangingPunct="1">
              <a:defRPr/>
            </a:pPr>
            <a:r>
              <a:rPr lang="en-US" dirty="0" smtClean="0">
                <a:cs typeface="+mj-cs"/>
              </a:rPr>
              <a:t>Machine-Dependent Optimizations</a:t>
            </a:r>
          </a:p>
        </p:txBody>
      </p:sp>
      <p:sp>
        <p:nvSpPr>
          <p:cNvPr id="406531" name="Rectangle 3"/>
          <p:cNvSpPr>
            <a:spLocks noGrp="1" noChangeArrowheads="1"/>
          </p:cNvSpPr>
          <p:nvPr>
            <p:ph type="body" idx="1"/>
          </p:nvPr>
        </p:nvSpPr>
        <p:spPr/>
        <p:txBody>
          <a:bodyPr lIns="89262" rIns="89262"/>
          <a:lstStyle/>
          <a:p>
            <a:pPr marL="220820" indent="-220820" defTabSz="883270" eaLnBrk="1" hangingPunct="1">
              <a:tabLst>
                <a:tab pos="4961350" algn="l"/>
                <a:tab pos="5637901" algn="l"/>
              </a:tabLst>
              <a:defRPr/>
            </a:pPr>
            <a:r>
              <a:rPr lang="en-US" dirty="0" smtClean="0"/>
              <a:t>Take advantage of some knowledge of the hardware organization of the CPU to squeeze faster performance from the executing program</a:t>
            </a:r>
          </a:p>
          <a:p>
            <a:pPr marL="552830" lvl="1" indent="-219253" defTabSz="883270" eaLnBrk="1" hangingPunct="1">
              <a:tabLst>
                <a:tab pos="4961350" algn="l"/>
                <a:tab pos="5637901" algn="l"/>
              </a:tabLst>
              <a:defRPr/>
            </a:pPr>
            <a:r>
              <a:rPr lang="en-US" dirty="0" smtClean="0"/>
              <a:t>Exploit the pipelining within the CPU</a:t>
            </a:r>
          </a:p>
          <a:p>
            <a:pPr marL="552830" lvl="1" indent="-219253" defTabSz="883270" eaLnBrk="1" hangingPunct="1">
              <a:tabLst>
                <a:tab pos="4961350" algn="l"/>
                <a:tab pos="5637901" algn="l"/>
              </a:tabLst>
              <a:defRPr/>
            </a:pPr>
            <a:r>
              <a:rPr lang="en-US" dirty="0" smtClean="0"/>
              <a:t>Exploit the parallelism within the CPU</a:t>
            </a:r>
          </a:p>
          <a:p>
            <a:pPr marL="828459" lvl="2" indent="-162874" defTabSz="883270" eaLnBrk="1" hangingPunct="1">
              <a:tabLst>
                <a:tab pos="4961350" algn="l"/>
                <a:tab pos="5637901" algn="l"/>
              </a:tabLst>
              <a:defRPr/>
            </a:pPr>
            <a:r>
              <a:rPr lang="en-US" dirty="0" smtClean="0"/>
              <a:t>There may be multiple units that perform addition, multiplication, etc.</a:t>
            </a:r>
          </a:p>
          <a:p>
            <a:pPr marL="828459" lvl="2" indent="-162874" defTabSz="883270" eaLnBrk="1" hangingPunct="1">
              <a:tabLst>
                <a:tab pos="4961350" algn="l"/>
                <a:tab pos="5637901" algn="l"/>
              </a:tabLst>
              <a:defRPr/>
            </a:pPr>
            <a:r>
              <a:rPr lang="en-US" dirty="0"/>
              <a:t> </a:t>
            </a:r>
            <a:r>
              <a:rPr lang="en-US" dirty="0" smtClean="0"/>
              <a:t>Multiple instructions can execute in parallel on different units</a:t>
            </a:r>
          </a:p>
          <a:p>
            <a:pPr marL="828459" lvl="2" indent="-162874" defTabSz="883270" eaLnBrk="1" hangingPunct="1">
              <a:tabLst>
                <a:tab pos="4961350" algn="l"/>
                <a:tab pos="5637901" algn="l"/>
              </a:tabLst>
              <a:defRPr/>
            </a:pPr>
            <a:r>
              <a:rPr lang="en-US" dirty="0"/>
              <a:t> </a:t>
            </a:r>
            <a:r>
              <a:rPr lang="en-US" dirty="0" smtClean="0"/>
              <a:t>This is called </a:t>
            </a:r>
            <a:r>
              <a:rPr lang="en-US" i="1" dirty="0" smtClean="0"/>
              <a:t>instruction-level parallelism</a:t>
            </a:r>
          </a:p>
        </p:txBody>
      </p:sp>
    </p:spTree>
    <p:extLst>
      <p:ext uri="{BB962C8B-B14F-4D97-AF65-F5344CB8AC3E}">
        <p14:creationId xmlns:p14="http://schemas.microsoft.com/office/powerpoint/2010/main" val="2208915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63" name="Rectangle 7"/>
          <p:cNvSpPr>
            <a:spLocks noGrp="1" noChangeArrowheads="1"/>
          </p:cNvSpPr>
          <p:nvPr>
            <p:ph type="title"/>
          </p:nvPr>
        </p:nvSpPr>
        <p:spPr>
          <a:xfrm>
            <a:off x="76107" y="247191"/>
            <a:ext cx="9033012" cy="779604"/>
          </a:xfrm>
        </p:spPr>
        <p:txBody>
          <a:bodyPr/>
          <a:lstStyle/>
          <a:p>
            <a:pPr eaLnBrk="1" hangingPunct="1">
              <a:defRPr/>
            </a:pPr>
            <a:r>
              <a:rPr lang="en-US">
                <a:ea typeface="ＭＳ Ｐゴシック" pitchFamily="-1" charset="-128"/>
                <a:cs typeface="ＭＳ Ｐゴシック" pitchFamily="-1" charset="-128"/>
              </a:rPr>
              <a:t>Requirements for Parallel Computation</a:t>
            </a:r>
          </a:p>
        </p:txBody>
      </p:sp>
      <p:sp>
        <p:nvSpPr>
          <p:cNvPr id="454664" name="Rectangle 8"/>
          <p:cNvSpPr>
            <a:spLocks noGrp="1" noChangeArrowheads="1"/>
          </p:cNvSpPr>
          <p:nvPr>
            <p:ph type="body" idx="1"/>
          </p:nvPr>
        </p:nvSpPr>
        <p:spPr/>
        <p:txBody>
          <a:bodyPr/>
          <a:lstStyle/>
          <a:p>
            <a:pPr marL="381144" indent="-381144" eaLnBrk="1" hangingPunct="1">
              <a:buNone/>
              <a:defRPr/>
            </a:pPr>
            <a:r>
              <a:rPr lang="en-US" dirty="0">
                <a:ea typeface="ＭＳ Ｐゴシック" pitchFamily="-1" charset="-128"/>
                <a:cs typeface="ＭＳ Ｐゴシック" pitchFamily="-1" charset="-128"/>
              </a:rPr>
              <a:t>Mathematical</a:t>
            </a:r>
          </a:p>
          <a:p>
            <a:pPr marL="735624" lvl="1" indent="-243115" eaLnBrk="1" hangingPunct="1">
              <a:buFont typeface="Wingdings" pitchFamily="-1" charset="2"/>
              <a:buChar char="n"/>
              <a:defRPr/>
            </a:pPr>
            <a:r>
              <a:rPr lang="en-US" dirty="0"/>
              <a:t>Combining operation must be associative &amp; commutative</a:t>
            </a:r>
          </a:p>
          <a:p>
            <a:pPr marL="1132449" lvl="2" indent="-235272" eaLnBrk="1" hangingPunct="1">
              <a:buFont typeface="Wingdings" pitchFamily="-1" charset="2"/>
              <a:buChar char="l"/>
              <a:defRPr/>
            </a:pPr>
            <a:r>
              <a:rPr lang="en-US" sz="1800" dirty="0">
                <a:ea typeface="ＭＳ Ｐゴシック" pitchFamily="-1" charset="-128"/>
              </a:rPr>
              <a:t>OK for integer multiplication and addition</a:t>
            </a:r>
          </a:p>
          <a:p>
            <a:pPr marL="1132449" lvl="2" indent="-235272" eaLnBrk="1" hangingPunct="1">
              <a:buFont typeface="Wingdings" pitchFamily="-1" charset="2"/>
              <a:buChar char="l"/>
              <a:defRPr/>
            </a:pPr>
            <a:r>
              <a:rPr lang="en-US" sz="1800" dirty="0">
                <a:ea typeface="ＭＳ Ｐゴシック" pitchFamily="-1" charset="-128"/>
              </a:rPr>
              <a:t>Not strictly true for floating point</a:t>
            </a:r>
          </a:p>
          <a:p>
            <a:pPr marL="1581037" lvl="3" indent="-225863" eaLnBrk="1" hangingPunct="1">
              <a:defRPr/>
            </a:pPr>
            <a:r>
              <a:rPr lang="en-US" sz="1800" dirty="0">
                <a:ea typeface="ＭＳ Ｐゴシック" pitchFamily="-1" charset="-128"/>
              </a:rPr>
              <a:t>We saw some pathological cases in the textbook where the order of floating point multiplication can cause overflow</a:t>
            </a:r>
          </a:p>
          <a:p>
            <a:pPr marL="2421747" lvl="4" indent="-225863" eaLnBrk="1" hangingPunct="1">
              <a:defRPr/>
            </a:pPr>
            <a:r>
              <a:rPr lang="en-US" sz="1800" dirty="0">
                <a:latin typeface="Times New Roman" pitchFamily="-1" charset="0"/>
                <a:ea typeface="ＭＳ Ｐゴシック" pitchFamily="-1" charset="-128"/>
              </a:rPr>
              <a:t>e.g. in </a:t>
            </a:r>
            <a:r>
              <a:rPr lang="en-US" sz="1800" dirty="0" err="1">
                <a:latin typeface="Times New Roman" pitchFamily="-1" charset="0"/>
                <a:ea typeface="ＭＳ Ｐゴシック" pitchFamily="-1" charset="-128"/>
              </a:rPr>
              <a:t>Ch</a:t>
            </a:r>
            <a:r>
              <a:rPr lang="en-US" sz="1800" dirty="0">
                <a:latin typeface="Times New Roman" pitchFamily="-1" charset="0"/>
                <a:ea typeface="ＭＳ Ｐゴシック" pitchFamily="-1" charset="-128"/>
              </a:rPr>
              <a:t> 2, for single precision floating point, “(1e20*1e20)*1e-20 evaluates to +∞, while 1e20*(1e20*1e-20) evaluates to 1e20.”</a:t>
            </a:r>
            <a:endParaRPr lang="en-US" sz="9600" dirty="0">
              <a:latin typeface="Times New Roman" pitchFamily="-1" charset="0"/>
              <a:ea typeface="ＭＳ Ｐゴシック" pitchFamily="-1" charset="-128"/>
            </a:endParaRPr>
          </a:p>
          <a:p>
            <a:pPr marL="1581037" lvl="3" indent="-225863" eaLnBrk="1" hangingPunct="1">
              <a:defRPr/>
            </a:pPr>
            <a:r>
              <a:rPr lang="en-US" sz="1800" dirty="0">
                <a:ea typeface="ＭＳ Ｐゴシック" pitchFamily="-1" charset="-128"/>
              </a:rPr>
              <a:t>OK for most applications</a:t>
            </a:r>
          </a:p>
          <a:p>
            <a:pPr marL="381144" indent="-381144" eaLnBrk="1" hangingPunct="1">
              <a:buNone/>
              <a:defRPr/>
            </a:pPr>
            <a:r>
              <a:rPr lang="en-US" dirty="0">
                <a:ea typeface="ＭＳ Ｐゴシック" pitchFamily="-1" charset="-128"/>
                <a:cs typeface="ＭＳ Ｐゴシック" pitchFamily="-1" charset="-128"/>
              </a:rPr>
              <a:t>Hardware</a:t>
            </a:r>
          </a:p>
          <a:p>
            <a:pPr marL="735624" lvl="1" indent="-243115" eaLnBrk="1" hangingPunct="1">
              <a:buFont typeface="Wingdings" pitchFamily="-1" charset="2"/>
              <a:buChar char="n"/>
              <a:defRPr/>
            </a:pPr>
            <a:r>
              <a:rPr lang="en-US" dirty="0"/>
              <a:t>Pipelined functional units</a:t>
            </a:r>
          </a:p>
          <a:p>
            <a:pPr marL="735624" lvl="1" indent="-243115" eaLnBrk="1" hangingPunct="1">
              <a:buFont typeface="Wingdings" pitchFamily="-1" charset="2"/>
              <a:buChar char="n"/>
              <a:defRPr/>
            </a:pPr>
            <a:r>
              <a:rPr lang="en-US" dirty="0"/>
              <a:t>Ability to dynamically extract parallelism from code</a:t>
            </a:r>
          </a:p>
        </p:txBody>
      </p:sp>
    </p:spTree>
    <p:extLst>
      <p:ext uri="{BB962C8B-B14F-4D97-AF65-F5344CB8AC3E}">
        <p14:creationId xmlns:p14="http://schemas.microsoft.com/office/powerpoint/2010/main" val="258734725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4664">
                                            <p:txEl>
                                              <p:pRg st="0" end="0"/>
                                            </p:txEl>
                                          </p:spTgt>
                                        </p:tgtEl>
                                        <p:attrNameLst>
                                          <p:attrName>style.visibility</p:attrName>
                                        </p:attrNameLst>
                                      </p:cBhvr>
                                      <p:to>
                                        <p:strVal val="visible"/>
                                      </p:to>
                                    </p:set>
                                    <p:animEffect transition="in" filter="dissolve">
                                      <p:cBhvr>
                                        <p:cTn id="7" dur="500"/>
                                        <p:tgtEl>
                                          <p:spTgt spid="4546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4664">
                                            <p:txEl>
                                              <p:pRg st="1" end="1"/>
                                            </p:txEl>
                                          </p:spTgt>
                                        </p:tgtEl>
                                        <p:attrNameLst>
                                          <p:attrName>style.visibility</p:attrName>
                                        </p:attrNameLst>
                                      </p:cBhvr>
                                      <p:to>
                                        <p:strVal val="visible"/>
                                      </p:to>
                                    </p:set>
                                    <p:animEffect transition="in" filter="dissolve">
                                      <p:cBhvr>
                                        <p:cTn id="12" dur="500"/>
                                        <p:tgtEl>
                                          <p:spTgt spid="45466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4664">
                                            <p:txEl>
                                              <p:pRg st="2" end="2"/>
                                            </p:txEl>
                                          </p:spTgt>
                                        </p:tgtEl>
                                        <p:attrNameLst>
                                          <p:attrName>style.visibility</p:attrName>
                                        </p:attrNameLst>
                                      </p:cBhvr>
                                      <p:to>
                                        <p:strVal val="visible"/>
                                      </p:to>
                                    </p:set>
                                    <p:animEffect transition="in" filter="dissolve">
                                      <p:cBhvr>
                                        <p:cTn id="17" dur="500"/>
                                        <p:tgtEl>
                                          <p:spTgt spid="45466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4664">
                                            <p:txEl>
                                              <p:pRg st="3" end="3"/>
                                            </p:txEl>
                                          </p:spTgt>
                                        </p:tgtEl>
                                        <p:attrNameLst>
                                          <p:attrName>style.visibility</p:attrName>
                                        </p:attrNameLst>
                                      </p:cBhvr>
                                      <p:to>
                                        <p:strVal val="visible"/>
                                      </p:to>
                                    </p:set>
                                    <p:animEffect transition="in" filter="dissolve">
                                      <p:cBhvr>
                                        <p:cTn id="22" dur="500"/>
                                        <p:tgtEl>
                                          <p:spTgt spid="454664">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54664">
                                            <p:txEl>
                                              <p:pRg st="4" end="4"/>
                                            </p:txEl>
                                          </p:spTgt>
                                        </p:tgtEl>
                                        <p:attrNameLst>
                                          <p:attrName>style.visibility</p:attrName>
                                        </p:attrNameLst>
                                      </p:cBhvr>
                                      <p:to>
                                        <p:strVal val="visible"/>
                                      </p:to>
                                    </p:set>
                                    <p:animEffect transition="in" filter="dissolve">
                                      <p:cBhvr>
                                        <p:cTn id="25" dur="500"/>
                                        <p:tgtEl>
                                          <p:spTgt spid="454664">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54664">
                                            <p:txEl>
                                              <p:pRg st="5" end="5"/>
                                            </p:txEl>
                                          </p:spTgt>
                                        </p:tgtEl>
                                        <p:attrNameLst>
                                          <p:attrName>style.visibility</p:attrName>
                                        </p:attrNameLst>
                                      </p:cBhvr>
                                      <p:to>
                                        <p:strVal val="visible"/>
                                      </p:to>
                                    </p:set>
                                    <p:animEffect transition="in" filter="dissolve">
                                      <p:cBhvr>
                                        <p:cTn id="28" dur="500"/>
                                        <p:tgtEl>
                                          <p:spTgt spid="454664">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54664">
                                            <p:txEl>
                                              <p:pRg st="6" end="6"/>
                                            </p:txEl>
                                          </p:spTgt>
                                        </p:tgtEl>
                                        <p:attrNameLst>
                                          <p:attrName>style.visibility</p:attrName>
                                        </p:attrNameLst>
                                      </p:cBhvr>
                                      <p:to>
                                        <p:strVal val="visible"/>
                                      </p:to>
                                    </p:set>
                                    <p:animEffect transition="in" filter="dissolve">
                                      <p:cBhvr>
                                        <p:cTn id="31" dur="500"/>
                                        <p:tgtEl>
                                          <p:spTgt spid="454664">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54664">
                                            <p:txEl>
                                              <p:pRg st="7" end="7"/>
                                            </p:txEl>
                                          </p:spTgt>
                                        </p:tgtEl>
                                        <p:attrNameLst>
                                          <p:attrName>style.visibility</p:attrName>
                                        </p:attrNameLst>
                                      </p:cBhvr>
                                      <p:to>
                                        <p:strVal val="visible"/>
                                      </p:to>
                                    </p:set>
                                    <p:animEffect transition="in" filter="dissolve">
                                      <p:cBhvr>
                                        <p:cTn id="36" dur="500"/>
                                        <p:tgtEl>
                                          <p:spTgt spid="454664">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54664">
                                            <p:txEl>
                                              <p:pRg st="8" end="8"/>
                                            </p:txEl>
                                          </p:spTgt>
                                        </p:tgtEl>
                                        <p:attrNameLst>
                                          <p:attrName>style.visibility</p:attrName>
                                        </p:attrNameLst>
                                      </p:cBhvr>
                                      <p:to>
                                        <p:strVal val="visible"/>
                                      </p:to>
                                    </p:set>
                                    <p:animEffect transition="in" filter="dissolve">
                                      <p:cBhvr>
                                        <p:cTn id="41" dur="500"/>
                                        <p:tgtEl>
                                          <p:spTgt spid="454664">
                                            <p:txEl>
                                              <p:pRg st="8" end="8"/>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54664">
                                            <p:txEl>
                                              <p:pRg st="9" end="9"/>
                                            </p:txEl>
                                          </p:spTgt>
                                        </p:tgtEl>
                                        <p:attrNameLst>
                                          <p:attrName>style.visibility</p:attrName>
                                        </p:attrNameLst>
                                      </p:cBhvr>
                                      <p:to>
                                        <p:strVal val="visible"/>
                                      </p:to>
                                    </p:set>
                                    <p:animEffect transition="in" filter="dissolve">
                                      <p:cBhvr>
                                        <p:cTn id="46" dur="500"/>
                                        <p:tgtEl>
                                          <p:spTgt spid="45466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4" grpId="0" build="p" bldLvl="3"/>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380471" y="334343"/>
            <a:ext cx="8273656" cy="572026"/>
          </a:xfrm>
        </p:spPr>
        <p:txBody>
          <a:bodyPr/>
          <a:lstStyle/>
          <a:p>
            <a:pPr eaLnBrk="1" hangingPunct="1">
              <a:defRPr/>
            </a:pPr>
            <a:r>
              <a:rPr lang="en-US">
                <a:ea typeface="ＭＳ Ｐゴシック" pitchFamily="-1" charset="-128"/>
                <a:cs typeface="ＭＳ Ｐゴシック" pitchFamily="-1" charset="-128"/>
              </a:rPr>
              <a:t>Optimization Results for Combining</a:t>
            </a:r>
          </a:p>
        </p:txBody>
      </p:sp>
      <p:graphicFrame>
        <p:nvGraphicFramePr>
          <p:cNvPr id="50178" name="Object 2"/>
          <p:cNvGraphicFramePr>
            <a:graphicFrameLocks noGrp="1" noChangeAspect="1"/>
          </p:cNvGraphicFramePr>
          <p:nvPr>
            <p:ph type="tbl" idx="1"/>
          </p:nvPr>
        </p:nvGraphicFramePr>
        <p:xfrm>
          <a:off x="304377" y="1220111"/>
          <a:ext cx="8218170" cy="4493813"/>
        </p:xfrm>
        <a:graphic>
          <a:graphicData uri="http://schemas.openxmlformats.org/presentationml/2006/ole">
            <mc:AlternateContent xmlns:mc="http://schemas.openxmlformats.org/markup-compatibility/2006">
              <mc:Choice xmlns:v="urn:schemas-microsoft-com:vml" Requires="v">
                <p:oleObj spid="_x0000_s95282" name="Document" r:id="rId3" imgW="32965079" imgH="18031746" progId="Word.Document.8">
                  <p:embed/>
                </p:oleObj>
              </mc:Choice>
              <mc:Fallback>
                <p:oleObj name="Document" r:id="rId3" imgW="32965079" imgH="1803174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77" y="1220111"/>
                        <a:ext cx="8218170" cy="44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187039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456565" y="228193"/>
            <a:ext cx="8294264" cy="572027"/>
          </a:xfrm>
        </p:spPr>
        <p:txBody>
          <a:bodyPr/>
          <a:lstStyle/>
          <a:p>
            <a:pPr eaLnBrk="1" hangingPunct="1">
              <a:defRPr/>
            </a:pPr>
            <a:r>
              <a:rPr lang="en-US">
                <a:ea typeface="ＭＳ Ｐゴシック" pitchFamily="-1" charset="-128"/>
                <a:cs typeface="ＭＳ Ｐゴシック" pitchFamily="-1" charset="-128"/>
              </a:rPr>
              <a:t>Parallel Unrolling: Reassociation</a:t>
            </a:r>
          </a:p>
        </p:txBody>
      </p:sp>
      <p:sp>
        <p:nvSpPr>
          <p:cNvPr id="457731" name="Rectangle 3"/>
          <p:cNvSpPr>
            <a:spLocks noGrp="1" noChangeArrowheads="1"/>
          </p:cNvSpPr>
          <p:nvPr>
            <p:ph type="body" idx="1"/>
          </p:nvPr>
        </p:nvSpPr>
        <p:spPr>
          <a:xfrm>
            <a:off x="5554874" y="1064824"/>
            <a:ext cx="3576426" cy="3962986"/>
          </a:xfrm>
        </p:spPr>
        <p:txBody>
          <a:bodyPr/>
          <a:lstStyle/>
          <a:p>
            <a:pPr marL="221157" indent="-221157" defTabSz="884628" eaLnBrk="1" hangingPunct="1">
              <a:buNone/>
              <a:tabLst>
                <a:tab pos="2936215" algn="l"/>
              </a:tabLst>
              <a:defRPr/>
            </a:pPr>
            <a:r>
              <a:rPr lang="en-US" dirty="0">
                <a:ea typeface="ＭＳ Ｐゴシック" pitchFamily="-1" charset="-128"/>
                <a:cs typeface="ＭＳ Ｐゴシック" pitchFamily="-1" charset="-128"/>
              </a:rPr>
              <a:t>Code Version</a:t>
            </a:r>
          </a:p>
          <a:p>
            <a:pPr marL="553679" lvl="1" indent="-219594" defTabSz="884628" eaLnBrk="1" hangingPunct="1">
              <a:buFont typeface="Wingdings" pitchFamily="-1" charset="2"/>
              <a:buChar char="n"/>
              <a:tabLst>
                <a:tab pos="2936215" algn="l"/>
              </a:tabLst>
              <a:defRPr/>
            </a:pPr>
            <a:r>
              <a:rPr lang="en-US" dirty="0"/>
              <a:t>Integer product</a:t>
            </a:r>
          </a:p>
          <a:p>
            <a:pPr marL="221157" indent="-221157" defTabSz="884628" eaLnBrk="1" hangingPunct="1">
              <a:buNone/>
              <a:tabLst>
                <a:tab pos="2936215" algn="l"/>
              </a:tabLst>
              <a:defRPr/>
            </a:pPr>
            <a:r>
              <a:rPr lang="en-US" dirty="0">
                <a:ea typeface="ＭＳ Ｐゴシック" pitchFamily="-1" charset="-128"/>
                <a:cs typeface="ＭＳ Ｐゴシック" pitchFamily="-1" charset="-128"/>
              </a:rPr>
              <a:t>Optimization</a:t>
            </a:r>
          </a:p>
          <a:p>
            <a:pPr marL="553679" lvl="1" indent="-219594" defTabSz="884628" eaLnBrk="1" hangingPunct="1">
              <a:buFont typeface="Wingdings" pitchFamily="-1" charset="2"/>
              <a:buChar char="n"/>
              <a:tabLst>
                <a:tab pos="2936215" algn="l"/>
              </a:tabLst>
              <a:defRPr/>
            </a:pPr>
            <a:r>
              <a:rPr lang="en-US" dirty="0"/>
              <a:t>Multiply pairs of elements together</a:t>
            </a:r>
          </a:p>
          <a:p>
            <a:pPr marL="553679" lvl="1" indent="-219594" defTabSz="884628" eaLnBrk="1" hangingPunct="1">
              <a:buFont typeface="Wingdings" pitchFamily="-1" charset="2"/>
              <a:buChar char="n"/>
              <a:tabLst>
                <a:tab pos="2936215" algn="l"/>
              </a:tabLst>
              <a:defRPr/>
            </a:pPr>
            <a:r>
              <a:rPr lang="en-US" dirty="0"/>
              <a:t>And then update product</a:t>
            </a:r>
          </a:p>
          <a:p>
            <a:pPr marL="553679" lvl="1" indent="-219594" defTabSz="884628" eaLnBrk="1" hangingPunct="1">
              <a:buFont typeface="Wingdings" pitchFamily="-1" charset="2"/>
              <a:buChar char="n"/>
              <a:tabLst>
                <a:tab pos="2936215" algn="l"/>
              </a:tabLst>
              <a:defRPr/>
            </a:pPr>
            <a:r>
              <a:rPr lang="en-US" dirty="0"/>
              <a:t>“Tree height reduction</a:t>
            </a:r>
            <a:r>
              <a:rPr lang="en-US" dirty="0" smtClean="0"/>
              <a:t>”</a:t>
            </a:r>
          </a:p>
          <a:p>
            <a:pPr marL="221157" indent="-221157" defTabSz="884628" eaLnBrk="1" hangingPunct="1">
              <a:buNone/>
              <a:tabLst>
                <a:tab pos="2936215" algn="l"/>
              </a:tabLst>
              <a:defRPr/>
            </a:pPr>
            <a:r>
              <a:rPr lang="en-US" dirty="0">
                <a:ea typeface="ＭＳ Ｐゴシック" pitchFamily="-1" charset="-128"/>
                <a:cs typeface="ＭＳ Ｐゴシック" pitchFamily="-1" charset="-128"/>
              </a:rPr>
              <a:t>Performance</a:t>
            </a:r>
          </a:p>
          <a:p>
            <a:pPr marL="553679" lvl="1" indent="-219594" defTabSz="884628" eaLnBrk="1" hangingPunct="1">
              <a:buFont typeface="Wingdings" pitchFamily="-1" charset="2"/>
              <a:buChar char="n"/>
              <a:tabLst>
                <a:tab pos="2936215" algn="l"/>
              </a:tabLst>
              <a:defRPr/>
            </a:pPr>
            <a:r>
              <a:rPr lang="en-US" dirty="0"/>
              <a:t>CPE = 2.5</a:t>
            </a:r>
          </a:p>
        </p:txBody>
      </p:sp>
      <p:sp>
        <p:nvSpPr>
          <p:cNvPr id="51203" name="Rectangle 4"/>
          <p:cNvSpPr>
            <a:spLocks noChangeArrowheads="1"/>
          </p:cNvSpPr>
          <p:nvPr/>
        </p:nvSpPr>
        <p:spPr bwMode="auto">
          <a:xfrm>
            <a:off x="228282" y="988765"/>
            <a:ext cx="5263180" cy="4786957"/>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void combine6aa(vec_ptr v, int *dest)</a:t>
            </a:r>
          </a:p>
          <a:p>
            <a:pPr algn="l">
              <a:lnSpc>
                <a:spcPct val="100000"/>
              </a:lnSpc>
              <a:tabLst>
                <a:tab pos="902066" algn="l"/>
                <a:tab pos="2257521" algn="l"/>
              </a:tabLst>
            </a:pPr>
            <a:r>
              <a:rPr lang="en-US">
                <a:solidFill>
                  <a:srgbClr val="000066"/>
                </a:solidFill>
                <a:latin typeface="Courier New" charset="0"/>
              </a:rPr>
              <a:t>{</a:t>
            </a:r>
          </a:p>
          <a:p>
            <a:pPr algn="l">
              <a:lnSpc>
                <a:spcPct val="100000"/>
              </a:lnSpc>
              <a:tabLst>
                <a:tab pos="902066" algn="l"/>
                <a:tab pos="2257521" algn="l"/>
              </a:tabLst>
            </a:pPr>
            <a:r>
              <a:rPr lang="en-US">
                <a:solidFill>
                  <a:srgbClr val="000066"/>
                </a:solidFill>
                <a:latin typeface="Courier New" charset="0"/>
              </a:rPr>
              <a:t>  int length = vec_length(v);</a:t>
            </a:r>
          </a:p>
          <a:p>
            <a:pPr algn="l">
              <a:lnSpc>
                <a:spcPct val="100000"/>
              </a:lnSpc>
              <a:tabLst>
                <a:tab pos="902066" algn="l"/>
                <a:tab pos="2257521" algn="l"/>
              </a:tabLst>
            </a:pPr>
            <a:r>
              <a:rPr lang="en-US">
                <a:solidFill>
                  <a:srgbClr val="000066"/>
                </a:solidFill>
                <a:latin typeface="Courier New" charset="0"/>
              </a:rPr>
              <a:t>  int limit = length-1;</a:t>
            </a:r>
          </a:p>
          <a:p>
            <a:pPr algn="l">
              <a:lnSpc>
                <a:spcPct val="100000"/>
              </a:lnSpc>
              <a:tabLst>
                <a:tab pos="902066" algn="l"/>
                <a:tab pos="2257521" algn="l"/>
              </a:tabLst>
            </a:pPr>
            <a:r>
              <a:rPr lang="en-US">
                <a:solidFill>
                  <a:srgbClr val="000066"/>
                </a:solidFill>
                <a:latin typeface="Courier New" charset="0"/>
              </a:rPr>
              <a:t>  int *data = get_vec_start(v);</a:t>
            </a:r>
          </a:p>
          <a:p>
            <a:pPr algn="l">
              <a:lnSpc>
                <a:spcPct val="100000"/>
              </a:lnSpc>
              <a:tabLst>
                <a:tab pos="902066" algn="l"/>
                <a:tab pos="2257521" algn="l"/>
              </a:tabLst>
            </a:pPr>
            <a:r>
              <a:rPr lang="en-US">
                <a:solidFill>
                  <a:srgbClr val="000066"/>
                </a:solidFill>
                <a:latin typeface="Courier New" charset="0"/>
              </a:rPr>
              <a:t>  int x = 1;</a:t>
            </a:r>
          </a:p>
          <a:p>
            <a:pPr algn="l">
              <a:lnSpc>
                <a:spcPct val="100000"/>
              </a:lnSpc>
              <a:tabLst>
                <a:tab pos="902066" algn="l"/>
                <a:tab pos="2257521" algn="l"/>
              </a:tabLst>
            </a:pPr>
            <a:r>
              <a:rPr lang="en-US">
                <a:solidFill>
                  <a:srgbClr val="000066"/>
                </a:solidFill>
                <a:latin typeface="Courier New" charset="0"/>
              </a:rPr>
              <a:t>  int i;</a:t>
            </a:r>
          </a:p>
          <a:p>
            <a:pPr algn="l">
              <a:lnSpc>
                <a:spcPct val="100000"/>
              </a:lnSpc>
              <a:tabLst>
                <a:tab pos="902066" algn="l"/>
                <a:tab pos="2257521" algn="l"/>
              </a:tabLst>
            </a:pPr>
            <a:r>
              <a:rPr lang="en-US">
                <a:solidFill>
                  <a:srgbClr val="000066"/>
                </a:solidFill>
                <a:latin typeface="Courier New" charset="0"/>
              </a:rPr>
              <a:t>  /* Combine 2 elements at a time */</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 *= (data[i] * data[i+1]);</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 Finish any remaining elements */</a:t>
            </a:r>
          </a:p>
          <a:p>
            <a:pPr algn="l">
              <a:lnSpc>
                <a:spcPct val="100000"/>
              </a:lnSpc>
              <a:tabLst>
                <a:tab pos="902066" algn="l"/>
                <a:tab pos="2257521" algn="l"/>
              </a:tabLst>
            </a:pPr>
            <a:r>
              <a:rPr lang="en-US">
                <a:solidFill>
                  <a:srgbClr val="000066"/>
                </a:solidFill>
                <a:latin typeface="Courier New" charset="0"/>
              </a:rPr>
              <a:t>  for (; i &lt; length; i++) {</a:t>
            </a:r>
          </a:p>
          <a:p>
            <a:pPr algn="l">
              <a:lnSpc>
                <a:spcPct val="100000"/>
              </a:lnSpc>
              <a:tabLst>
                <a:tab pos="902066" algn="l"/>
                <a:tab pos="2257521" algn="l"/>
              </a:tabLst>
            </a:pPr>
            <a:r>
              <a:rPr lang="en-US">
                <a:solidFill>
                  <a:srgbClr val="000066"/>
                </a:solidFill>
                <a:latin typeface="Courier New" charset="0"/>
              </a:rPr>
              <a:t>    x *= data[i];</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*dest = x;</a:t>
            </a:r>
          </a:p>
          <a:p>
            <a:pPr algn="l">
              <a:lnSpc>
                <a:spcPct val="100000"/>
              </a:lnSpc>
              <a:tabLst>
                <a:tab pos="902066" algn="l"/>
                <a:tab pos="2257521" algn="l"/>
              </a:tabLst>
            </a:pPr>
            <a:r>
              <a:rPr lang="en-US">
                <a:solidFill>
                  <a:srgbClr val="000066"/>
                </a:solidFill>
                <a:latin typeface="Courier New" charset="0"/>
              </a:rPr>
              <a:t>}</a:t>
            </a:r>
          </a:p>
        </p:txBody>
      </p:sp>
    </p:spTree>
    <p:extLst>
      <p:ext uri="{BB962C8B-B14F-4D97-AF65-F5344CB8AC3E}">
        <p14:creationId xmlns:p14="http://schemas.microsoft.com/office/powerpoint/2010/main" val="15094895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608753" y="0"/>
            <a:ext cx="5326592" cy="1369060"/>
          </a:xfrm>
        </p:spPr>
        <p:txBody>
          <a:bodyPr/>
          <a:lstStyle/>
          <a:p>
            <a:pPr eaLnBrk="1" hangingPunct="1">
              <a:defRPr/>
            </a:pPr>
            <a:r>
              <a:rPr lang="en-US">
                <a:ea typeface="ＭＳ Ｐゴシック" pitchFamily="-1" charset="-128"/>
                <a:cs typeface="ＭＳ Ｐゴシック" pitchFamily="-1" charset="-128"/>
              </a:rPr>
              <a:t>Understanding Parallelism</a:t>
            </a:r>
          </a:p>
        </p:txBody>
      </p:sp>
      <p:sp>
        <p:nvSpPr>
          <p:cNvPr id="52226" name="Rectangle 3"/>
          <p:cNvSpPr>
            <a:spLocks noGrp="1" noChangeArrowheads="1"/>
          </p:cNvSpPr>
          <p:nvPr>
            <p:ph type="body" idx="1"/>
          </p:nvPr>
        </p:nvSpPr>
        <p:spPr>
          <a:xfrm>
            <a:off x="532659" y="2662161"/>
            <a:ext cx="5402686" cy="912707"/>
          </a:xfrm>
        </p:spPr>
        <p:txBody>
          <a:bodyPr/>
          <a:lstStyle/>
          <a:p>
            <a:pPr lvl="1" eaLnBrk="1" hangingPunct="1"/>
            <a:r>
              <a:rPr lang="en-US">
                <a:latin typeface="Helvetica" charset="0"/>
                <a:ea typeface="ＭＳ Ｐゴシック" charset="0"/>
              </a:rPr>
              <a:t>CPE = 4.00</a:t>
            </a:r>
          </a:p>
          <a:p>
            <a:pPr lvl="1" eaLnBrk="1" hangingPunct="1"/>
            <a:r>
              <a:rPr lang="en-US">
                <a:latin typeface="Helvetica" charset="0"/>
                <a:ea typeface="ＭＳ Ｐゴシック" charset="0"/>
              </a:rPr>
              <a:t>All multiplies performed in sequence and depend on the previous multiply</a:t>
            </a:r>
          </a:p>
        </p:txBody>
      </p:sp>
      <p:sp>
        <p:nvSpPr>
          <p:cNvPr id="52227" name="Rectangle 5"/>
          <p:cNvSpPr>
            <a:spLocks noChangeArrowheads="1"/>
          </p:cNvSpPr>
          <p:nvPr/>
        </p:nvSpPr>
        <p:spPr bwMode="auto">
          <a:xfrm>
            <a:off x="456666" y="1369060"/>
            <a:ext cx="5126844" cy="1223280"/>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  /* Combine 2 elements at a time */</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 = (x * data[i]) * data[i+1];</a:t>
            </a:r>
          </a:p>
          <a:p>
            <a:pPr algn="l">
              <a:lnSpc>
                <a:spcPct val="100000"/>
              </a:lnSpc>
              <a:tabLst>
                <a:tab pos="902066" algn="l"/>
                <a:tab pos="2257521" algn="l"/>
              </a:tabLst>
            </a:pPr>
            <a:r>
              <a:rPr lang="en-US">
                <a:solidFill>
                  <a:srgbClr val="000066"/>
                </a:solidFill>
                <a:latin typeface="Courier New" charset="0"/>
              </a:rPr>
              <a:t>  }</a:t>
            </a:r>
          </a:p>
        </p:txBody>
      </p:sp>
      <p:pic>
        <p:nvPicPr>
          <p:cNvPr id="4608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692" y="168064"/>
            <a:ext cx="3587523" cy="34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pic>
      <p:grpSp>
        <p:nvGrpSpPr>
          <p:cNvPr id="2" name="Group 8"/>
          <p:cNvGrpSpPr>
            <a:grpSpLocks/>
          </p:cNvGrpSpPr>
          <p:nvPr/>
        </p:nvGrpSpPr>
        <p:grpSpPr bwMode="auto">
          <a:xfrm>
            <a:off x="504124" y="3330846"/>
            <a:ext cx="8627176" cy="3438496"/>
            <a:chOff x="504825" y="3336651"/>
            <a:chExt cx="8639175" cy="3445149"/>
          </a:xfrm>
        </p:grpSpPr>
        <p:sp>
          <p:nvSpPr>
            <p:cNvPr id="52230" name="Rectangle 4"/>
            <p:cNvSpPr>
              <a:spLocks noChangeArrowheads="1"/>
            </p:cNvSpPr>
            <p:nvPr/>
          </p:nvSpPr>
          <p:spPr bwMode="auto">
            <a:xfrm>
              <a:off x="504825" y="3962400"/>
              <a:ext cx="5133975" cy="1225550"/>
            </a:xfrm>
            <a:prstGeom prst="rect">
              <a:avLst/>
            </a:prstGeom>
            <a:solidFill>
              <a:srgbClr val="FFFF99"/>
            </a:solidFill>
            <a:ln w="38100" cmpd="dbl">
              <a:solidFill>
                <a:schemeClr val="tx1"/>
              </a:solidFill>
              <a:miter lim="800000"/>
              <a:headEnd/>
              <a:tailEnd/>
            </a:ln>
          </p:spPr>
          <p:txBody>
            <a:bodyPr wrap="none" lIns="90487" tIns="44450" rIns="90487" bIns="44450">
              <a:spAutoFit/>
            </a:bodyPr>
            <a:lstStyle/>
            <a:p>
              <a:pPr algn="l">
                <a:lnSpc>
                  <a:spcPct val="100000"/>
                </a:lnSpc>
                <a:tabLst>
                  <a:tab pos="902066" algn="l"/>
                  <a:tab pos="2257521" algn="l"/>
                </a:tabLst>
              </a:pPr>
              <a:r>
                <a:rPr lang="en-US">
                  <a:solidFill>
                    <a:srgbClr val="000066"/>
                  </a:solidFill>
                  <a:latin typeface="Courier New" charset="0"/>
                </a:rPr>
                <a:t>  /* Combine 2 elements at a time */</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 = x * (data[i] * data[i+1]);</a:t>
              </a:r>
            </a:p>
            <a:p>
              <a:pPr algn="l">
                <a:lnSpc>
                  <a:spcPct val="100000"/>
                </a:lnSpc>
                <a:tabLst>
                  <a:tab pos="902066" algn="l"/>
                  <a:tab pos="2257521" algn="l"/>
                </a:tabLst>
              </a:pPr>
              <a:r>
                <a:rPr lang="en-US">
                  <a:solidFill>
                    <a:srgbClr val="000066"/>
                  </a:solidFill>
                  <a:latin typeface="Courier New" charset="0"/>
                </a:rPr>
                <a:t>  }</a:t>
              </a:r>
            </a:p>
          </p:txBody>
        </p:sp>
        <p:sp>
          <p:nvSpPr>
            <p:cNvPr id="52231" name="Rectangle 6"/>
            <p:cNvSpPr>
              <a:spLocks noChangeArrowheads="1"/>
            </p:cNvSpPr>
            <p:nvPr/>
          </p:nvSpPr>
          <p:spPr bwMode="auto">
            <a:xfrm>
              <a:off x="533400" y="5257800"/>
              <a:ext cx="6400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9" tIns="44446" rIns="90479" bIns="44446"/>
            <a:lstStyle/>
            <a:p>
              <a:pPr marL="734204" lvl="1" indent="-241600" algn="l" eaLnBrk="1" hangingPunct="1">
                <a:lnSpc>
                  <a:spcPct val="100000"/>
                </a:lnSpc>
                <a:spcBef>
                  <a:spcPct val="25000"/>
                </a:spcBef>
                <a:buClr>
                  <a:srgbClr val="660033"/>
                </a:buClr>
                <a:buSzPct val="75000"/>
                <a:buFont typeface="Wingdings" charset="0"/>
                <a:buChar char="n"/>
              </a:pPr>
              <a:r>
                <a:rPr lang="en-US" sz="2000">
                  <a:solidFill>
                    <a:srgbClr val="000066"/>
                  </a:solidFill>
                </a:rPr>
                <a:t>CPE = 2.50</a:t>
              </a:r>
            </a:p>
            <a:p>
              <a:pPr marL="734204" lvl="1" indent="-241600" algn="l" eaLnBrk="1" hangingPunct="1">
                <a:lnSpc>
                  <a:spcPct val="100000"/>
                </a:lnSpc>
                <a:spcBef>
                  <a:spcPct val="25000"/>
                </a:spcBef>
                <a:buClr>
                  <a:srgbClr val="660033"/>
                </a:buClr>
                <a:buSzPct val="75000"/>
                <a:buFont typeface="Wingdings" charset="0"/>
                <a:buChar char="n"/>
              </a:pPr>
              <a:r>
                <a:rPr lang="en-US" sz="2000">
                  <a:solidFill>
                    <a:srgbClr val="000066"/>
                  </a:solidFill>
                </a:rPr>
                <a:t>Multiplies overlap: data[i]*data[i+1] independent of accumulator multiplies and next iteration multiply data[i+2]*data[i+3]</a:t>
              </a:r>
            </a:p>
          </p:txBody>
        </p:sp>
        <p:pic>
          <p:nvPicPr>
            <p:cNvPr id="522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336651"/>
              <a:ext cx="3352800" cy="344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pic>
      </p:grpSp>
    </p:spTree>
    <p:extLst>
      <p:ext uri="{BB962C8B-B14F-4D97-AF65-F5344CB8AC3E}">
        <p14:creationId xmlns:p14="http://schemas.microsoft.com/office/powerpoint/2010/main" val="4022953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08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380571" y="76059"/>
            <a:ext cx="6674093" cy="779604"/>
          </a:xfrm>
        </p:spPr>
        <p:txBody>
          <a:bodyPr/>
          <a:lstStyle/>
          <a:p>
            <a:pPr eaLnBrk="1" hangingPunct="1">
              <a:defRPr/>
            </a:pPr>
            <a:r>
              <a:rPr lang="en-US" smtClean="0">
                <a:ea typeface="ＭＳ Ｐゴシック" pitchFamily="-1" charset="-128"/>
                <a:cs typeface="ＭＳ Ｐゴシック" pitchFamily="-1" charset="-128"/>
              </a:rPr>
              <a:t>Reassociation (Method #2) Computation</a:t>
            </a:r>
          </a:p>
        </p:txBody>
      </p:sp>
      <p:sp>
        <p:nvSpPr>
          <p:cNvPr id="458755" name="Rectangle 3"/>
          <p:cNvSpPr>
            <a:spLocks noGrp="1" noChangeArrowheads="1"/>
          </p:cNvSpPr>
          <p:nvPr>
            <p:ph type="body" idx="1"/>
          </p:nvPr>
        </p:nvSpPr>
        <p:spPr>
          <a:xfrm>
            <a:off x="2967672" y="1140883"/>
            <a:ext cx="6163628" cy="2129649"/>
          </a:xfrm>
        </p:spPr>
        <p:txBody>
          <a:bodyPr/>
          <a:lstStyle/>
          <a:p>
            <a:pPr marL="381144" indent="-381144" eaLnBrk="1" hangingPunct="1">
              <a:buNone/>
              <a:defRPr/>
            </a:pPr>
            <a:r>
              <a:rPr lang="en-US">
                <a:latin typeface="Helvetica" charset="0"/>
                <a:ea typeface="ＭＳ Ｐゴシック" charset="0"/>
                <a:cs typeface="ＭＳ Ｐゴシック" charset="0"/>
              </a:rPr>
              <a:t>Computation</a:t>
            </a:r>
          </a:p>
          <a:p>
            <a:pPr marL="735624" lvl="1" indent="-243115" eaLnBrk="1" hangingPunct="1">
              <a:buNone/>
              <a:defRPr/>
            </a:pPr>
            <a:r>
              <a:rPr lang="en-US">
                <a:latin typeface="Helvetica" charset="0"/>
                <a:ea typeface="ＭＳ Ｐゴシック" charset="0"/>
              </a:rPr>
              <a:t> </a:t>
            </a:r>
            <a:r>
              <a:rPr lang="en-US" sz="1600">
                <a:latin typeface="Courier New" charset="0"/>
                <a:ea typeface="ＭＳ Ｐゴシック" charset="0"/>
              </a:rPr>
              <a:t>((((((1 * (x</a:t>
            </a:r>
            <a:r>
              <a:rPr lang="en-US" sz="1600" baseline="-25000">
                <a:latin typeface="Courier New" charset="0"/>
                <a:ea typeface="ＭＳ Ｐゴシック" charset="0"/>
              </a:rPr>
              <a:t>0</a:t>
            </a:r>
            <a:r>
              <a:rPr lang="en-US" sz="1600">
                <a:latin typeface="Courier New" charset="0"/>
                <a:ea typeface="ＭＳ Ｐゴシック" charset="0"/>
              </a:rPr>
              <a:t> * x</a:t>
            </a:r>
            <a:r>
              <a:rPr lang="en-US" sz="1600" baseline="-25000">
                <a:latin typeface="Courier New" charset="0"/>
                <a:ea typeface="ＭＳ Ｐゴシック" charset="0"/>
              </a:rPr>
              <a:t>1</a:t>
            </a:r>
            <a:r>
              <a:rPr lang="en-US" sz="1600">
                <a:latin typeface="Courier New" charset="0"/>
                <a:ea typeface="ＭＳ Ｐゴシック" charset="0"/>
              </a:rPr>
              <a:t>)) * (x</a:t>
            </a:r>
            <a:r>
              <a:rPr lang="en-US" sz="1600" baseline="-25000">
                <a:latin typeface="Courier New" charset="0"/>
                <a:ea typeface="ＭＳ Ｐゴシック" charset="0"/>
              </a:rPr>
              <a:t>2</a:t>
            </a:r>
            <a:r>
              <a:rPr lang="en-US" sz="1600">
                <a:latin typeface="Courier New" charset="0"/>
                <a:ea typeface="ＭＳ Ｐゴシック" charset="0"/>
              </a:rPr>
              <a:t> * x</a:t>
            </a:r>
            <a:r>
              <a:rPr lang="en-US" sz="1600" baseline="-25000">
                <a:latin typeface="Courier New" charset="0"/>
                <a:ea typeface="ＭＳ Ｐゴシック" charset="0"/>
              </a:rPr>
              <a:t>3</a:t>
            </a:r>
            <a:r>
              <a:rPr lang="en-US" sz="1600">
                <a:latin typeface="Courier New" charset="0"/>
                <a:ea typeface="ＭＳ Ｐゴシック" charset="0"/>
              </a:rPr>
              <a:t>)) * (x</a:t>
            </a:r>
            <a:r>
              <a:rPr lang="en-US" sz="1600" baseline="-25000">
                <a:latin typeface="Courier New" charset="0"/>
                <a:ea typeface="ＭＳ Ｐゴシック" charset="0"/>
              </a:rPr>
              <a:t>4</a:t>
            </a:r>
            <a:r>
              <a:rPr lang="en-US" sz="1600">
                <a:latin typeface="Courier New" charset="0"/>
                <a:ea typeface="ＭＳ Ｐゴシック" charset="0"/>
              </a:rPr>
              <a:t> * x</a:t>
            </a:r>
            <a:r>
              <a:rPr lang="en-US" sz="1600" baseline="-25000">
                <a:latin typeface="Courier New" charset="0"/>
                <a:ea typeface="ＭＳ Ｐゴシック" charset="0"/>
              </a:rPr>
              <a:t>5</a:t>
            </a:r>
            <a:r>
              <a:rPr lang="en-US" sz="1600">
                <a:latin typeface="Courier New" charset="0"/>
                <a:ea typeface="ＭＳ Ｐゴシック" charset="0"/>
              </a:rPr>
              <a:t>)) * (x</a:t>
            </a:r>
            <a:r>
              <a:rPr lang="en-US" sz="1600" baseline="-25000">
                <a:latin typeface="Courier New" charset="0"/>
                <a:ea typeface="ＭＳ Ｐゴシック" charset="0"/>
              </a:rPr>
              <a:t>6</a:t>
            </a:r>
            <a:r>
              <a:rPr lang="en-US" sz="1600">
                <a:latin typeface="Courier New" charset="0"/>
                <a:ea typeface="ＭＳ Ｐゴシック" charset="0"/>
              </a:rPr>
              <a:t> * x</a:t>
            </a:r>
            <a:r>
              <a:rPr lang="en-US" sz="1600" baseline="-25000">
                <a:latin typeface="Courier New" charset="0"/>
                <a:ea typeface="ＭＳ Ｐゴシック" charset="0"/>
              </a:rPr>
              <a:t>7</a:t>
            </a:r>
            <a:r>
              <a:rPr lang="en-US" sz="1600">
                <a:latin typeface="Courier New" charset="0"/>
                <a:ea typeface="ＭＳ Ｐゴシック" charset="0"/>
              </a:rPr>
              <a:t>)) * (x</a:t>
            </a:r>
            <a:r>
              <a:rPr lang="en-US" sz="1600" baseline="-25000">
                <a:latin typeface="Courier New" charset="0"/>
                <a:ea typeface="ＭＳ Ｐゴシック" charset="0"/>
              </a:rPr>
              <a:t>8</a:t>
            </a:r>
            <a:r>
              <a:rPr lang="en-US" sz="1600">
                <a:latin typeface="Courier New" charset="0"/>
                <a:ea typeface="ＭＳ Ｐゴシック" charset="0"/>
              </a:rPr>
              <a:t> * x</a:t>
            </a:r>
            <a:r>
              <a:rPr lang="en-US" sz="1600" baseline="-25000">
                <a:latin typeface="Courier New" charset="0"/>
                <a:ea typeface="ＭＳ Ｐゴシック" charset="0"/>
              </a:rPr>
              <a:t>9</a:t>
            </a:r>
            <a:r>
              <a:rPr lang="en-US" sz="1600">
                <a:latin typeface="Courier New" charset="0"/>
                <a:ea typeface="ＭＳ Ｐゴシック" charset="0"/>
              </a:rPr>
              <a:t>)) * (x</a:t>
            </a:r>
            <a:r>
              <a:rPr lang="en-US" sz="1600" baseline="-25000">
                <a:latin typeface="Courier New" charset="0"/>
                <a:ea typeface="ＭＳ Ｐゴシック" charset="0"/>
              </a:rPr>
              <a:t>10</a:t>
            </a:r>
            <a:r>
              <a:rPr lang="en-US" sz="1600">
                <a:latin typeface="Courier New" charset="0"/>
                <a:ea typeface="ＭＳ Ｐゴシック" charset="0"/>
              </a:rPr>
              <a:t> * x</a:t>
            </a:r>
            <a:r>
              <a:rPr lang="en-US" sz="1600" baseline="-25000">
                <a:latin typeface="Courier New" charset="0"/>
                <a:ea typeface="ＭＳ Ｐゴシック" charset="0"/>
              </a:rPr>
              <a:t>11</a:t>
            </a:r>
            <a:r>
              <a:rPr lang="en-US" sz="1600">
                <a:latin typeface="Courier New" charset="0"/>
                <a:ea typeface="ＭＳ Ｐゴシック" charset="0"/>
              </a:rPr>
              <a:t>))</a:t>
            </a:r>
          </a:p>
          <a:p>
            <a:pPr marL="381144" indent="-381144" eaLnBrk="1" hangingPunct="1">
              <a:buNone/>
              <a:defRPr/>
            </a:pPr>
            <a:r>
              <a:rPr lang="en-US">
                <a:latin typeface="Helvetica" charset="0"/>
                <a:ea typeface="ＭＳ Ｐゴシック" charset="0"/>
                <a:cs typeface="ＭＳ Ｐゴシック" charset="0"/>
              </a:rPr>
              <a:t>Performance</a:t>
            </a:r>
          </a:p>
          <a:p>
            <a:pPr marL="735624" lvl="1" indent="-243115" eaLnBrk="1" hangingPunct="1">
              <a:defRPr/>
            </a:pPr>
            <a:r>
              <a:rPr lang="en-US" sz="1800">
                <a:latin typeface="Helvetica" charset="0"/>
                <a:ea typeface="ＭＳ Ｐゴシック" charset="0"/>
              </a:rPr>
              <a:t>N elements, D cycles/operation</a:t>
            </a:r>
          </a:p>
          <a:p>
            <a:pPr marL="735624" lvl="1" indent="-243115" eaLnBrk="1" hangingPunct="1">
              <a:defRPr/>
            </a:pPr>
            <a:r>
              <a:rPr lang="en-US" sz="1800">
                <a:latin typeface="Helvetica" charset="0"/>
                <a:ea typeface="ＭＳ Ｐゴシック" charset="0"/>
              </a:rPr>
              <a:t>Should be (N/2+1)*D cycles </a:t>
            </a:r>
          </a:p>
          <a:p>
            <a:pPr marL="1132449" lvl="2" indent="-235272" eaLnBrk="1" hangingPunct="1">
              <a:defRPr/>
            </a:pPr>
            <a:r>
              <a:rPr lang="en-US" sz="1600">
                <a:latin typeface="Helvetica" charset="0"/>
                <a:ea typeface="ＭＳ Ｐゴシック" charset="0"/>
              </a:rPr>
              <a:t>CPE = 2.0</a:t>
            </a:r>
          </a:p>
          <a:p>
            <a:pPr marL="735624" lvl="1" indent="-243115" eaLnBrk="1" hangingPunct="1">
              <a:defRPr/>
            </a:pPr>
            <a:r>
              <a:rPr lang="en-US" sz="1800">
                <a:latin typeface="Helvetica" charset="0"/>
                <a:ea typeface="ＭＳ Ｐゴシック" charset="0"/>
              </a:rPr>
              <a:t>Measured CPE worse</a:t>
            </a:r>
          </a:p>
        </p:txBody>
      </p:sp>
      <p:grpSp>
        <p:nvGrpSpPr>
          <p:cNvPr id="53251" name="Group 215"/>
          <p:cNvGrpSpPr>
            <a:grpSpLocks/>
          </p:cNvGrpSpPr>
          <p:nvPr/>
        </p:nvGrpSpPr>
        <p:grpSpPr bwMode="auto">
          <a:xfrm>
            <a:off x="380571" y="2247007"/>
            <a:ext cx="4109085" cy="4218099"/>
            <a:chOff x="240" y="1178"/>
            <a:chExt cx="2592" cy="2662"/>
          </a:xfrm>
        </p:grpSpPr>
        <p:sp>
          <p:nvSpPr>
            <p:cNvPr id="53278" name="Line 39"/>
            <p:cNvSpPr>
              <a:spLocks noChangeShapeType="1"/>
            </p:cNvSpPr>
            <p:nvPr/>
          </p:nvSpPr>
          <p:spPr bwMode="auto">
            <a:xfrm>
              <a:off x="2304" y="369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79" name="AutoShape 41"/>
            <p:cNvSpPr>
              <a:spLocks noChangeArrowheads="1"/>
            </p:cNvSpPr>
            <p:nvPr/>
          </p:nvSpPr>
          <p:spPr bwMode="auto">
            <a:xfrm>
              <a:off x="240" y="182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80" name="Line 42"/>
            <p:cNvSpPr>
              <a:spLocks noChangeShapeType="1"/>
            </p:cNvSpPr>
            <p:nvPr/>
          </p:nvSpPr>
          <p:spPr bwMode="auto">
            <a:xfrm>
              <a:off x="336"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81" name="AutoShape 44"/>
            <p:cNvSpPr>
              <a:spLocks noChangeArrowheads="1"/>
            </p:cNvSpPr>
            <p:nvPr/>
          </p:nvSpPr>
          <p:spPr bwMode="auto">
            <a:xfrm>
              <a:off x="624" y="216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82" name="Line 45"/>
            <p:cNvSpPr>
              <a:spLocks noChangeShapeType="1"/>
            </p:cNvSpPr>
            <p:nvPr/>
          </p:nvSpPr>
          <p:spPr bwMode="auto">
            <a:xfrm>
              <a:off x="720" y="206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83" name="Freeform 47"/>
            <p:cNvSpPr>
              <a:spLocks/>
            </p:cNvSpPr>
            <p:nvPr/>
          </p:nvSpPr>
          <p:spPr bwMode="auto">
            <a:xfrm>
              <a:off x="547" y="193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8800" name="Rectangle 48"/>
            <p:cNvSpPr>
              <a:spLocks noChangeArrowheads="1"/>
            </p:cNvSpPr>
            <p:nvPr/>
          </p:nvSpPr>
          <p:spPr bwMode="auto">
            <a:xfrm>
              <a:off x="268" y="1488"/>
              <a:ext cx="146"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1</a:t>
              </a:r>
              <a:endParaRPr lang="en-US" baseline="-25000">
                <a:solidFill>
                  <a:srgbClr val="003300"/>
                </a:solidFill>
                <a:effectLst>
                  <a:outerShdw blurRad="38100" dist="38100" dir="2700000" algn="tl">
                    <a:srgbClr val="DDDDDD"/>
                  </a:outerShdw>
                </a:effectLst>
                <a:latin typeface="Courier New" charset="0"/>
              </a:endParaRPr>
            </a:p>
          </p:txBody>
        </p:sp>
        <p:sp>
          <p:nvSpPr>
            <p:cNvPr id="53285" name="AutoShape 51"/>
            <p:cNvSpPr>
              <a:spLocks noChangeArrowheads="1"/>
            </p:cNvSpPr>
            <p:nvPr/>
          </p:nvSpPr>
          <p:spPr bwMode="auto">
            <a:xfrm>
              <a:off x="998" y="249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86" name="Line 52"/>
            <p:cNvSpPr>
              <a:spLocks noChangeShapeType="1"/>
            </p:cNvSpPr>
            <p:nvPr/>
          </p:nvSpPr>
          <p:spPr bwMode="auto">
            <a:xfrm>
              <a:off x="1094" y="240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87" name="Freeform 54"/>
            <p:cNvSpPr>
              <a:spLocks/>
            </p:cNvSpPr>
            <p:nvPr/>
          </p:nvSpPr>
          <p:spPr bwMode="auto">
            <a:xfrm>
              <a:off x="921" y="226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288" name="AutoShape 56"/>
            <p:cNvSpPr>
              <a:spLocks noChangeArrowheads="1"/>
            </p:cNvSpPr>
            <p:nvPr/>
          </p:nvSpPr>
          <p:spPr bwMode="auto">
            <a:xfrm>
              <a:off x="1372" y="283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89" name="Line 57"/>
            <p:cNvSpPr>
              <a:spLocks noChangeShapeType="1"/>
            </p:cNvSpPr>
            <p:nvPr/>
          </p:nvSpPr>
          <p:spPr bwMode="auto">
            <a:xfrm>
              <a:off x="1468" y="273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90" name="Freeform 59"/>
            <p:cNvSpPr>
              <a:spLocks/>
            </p:cNvSpPr>
            <p:nvPr/>
          </p:nvSpPr>
          <p:spPr bwMode="auto">
            <a:xfrm>
              <a:off x="1295" y="260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291" name="AutoShape 61"/>
            <p:cNvSpPr>
              <a:spLocks noChangeArrowheads="1"/>
            </p:cNvSpPr>
            <p:nvPr/>
          </p:nvSpPr>
          <p:spPr bwMode="auto">
            <a:xfrm>
              <a:off x="1746" y="316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92" name="Line 62"/>
            <p:cNvSpPr>
              <a:spLocks noChangeShapeType="1"/>
            </p:cNvSpPr>
            <p:nvPr/>
          </p:nvSpPr>
          <p:spPr bwMode="auto">
            <a:xfrm>
              <a:off x="1842" y="307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93" name="Freeform 64"/>
            <p:cNvSpPr>
              <a:spLocks/>
            </p:cNvSpPr>
            <p:nvPr/>
          </p:nvSpPr>
          <p:spPr bwMode="auto">
            <a:xfrm>
              <a:off x="1669" y="293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294" name="AutoShape 66"/>
            <p:cNvSpPr>
              <a:spLocks noChangeArrowheads="1"/>
            </p:cNvSpPr>
            <p:nvPr/>
          </p:nvSpPr>
          <p:spPr bwMode="auto">
            <a:xfrm>
              <a:off x="2120" y="350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95" name="Line 67"/>
            <p:cNvSpPr>
              <a:spLocks noChangeShapeType="1"/>
            </p:cNvSpPr>
            <p:nvPr/>
          </p:nvSpPr>
          <p:spPr bwMode="auto">
            <a:xfrm>
              <a:off x="2216" y="340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96" name="Freeform 69"/>
            <p:cNvSpPr>
              <a:spLocks/>
            </p:cNvSpPr>
            <p:nvPr/>
          </p:nvSpPr>
          <p:spPr bwMode="auto">
            <a:xfrm>
              <a:off x="2043" y="327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nvGrpSpPr>
            <p:cNvPr id="53297" name="Group 80"/>
            <p:cNvGrpSpPr>
              <a:grpSpLocks/>
            </p:cNvGrpSpPr>
            <p:nvPr/>
          </p:nvGrpSpPr>
          <p:grpSpPr bwMode="auto">
            <a:xfrm>
              <a:off x="383" y="1178"/>
              <a:ext cx="443" cy="684"/>
              <a:chOff x="383" y="1178"/>
              <a:chExt cx="443" cy="684"/>
            </a:xfrm>
          </p:grpSpPr>
          <p:sp>
            <p:nvSpPr>
              <p:cNvPr id="53333" name="AutoShape 5"/>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765" name="Rectangle 13"/>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a:t>
                </a:r>
              </a:p>
            </p:txBody>
          </p:sp>
          <p:sp>
            <p:nvSpPr>
              <p:cNvPr id="53335" name="Line 46"/>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01" name="Rectangle 49"/>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0</a:t>
                </a:r>
              </a:p>
            </p:txBody>
          </p:sp>
          <p:sp>
            <p:nvSpPr>
              <p:cNvPr id="53337" name="Freeform 73"/>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38" name="Line 74"/>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298" name="Group 81"/>
            <p:cNvGrpSpPr>
              <a:grpSpLocks/>
            </p:cNvGrpSpPr>
            <p:nvPr/>
          </p:nvGrpSpPr>
          <p:grpSpPr bwMode="auto">
            <a:xfrm>
              <a:off x="767" y="1514"/>
              <a:ext cx="443" cy="684"/>
              <a:chOff x="383" y="1178"/>
              <a:chExt cx="443" cy="684"/>
            </a:xfrm>
          </p:grpSpPr>
          <p:sp>
            <p:nvSpPr>
              <p:cNvPr id="53327" name="AutoShape 82"/>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35" name="Rectangle 83"/>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3</a:t>
                </a:r>
              </a:p>
            </p:txBody>
          </p:sp>
          <p:sp>
            <p:nvSpPr>
              <p:cNvPr id="53329" name="Line 84"/>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37" name="Rectangle 85"/>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2</a:t>
                </a:r>
              </a:p>
            </p:txBody>
          </p:sp>
          <p:sp>
            <p:nvSpPr>
              <p:cNvPr id="53331" name="Freeform 86"/>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32" name="Line 87"/>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299" name="Group 88"/>
            <p:cNvGrpSpPr>
              <a:grpSpLocks/>
            </p:cNvGrpSpPr>
            <p:nvPr/>
          </p:nvGrpSpPr>
          <p:grpSpPr bwMode="auto">
            <a:xfrm>
              <a:off x="1151" y="1850"/>
              <a:ext cx="443" cy="684"/>
              <a:chOff x="383" y="1178"/>
              <a:chExt cx="443" cy="684"/>
            </a:xfrm>
          </p:grpSpPr>
          <p:sp>
            <p:nvSpPr>
              <p:cNvPr id="53321" name="AutoShape 89"/>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42" name="Rectangle 90"/>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5</a:t>
                </a:r>
              </a:p>
            </p:txBody>
          </p:sp>
          <p:sp>
            <p:nvSpPr>
              <p:cNvPr id="53323" name="Line 91"/>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44" name="Rectangle 92"/>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4</a:t>
                </a:r>
              </a:p>
            </p:txBody>
          </p:sp>
          <p:sp>
            <p:nvSpPr>
              <p:cNvPr id="53325" name="Freeform 93"/>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26" name="Line 94"/>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300" name="Group 95"/>
            <p:cNvGrpSpPr>
              <a:grpSpLocks/>
            </p:cNvGrpSpPr>
            <p:nvPr/>
          </p:nvGrpSpPr>
          <p:grpSpPr bwMode="auto">
            <a:xfrm>
              <a:off x="1535" y="2186"/>
              <a:ext cx="443" cy="684"/>
              <a:chOff x="383" y="1178"/>
              <a:chExt cx="443" cy="684"/>
            </a:xfrm>
          </p:grpSpPr>
          <p:sp>
            <p:nvSpPr>
              <p:cNvPr id="53315" name="AutoShape 96"/>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49" name="Rectangle 97"/>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7</a:t>
                </a:r>
              </a:p>
            </p:txBody>
          </p:sp>
          <p:sp>
            <p:nvSpPr>
              <p:cNvPr id="53317" name="Line 98"/>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51" name="Rectangle 99"/>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6</a:t>
                </a:r>
              </a:p>
            </p:txBody>
          </p:sp>
          <p:sp>
            <p:nvSpPr>
              <p:cNvPr id="53319" name="Freeform 100"/>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20" name="Line 101"/>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301" name="Group 102"/>
            <p:cNvGrpSpPr>
              <a:grpSpLocks/>
            </p:cNvGrpSpPr>
            <p:nvPr/>
          </p:nvGrpSpPr>
          <p:grpSpPr bwMode="auto">
            <a:xfrm>
              <a:off x="1919" y="2522"/>
              <a:ext cx="443" cy="684"/>
              <a:chOff x="383" y="1178"/>
              <a:chExt cx="443" cy="684"/>
            </a:xfrm>
          </p:grpSpPr>
          <p:sp>
            <p:nvSpPr>
              <p:cNvPr id="53309" name="AutoShape 103"/>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56" name="Rectangle 104"/>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9</a:t>
                </a:r>
              </a:p>
            </p:txBody>
          </p:sp>
          <p:sp>
            <p:nvSpPr>
              <p:cNvPr id="53311" name="Line 105"/>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58" name="Rectangle 106"/>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8</a:t>
                </a:r>
              </a:p>
            </p:txBody>
          </p:sp>
          <p:sp>
            <p:nvSpPr>
              <p:cNvPr id="53313" name="Freeform 107"/>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14" name="Line 108"/>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302" name="Group 116"/>
            <p:cNvGrpSpPr>
              <a:grpSpLocks/>
            </p:cNvGrpSpPr>
            <p:nvPr/>
          </p:nvGrpSpPr>
          <p:grpSpPr bwMode="auto">
            <a:xfrm>
              <a:off x="2274" y="2858"/>
              <a:ext cx="558" cy="684"/>
              <a:chOff x="2274" y="2858"/>
              <a:chExt cx="558" cy="684"/>
            </a:xfrm>
          </p:grpSpPr>
          <p:sp>
            <p:nvSpPr>
              <p:cNvPr id="53303" name="AutoShape 110"/>
              <p:cNvSpPr>
                <a:spLocks noChangeArrowheads="1"/>
              </p:cNvSpPr>
              <p:nvPr/>
            </p:nvSpPr>
            <p:spPr bwMode="auto">
              <a:xfrm>
                <a:off x="2352" y="316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63" name="Rectangle 111"/>
              <p:cNvSpPr>
                <a:spLocks noChangeArrowheads="1"/>
              </p:cNvSpPr>
              <p:nvPr/>
            </p:nvSpPr>
            <p:spPr bwMode="auto">
              <a:xfrm>
                <a:off x="2496" y="2858"/>
                <a:ext cx="336"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11</a:t>
                </a:r>
              </a:p>
            </p:txBody>
          </p:sp>
          <p:sp>
            <p:nvSpPr>
              <p:cNvPr id="53305" name="Line 112"/>
              <p:cNvSpPr>
                <a:spLocks noChangeShapeType="1"/>
              </p:cNvSpPr>
              <p:nvPr/>
            </p:nvSpPr>
            <p:spPr bwMode="auto">
              <a:xfrm>
                <a:off x="2400" y="302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65" name="Rectangle 113"/>
              <p:cNvSpPr>
                <a:spLocks noChangeArrowheads="1"/>
              </p:cNvSpPr>
              <p:nvPr/>
            </p:nvSpPr>
            <p:spPr bwMode="auto">
              <a:xfrm>
                <a:off x="2274" y="2858"/>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10</a:t>
                </a:r>
              </a:p>
            </p:txBody>
          </p:sp>
          <p:sp>
            <p:nvSpPr>
              <p:cNvPr id="53307" name="Freeform 114"/>
              <p:cNvSpPr>
                <a:spLocks/>
              </p:cNvSpPr>
              <p:nvPr/>
            </p:nvSpPr>
            <p:spPr bwMode="auto">
              <a:xfrm>
                <a:off x="2419" y="332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08" name="Line 115"/>
              <p:cNvSpPr>
                <a:spLocks noChangeShapeType="1"/>
              </p:cNvSpPr>
              <p:nvPr/>
            </p:nvSpPr>
            <p:spPr bwMode="auto">
              <a:xfrm>
                <a:off x="2640" y="302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graphicFrame>
        <p:nvGraphicFramePr>
          <p:cNvPr id="458966" name="Group 214"/>
          <p:cNvGraphicFramePr>
            <a:graphicFrameLocks noGrp="1"/>
          </p:cNvGraphicFramePr>
          <p:nvPr/>
        </p:nvGraphicFramePr>
        <p:xfrm>
          <a:off x="4413477" y="4183324"/>
          <a:ext cx="4261272" cy="2170849"/>
        </p:xfrm>
        <a:graphic>
          <a:graphicData uri="http://schemas.openxmlformats.org/drawingml/2006/table">
            <a:tbl>
              <a:tblPr/>
              <a:tblGrid>
                <a:gridCol w="1420424"/>
                <a:gridCol w="1420424"/>
                <a:gridCol w="1420424"/>
              </a:tblGrid>
              <a:tr h="612667">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Unrolling</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905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CPE (measured)</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905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CPE (theoretical)</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905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r>
              <a:tr h="378846">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2</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2.50</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2.00</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3112">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3</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1.67</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1.33</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3112">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4</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1.50</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1.00</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3112">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6</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905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1.78</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905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1.00</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9050" cap="flat" cmpd="sng" algn="ctr">
                      <a:solidFill>
                        <a:schemeClr val="tx1"/>
                      </a:solidFill>
                      <a:prstDash val="solid"/>
                      <a:round/>
                      <a:headEnd type="none" w="med" len="med"/>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val="26504405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684847" y="334343"/>
            <a:ext cx="7989888" cy="572026"/>
          </a:xfrm>
        </p:spPr>
        <p:txBody>
          <a:bodyPr/>
          <a:lstStyle/>
          <a:p>
            <a:pPr eaLnBrk="1" hangingPunct="1">
              <a:defRPr/>
            </a:pPr>
            <a:r>
              <a:rPr lang="en-US">
                <a:ea typeface="ＭＳ Ｐゴシック" pitchFamily="-1" charset="-128"/>
                <a:cs typeface="ＭＳ Ｐゴシック" pitchFamily="-1" charset="-128"/>
              </a:rPr>
              <a:t>Summary: Results for Pentium III</a:t>
            </a:r>
          </a:p>
        </p:txBody>
      </p:sp>
      <p:sp>
        <p:nvSpPr>
          <p:cNvPr id="54274" name="Rectangle 3"/>
          <p:cNvSpPr>
            <a:spLocks noGrp="1" noChangeArrowheads="1"/>
          </p:cNvSpPr>
          <p:nvPr>
            <p:ph type="body" idx="1"/>
          </p:nvPr>
        </p:nvSpPr>
        <p:spPr>
          <a:xfrm>
            <a:off x="290210" y="5368503"/>
            <a:ext cx="8295849" cy="611640"/>
          </a:xfrm>
        </p:spPr>
        <p:txBody>
          <a:bodyPr/>
          <a:lstStyle/>
          <a:p>
            <a:pPr marL="552219" lvl="1" indent="-218062" defTabSz="883240" eaLnBrk="1" hangingPunct="1">
              <a:lnSpc>
                <a:spcPct val="90000"/>
              </a:lnSpc>
            </a:pPr>
            <a:r>
              <a:rPr lang="en-US">
                <a:latin typeface="Helvetica" charset="0"/>
                <a:ea typeface="ＭＳ Ｐゴシック" charset="0"/>
              </a:rPr>
              <a:t>Biggest gain doing basic optimizations</a:t>
            </a:r>
          </a:p>
          <a:p>
            <a:pPr marL="552219" lvl="1" indent="-218062" defTabSz="883240" eaLnBrk="1" hangingPunct="1">
              <a:lnSpc>
                <a:spcPct val="90000"/>
              </a:lnSpc>
            </a:pPr>
            <a:r>
              <a:rPr lang="en-US">
                <a:latin typeface="Helvetica" charset="0"/>
                <a:ea typeface="ＭＳ Ｐゴシック" charset="0"/>
              </a:rPr>
              <a:t>But, last little bit helps</a:t>
            </a:r>
          </a:p>
        </p:txBody>
      </p:sp>
      <p:graphicFrame>
        <p:nvGraphicFramePr>
          <p:cNvPr id="54275" name="Object 2"/>
          <p:cNvGraphicFramePr>
            <a:graphicFrameLocks noGrp="1" noChangeAspect="1"/>
          </p:cNvGraphicFramePr>
          <p:nvPr>
            <p:ph type="tbl" idx="4294967295"/>
          </p:nvPr>
        </p:nvGraphicFramePr>
        <p:xfrm>
          <a:off x="710212" y="1483148"/>
          <a:ext cx="8294264" cy="3942386"/>
        </p:xfrm>
        <a:graphic>
          <a:graphicData uri="http://schemas.openxmlformats.org/presentationml/2006/ole">
            <mc:AlternateContent xmlns:mc="http://schemas.openxmlformats.org/markup-compatibility/2006">
              <mc:Choice xmlns:v="urn:schemas-microsoft-com:vml" Requires="v">
                <p:oleObj spid="_x0000_s96306" name="Document" r:id="rId3" imgW="33219048" imgH="15796825" progId="Word.Document.8">
                  <p:embed/>
                </p:oleObj>
              </mc:Choice>
              <mc:Fallback>
                <p:oleObj name="Document" r:id="rId3" imgW="33219048" imgH="1579682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12" y="1483148"/>
                        <a:ext cx="8294264" cy="394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90426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Figure 5.16 – Alternative Visualization</a:t>
            </a:r>
            <a:endParaRPr lang="en-US" dirty="0"/>
          </a:p>
        </p:txBody>
      </p:sp>
      <p:pic>
        <p:nvPicPr>
          <p:cNvPr id="5529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942" y="1064824"/>
            <a:ext cx="7013346" cy="546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42480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Figure 5.18 - Alternative Visualization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753" y="1293001"/>
            <a:ext cx="4565650" cy="480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0498" y="1381736"/>
            <a:ext cx="3094496" cy="477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2512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Figure 5.19 - Alternative Visualization</a:t>
            </a:r>
            <a:endParaRPr lang="en-US" dirty="0"/>
          </a:p>
        </p:txBody>
      </p:sp>
      <p:pic>
        <p:nvPicPr>
          <p:cNvPr id="5837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1077601"/>
            <a:ext cx="3335461" cy="576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0027" y="1064824"/>
            <a:ext cx="3449602" cy="578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75920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9" name="Rectangle 5"/>
          <p:cNvSpPr>
            <a:spLocks noGrp="1" noChangeArrowheads="1"/>
          </p:cNvSpPr>
          <p:nvPr>
            <p:ph type="title"/>
          </p:nvPr>
        </p:nvSpPr>
        <p:spPr/>
        <p:txBody>
          <a:bodyPr/>
          <a:lstStyle/>
          <a:p>
            <a:pPr eaLnBrk="1" hangingPunct="1">
              <a:defRPr/>
            </a:pPr>
            <a:r>
              <a:rPr lang="en-US">
                <a:ea typeface="ＭＳ Ｐゴシック" pitchFamily="-1" charset="-128"/>
              </a:rPr>
              <a:t>Limitations of Parallel Execution</a:t>
            </a:r>
          </a:p>
        </p:txBody>
      </p:sp>
      <p:sp>
        <p:nvSpPr>
          <p:cNvPr id="441350" name="Rectangle 6"/>
          <p:cNvSpPr>
            <a:spLocks noGrp="1" noChangeArrowheads="1"/>
          </p:cNvSpPr>
          <p:nvPr>
            <p:ph type="body" idx="1"/>
          </p:nvPr>
        </p:nvSpPr>
        <p:spPr/>
        <p:txBody>
          <a:bodyPr/>
          <a:lstStyle/>
          <a:p>
            <a:pPr eaLnBrk="1" hangingPunct="1">
              <a:buFont typeface="Wingdings" pitchFamily="-1" charset="2"/>
              <a:buNone/>
              <a:defRPr/>
            </a:pPr>
            <a:r>
              <a:rPr lang="en-US" dirty="0">
                <a:ea typeface="ＭＳ Ｐゴシック" pitchFamily="-1" charset="-128"/>
              </a:rPr>
              <a:t>We saw in the previous slide that parallelizing to 8x8 actually resulted in worse performance</a:t>
            </a:r>
          </a:p>
          <a:p>
            <a:pPr eaLnBrk="1" hangingPunct="1">
              <a:buFont typeface="Wingdings" pitchFamily="-1" charset="2"/>
              <a:buNone/>
              <a:defRPr/>
            </a:pPr>
            <a:r>
              <a:rPr lang="en-US" dirty="0" smtClean="0">
                <a:ea typeface="ＭＳ Ｐゴシック" pitchFamily="-1" charset="-128"/>
              </a:rPr>
              <a:t>Need </a:t>
            </a:r>
            <a:r>
              <a:rPr lang="en-US" dirty="0">
                <a:ea typeface="ＭＳ Ｐゴシック" pitchFamily="-1" charset="-128"/>
              </a:rPr>
              <a:t>Lots of Registers</a:t>
            </a:r>
          </a:p>
          <a:p>
            <a:pPr lvl="1" eaLnBrk="1" hangingPunct="1">
              <a:buFont typeface="Wingdings" pitchFamily="-1" charset="2"/>
              <a:buChar char="n"/>
              <a:defRPr/>
            </a:pPr>
            <a:r>
              <a:rPr lang="en-US" dirty="0" smtClean="0"/>
              <a:t>e.g. to </a:t>
            </a:r>
            <a:r>
              <a:rPr lang="en-US" dirty="0"/>
              <a:t>hold </a:t>
            </a:r>
            <a:r>
              <a:rPr lang="en-US" dirty="0" smtClean="0"/>
              <a:t>8 parallel sums</a:t>
            </a:r>
            <a:r>
              <a:rPr lang="en-US" dirty="0"/>
              <a:t>/products</a:t>
            </a:r>
          </a:p>
          <a:p>
            <a:pPr lvl="1" eaLnBrk="1" hangingPunct="1">
              <a:buFont typeface="Wingdings" pitchFamily="-1" charset="2"/>
              <a:buChar char="n"/>
              <a:defRPr/>
            </a:pPr>
            <a:r>
              <a:rPr lang="en-US" dirty="0"/>
              <a:t>Only 6 usable integer </a:t>
            </a:r>
            <a:r>
              <a:rPr lang="en-US" dirty="0" smtClean="0"/>
              <a:t>registers on 32-bit systems</a:t>
            </a:r>
            <a:endParaRPr lang="en-US" dirty="0"/>
          </a:p>
          <a:p>
            <a:pPr lvl="2" eaLnBrk="1" hangingPunct="1">
              <a:buFont typeface="Wingdings" pitchFamily="-1" charset="2"/>
              <a:buChar char="l"/>
              <a:defRPr/>
            </a:pPr>
            <a:r>
              <a:rPr lang="en-US" dirty="0">
                <a:ea typeface="ＭＳ Ｐゴシック" pitchFamily="-1" charset="-128"/>
              </a:rPr>
              <a:t>Also needed for pointers, loop conditions</a:t>
            </a:r>
          </a:p>
          <a:p>
            <a:pPr lvl="1" eaLnBrk="1" hangingPunct="1">
              <a:buFont typeface="Wingdings" pitchFamily="-1" charset="2"/>
              <a:buChar char="n"/>
              <a:defRPr/>
            </a:pPr>
            <a:r>
              <a:rPr lang="en-US" dirty="0"/>
              <a:t>8 FP </a:t>
            </a:r>
            <a:r>
              <a:rPr lang="en-US" dirty="0" smtClean="0"/>
              <a:t>registers on 32-bit systems</a:t>
            </a:r>
            <a:endParaRPr lang="en-US" dirty="0"/>
          </a:p>
          <a:p>
            <a:pPr lvl="1" eaLnBrk="1" hangingPunct="1">
              <a:buFont typeface="Wingdings" pitchFamily="-1" charset="2"/>
              <a:buChar char="n"/>
              <a:defRPr/>
            </a:pPr>
            <a:r>
              <a:rPr lang="en-US" dirty="0">
                <a:solidFill>
                  <a:srgbClr val="FF0000"/>
                </a:solidFill>
              </a:rPr>
              <a:t>When not enough registers, must spill temporaries onto stack</a:t>
            </a:r>
          </a:p>
          <a:p>
            <a:pPr lvl="2" eaLnBrk="1" hangingPunct="1">
              <a:buFont typeface="Wingdings" pitchFamily="-1" charset="2"/>
              <a:buChar char="l"/>
              <a:defRPr/>
            </a:pPr>
            <a:r>
              <a:rPr lang="en-US" dirty="0">
                <a:solidFill>
                  <a:srgbClr val="FF0000"/>
                </a:solidFill>
                <a:ea typeface="ＭＳ Ｐゴシック" pitchFamily="-1" charset="-128"/>
              </a:rPr>
              <a:t>Wipes out any performance gains</a:t>
            </a:r>
          </a:p>
          <a:p>
            <a:pPr lvl="1" eaLnBrk="1" hangingPunct="1">
              <a:buFont typeface="Wingdings" pitchFamily="-1" charset="2"/>
              <a:buChar char="n"/>
              <a:defRPr/>
            </a:pPr>
            <a:r>
              <a:rPr lang="en-US" dirty="0" smtClean="0"/>
              <a:t>Not </a:t>
            </a:r>
            <a:r>
              <a:rPr lang="en-US" dirty="0"/>
              <a:t>helped by renaming</a:t>
            </a:r>
          </a:p>
          <a:p>
            <a:pPr lvl="2" eaLnBrk="1" hangingPunct="1">
              <a:buFont typeface="Wingdings" pitchFamily="-1" charset="2"/>
              <a:buChar char="l"/>
              <a:defRPr/>
            </a:pPr>
            <a:r>
              <a:rPr lang="en-US" dirty="0">
                <a:ea typeface="ＭＳ Ｐゴシック" pitchFamily="-1" charset="-128"/>
              </a:rPr>
              <a:t>Cannot reference more operands than instruction set allows</a:t>
            </a:r>
          </a:p>
          <a:p>
            <a:pPr lvl="2" eaLnBrk="1" hangingPunct="1">
              <a:buFont typeface="Wingdings" pitchFamily="-1" charset="2"/>
              <a:buChar char="l"/>
              <a:defRPr/>
            </a:pPr>
            <a:r>
              <a:rPr lang="en-US" dirty="0">
                <a:ea typeface="ＭＳ Ｐゴシック" pitchFamily="-1" charset="-128"/>
              </a:rPr>
              <a:t>Major drawback of IA32 instruction set</a:t>
            </a:r>
          </a:p>
        </p:txBody>
      </p:sp>
    </p:spTree>
    <p:extLst>
      <p:ext uri="{BB962C8B-B14F-4D97-AF65-F5344CB8AC3E}">
        <p14:creationId xmlns:p14="http://schemas.microsoft.com/office/powerpoint/2010/main" val="1817595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1350">
                                            <p:txEl>
                                              <p:pRg st="0" end="0"/>
                                            </p:txEl>
                                          </p:spTgt>
                                        </p:tgtEl>
                                        <p:attrNameLst>
                                          <p:attrName>style.visibility</p:attrName>
                                        </p:attrNameLst>
                                      </p:cBhvr>
                                      <p:to>
                                        <p:strVal val="visible"/>
                                      </p:to>
                                    </p:set>
                                    <p:animEffect transition="in" filter="dissolve">
                                      <p:cBhvr>
                                        <p:cTn id="7" dur="500"/>
                                        <p:tgtEl>
                                          <p:spTgt spid="4413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1350">
                                            <p:txEl>
                                              <p:pRg st="1" end="1"/>
                                            </p:txEl>
                                          </p:spTgt>
                                        </p:tgtEl>
                                        <p:attrNameLst>
                                          <p:attrName>style.visibility</p:attrName>
                                        </p:attrNameLst>
                                      </p:cBhvr>
                                      <p:to>
                                        <p:strVal val="visible"/>
                                      </p:to>
                                    </p:set>
                                    <p:animEffect transition="in" filter="dissolve">
                                      <p:cBhvr>
                                        <p:cTn id="12" dur="500"/>
                                        <p:tgtEl>
                                          <p:spTgt spid="44135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1350">
                                            <p:txEl>
                                              <p:pRg st="2" end="2"/>
                                            </p:txEl>
                                          </p:spTgt>
                                        </p:tgtEl>
                                        <p:attrNameLst>
                                          <p:attrName>style.visibility</p:attrName>
                                        </p:attrNameLst>
                                      </p:cBhvr>
                                      <p:to>
                                        <p:strVal val="visible"/>
                                      </p:to>
                                    </p:set>
                                    <p:animEffect transition="in" filter="dissolve">
                                      <p:cBhvr>
                                        <p:cTn id="17" dur="500"/>
                                        <p:tgtEl>
                                          <p:spTgt spid="44135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1350">
                                            <p:txEl>
                                              <p:pRg st="3" end="3"/>
                                            </p:txEl>
                                          </p:spTgt>
                                        </p:tgtEl>
                                        <p:attrNameLst>
                                          <p:attrName>style.visibility</p:attrName>
                                        </p:attrNameLst>
                                      </p:cBhvr>
                                      <p:to>
                                        <p:strVal val="visible"/>
                                      </p:to>
                                    </p:set>
                                    <p:animEffect transition="in" filter="dissolve">
                                      <p:cBhvr>
                                        <p:cTn id="22" dur="500"/>
                                        <p:tgtEl>
                                          <p:spTgt spid="441350">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41350">
                                            <p:txEl>
                                              <p:pRg st="4" end="4"/>
                                            </p:txEl>
                                          </p:spTgt>
                                        </p:tgtEl>
                                        <p:attrNameLst>
                                          <p:attrName>style.visibility</p:attrName>
                                        </p:attrNameLst>
                                      </p:cBhvr>
                                      <p:to>
                                        <p:strVal val="visible"/>
                                      </p:to>
                                    </p:set>
                                    <p:animEffect transition="in" filter="dissolve">
                                      <p:cBhvr>
                                        <p:cTn id="25" dur="500"/>
                                        <p:tgtEl>
                                          <p:spTgt spid="441350">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41350">
                                            <p:txEl>
                                              <p:pRg st="5" end="5"/>
                                            </p:txEl>
                                          </p:spTgt>
                                        </p:tgtEl>
                                        <p:attrNameLst>
                                          <p:attrName>style.visibility</p:attrName>
                                        </p:attrNameLst>
                                      </p:cBhvr>
                                      <p:to>
                                        <p:strVal val="visible"/>
                                      </p:to>
                                    </p:set>
                                    <p:animEffect transition="in" filter="dissolve">
                                      <p:cBhvr>
                                        <p:cTn id="30" dur="500"/>
                                        <p:tgtEl>
                                          <p:spTgt spid="441350">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41350">
                                            <p:txEl>
                                              <p:pRg st="6" end="6"/>
                                            </p:txEl>
                                          </p:spTgt>
                                        </p:tgtEl>
                                        <p:attrNameLst>
                                          <p:attrName>style.visibility</p:attrName>
                                        </p:attrNameLst>
                                      </p:cBhvr>
                                      <p:to>
                                        <p:strVal val="visible"/>
                                      </p:to>
                                    </p:set>
                                    <p:animEffect transition="in" filter="dissolve">
                                      <p:cBhvr>
                                        <p:cTn id="35" dur="500"/>
                                        <p:tgtEl>
                                          <p:spTgt spid="441350">
                                            <p:txEl>
                                              <p:pRg st="6" end="6"/>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41350">
                                            <p:txEl>
                                              <p:pRg st="7" end="7"/>
                                            </p:txEl>
                                          </p:spTgt>
                                        </p:tgtEl>
                                        <p:attrNameLst>
                                          <p:attrName>style.visibility</p:attrName>
                                        </p:attrNameLst>
                                      </p:cBhvr>
                                      <p:to>
                                        <p:strVal val="visible"/>
                                      </p:to>
                                    </p:set>
                                    <p:animEffect transition="in" filter="dissolve">
                                      <p:cBhvr>
                                        <p:cTn id="38" dur="500"/>
                                        <p:tgtEl>
                                          <p:spTgt spid="441350">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41350">
                                            <p:txEl>
                                              <p:pRg st="8" end="8"/>
                                            </p:txEl>
                                          </p:spTgt>
                                        </p:tgtEl>
                                        <p:attrNameLst>
                                          <p:attrName>style.visibility</p:attrName>
                                        </p:attrNameLst>
                                      </p:cBhvr>
                                      <p:to>
                                        <p:strVal val="visible"/>
                                      </p:to>
                                    </p:set>
                                    <p:animEffect transition="in" filter="dissolve">
                                      <p:cBhvr>
                                        <p:cTn id="43" dur="500"/>
                                        <p:tgtEl>
                                          <p:spTgt spid="441350">
                                            <p:txEl>
                                              <p:pRg st="8" end="8"/>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1350">
                                            <p:txEl>
                                              <p:pRg st="9" end="9"/>
                                            </p:txEl>
                                          </p:spTgt>
                                        </p:tgtEl>
                                        <p:attrNameLst>
                                          <p:attrName>style.visibility</p:attrName>
                                        </p:attrNameLst>
                                      </p:cBhvr>
                                      <p:to>
                                        <p:strVal val="visible"/>
                                      </p:to>
                                    </p:set>
                                    <p:animEffect transition="in" filter="dissolve">
                                      <p:cBhvr>
                                        <p:cTn id="46" dur="500"/>
                                        <p:tgtEl>
                                          <p:spTgt spid="441350">
                                            <p:txEl>
                                              <p:pRg st="9" end="9"/>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41350">
                                            <p:txEl>
                                              <p:pRg st="10" end="10"/>
                                            </p:txEl>
                                          </p:spTgt>
                                        </p:tgtEl>
                                        <p:attrNameLst>
                                          <p:attrName>style.visibility</p:attrName>
                                        </p:attrNameLst>
                                      </p:cBhvr>
                                      <p:to>
                                        <p:strVal val="visible"/>
                                      </p:to>
                                    </p:set>
                                    <p:animEffect transition="in" filter="dissolve">
                                      <p:cBhvr>
                                        <p:cTn id="49" dur="500"/>
                                        <p:tgtEl>
                                          <p:spTgt spid="44135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50"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989224" y="334343"/>
            <a:ext cx="5854495" cy="572026"/>
          </a:xfrm>
        </p:spPr>
        <p:txBody>
          <a:bodyPr/>
          <a:lstStyle/>
          <a:p>
            <a:pPr eaLnBrk="1" hangingPunct="1">
              <a:defRPr/>
            </a:pPr>
            <a:r>
              <a:rPr lang="en-US" dirty="0" smtClean="0">
                <a:ea typeface="ＭＳ Ｐゴシック" pitchFamily="-1" charset="-128"/>
              </a:rPr>
              <a:t>Modern CPU Design</a:t>
            </a:r>
            <a:endParaRPr lang="en-US" dirty="0">
              <a:ea typeface="ＭＳ Ｐゴシック" pitchFamily="-1" charset="-128"/>
            </a:endParaRPr>
          </a:p>
        </p:txBody>
      </p:sp>
      <p:sp>
        <p:nvSpPr>
          <p:cNvPr id="421891" name="Rectangle 3"/>
          <p:cNvSpPr>
            <a:spLocks noChangeArrowheads="1"/>
          </p:cNvSpPr>
          <p:nvPr/>
        </p:nvSpPr>
        <p:spPr bwMode="auto">
          <a:xfrm>
            <a:off x="3424238" y="3270532"/>
            <a:ext cx="5022215" cy="3042356"/>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lIns="90319" tIns="45142" rIns="90319" bIns="45142" anchor="b"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Execution Unit (EU)</a:t>
            </a:r>
          </a:p>
        </p:txBody>
      </p:sp>
      <p:sp>
        <p:nvSpPr>
          <p:cNvPr id="17411" name="Rectangle 4"/>
          <p:cNvSpPr>
            <a:spLocks noChangeArrowheads="1"/>
          </p:cNvSpPr>
          <p:nvPr/>
        </p:nvSpPr>
        <p:spPr bwMode="auto">
          <a:xfrm>
            <a:off x="3880802" y="3650827"/>
            <a:ext cx="4489556" cy="836648"/>
          </a:xfrm>
          <a:prstGeom prst="rect">
            <a:avLst/>
          </a:prstGeom>
          <a:solidFill>
            <a:srgbClr val="969696"/>
          </a:solidFill>
          <a:ln w="9525">
            <a:solidFill>
              <a:schemeClr val="tx1"/>
            </a:solidFill>
            <a:miter lim="800000"/>
            <a:headEnd/>
            <a:tailEnd/>
          </a:ln>
        </p:spPr>
        <p:txBody>
          <a:bodyPr wrap="none" lIns="90319" tIns="45142" rIns="90319" bIns="45142" anchor="ctr"/>
          <a:lstStyle/>
          <a:p>
            <a:pPr algn="r" eaLnBrk="1" hangingPunct="1">
              <a:lnSpc>
                <a:spcPct val="100000"/>
              </a:lnSpc>
            </a:pPr>
            <a:r>
              <a:rPr lang="en-US" sz="1200" b="0">
                <a:solidFill>
                  <a:srgbClr val="000066"/>
                </a:solidFill>
                <a:latin typeface="Arial" charset="0"/>
              </a:rPr>
              <a:t>Functional</a:t>
            </a:r>
          </a:p>
          <a:p>
            <a:pPr algn="r" eaLnBrk="1" hangingPunct="1">
              <a:lnSpc>
                <a:spcPct val="100000"/>
              </a:lnSpc>
            </a:pPr>
            <a:r>
              <a:rPr lang="en-US" sz="1200" b="0">
                <a:solidFill>
                  <a:srgbClr val="000066"/>
                </a:solidFill>
                <a:latin typeface="Arial" charset="0"/>
              </a:rPr>
              <a:t>Units</a:t>
            </a:r>
          </a:p>
        </p:txBody>
      </p:sp>
      <p:sp>
        <p:nvSpPr>
          <p:cNvPr id="17412" name="Rectangle 6"/>
          <p:cNvSpPr>
            <a:spLocks noChangeArrowheads="1"/>
          </p:cNvSpPr>
          <p:nvPr/>
        </p:nvSpPr>
        <p:spPr bwMode="auto">
          <a:xfrm>
            <a:off x="3957001"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Integer/</a:t>
            </a:r>
          </a:p>
          <a:p>
            <a:pPr eaLnBrk="1" hangingPunct="1">
              <a:lnSpc>
                <a:spcPct val="100000"/>
              </a:lnSpc>
            </a:pPr>
            <a:r>
              <a:rPr lang="en-US" sz="1000" b="0">
                <a:solidFill>
                  <a:srgbClr val="FFFFFF"/>
                </a:solidFill>
                <a:latin typeface="Arial" charset="0"/>
              </a:rPr>
              <a:t>Branch</a:t>
            </a:r>
          </a:p>
        </p:txBody>
      </p:sp>
      <p:sp>
        <p:nvSpPr>
          <p:cNvPr id="17413" name="Rectangle 7"/>
          <p:cNvSpPr>
            <a:spLocks noChangeArrowheads="1"/>
          </p:cNvSpPr>
          <p:nvPr/>
        </p:nvSpPr>
        <p:spPr bwMode="auto">
          <a:xfrm>
            <a:off x="5174403"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Add</a:t>
            </a:r>
          </a:p>
        </p:txBody>
      </p:sp>
      <p:sp>
        <p:nvSpPr>
          <p:cNvPr id="17414" name="Rectangle 8"/>
          <p:cNvSpPr>
            <a:spLocks noChangeArrowheads="1"/>
          </p:cNvSpPr>
          <p:nvPr/>
        </p:nvSpPr>
        <p:spPr bwMode="auto">
          <a:xfrm>
            <a:off x="5783261"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Mult/Div</a:t>
            </a:r>
          </a:p>
        </p:txBody>
      </p:sp>
      <p:sp>
        <p:nvSpPr>
          <p:cNvPr id="17415" name="Rectangle 9"/>
          <p:cNvSpPr>
            <a:spLocks noChangeArrowheads="1"/>
          </p:cNvSpPr>
          <p:nvPr/>
        </p:nvSpPr>
        <p:spPr bwMode="auto">
          <a:xfrm>
            <a:off x="6391910"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Load</a:t>
            </a:r>
          </a:p>
        </p:txBody>
      </p:sp>
      <p:sp>
        <p:nvSpPr>
          <p:cNvPr id="17416" name="Rectangle 10"/>
          <p:cNvSpPr>
            <a:spLocks noChangeArrowheads="1"/>
          </p:cNvSpPr>
          <p:nvPr/>
        </p:nvSpPr>
        <p:spPr bwMode="auto">
          <a:xfrm>
            <a:off x="7000663"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Store</a:t>
            </a:r>
          </a:p>
        </p:txBody>
      </p:sp>
      <p:sp>
        <p:nvSpPr>
          <p:cNvPr id="17417" name="Rectangle 12"/>
          <p:cNvSpPr>
            <a:spLocks noChangeArrowheads="1"/>
          </p:cNvSpPr>
          <p:nvPr/>
        </p:nvSpPr>
        <p:spPr bwMode="auto">
          <a:xfrm>
            <a:off x="6392014" y="5324122"/>
            <a:ext cx="1141413" cy="608471"/>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200" b="0">
                <a:solidFill>
                  <a:srgbClr val="FFFFFF"/>
                </a:solidFill>
                <a:latin typeface="Arial" charset="0"/>
              </a:rPr>
              <a:t>Data</a:t>
            </a:r>
          </a:p>
          <a:p>
            <a:pPr eaLnBrk="1" hangingPunct="1">
              <a:lnSpc>
                <a:spcPct val="100000"/>
              </a:lnSpc>
            </a:pPr>
            <a:r>
              <a:rPr lang="en-US" sz="1200" b="0">
                <a:solidFill>
                  <a:srgbClr val="FFFFFF"/>
                </a:solidFill>
                <a:latin typeface="Arial" charset="0"/>
              </a:rPr>
              <a:t>Cache</a:t>
            </a:r>
          </a:p>
        </p:txBody>
      </p:sp>
      <p:sp>
        <p:nvSpPr>
          <p:cNvPr id="17418" name="Line 19"/>
          <p:cNvSpPr>
            <a:spLocks noChangeShapeType="1"/>
          </p:cNvSpPr>
          <p:nvPr/>
        </p:nvSpPr>
        <p:spPr bwMode="auto">
          <a:xfrm rot="5400000">
            <a:off x="6011686" y="4791710"/>
            <a:ext cx="10648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19" name="Line 20"/>
          <p:cNvSpPr>
            <a:spLocks noChangeShapeType="1"/>
          </p:cNvSpPr>
          <p:nvPr/>
        </p:nvSpPr>
        <p:spPr bwMode="auto">
          <a:xfrm rot="16200000" flipV="1">
            <a:off x="6239969" y="4791710"/>
            <a:ext cx="106482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0" name="Line 21"/>
          <p:cNvSpPr>
            <a:spLocks noChangeShapeType="1"/>
          </p:cNvSpPr>
          <p:nvPr/>
        </p:nvSpPr>
        <p:spPr bwMode="auto">
          <a:xfrm rot="5400000">
            <a:off x="6620440" y="4791710"/>
            <a:ext cx="10648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1" name="Line 22"/>
          <p:cNvSpPr>
            <a:spLocks noChangeShapeType="1"/>
          </p:cNvSpPr>
          <p:nvPr/>
        </p:nvSpPr>
        <p:spPr bwMode="auto">
          <a:xfrm rot="5400000">
            <a:off x="6848722" y="4791710"/>
            <a:ext cx="106482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2" name="Text Box 27"/>
          <p:cNvSpPr txBox="1">
            <a:spLocks noChangeArrowheads="1"/>
          </p:cNvSpPr>
          <p:nvPr/>
        </p:nvSpPr>
        <p:spPr bwMode="auto">
          <a:xfrm>
            <a:off x="7301869" y="4928087"/>
            <a:ext cx="456565" cy="24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17423" name="Text Box 28"/>
          <p:cNvSpPr txBox="1">
            <a:spLocks noChangeArrowheads="1"/>
          </p:cNvSpPr>
          <p:nvPr/>
        </p:nvSpPr>
        <p:spPr bwMode="auto">
          <a:xfrm>
            <a:off x="6699457" y="4920060"/>
            <a:ext cx="456565" cy="24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17424" name="Text Box 29"/>
          <p:cNvSpPr txBox="1">
            <a:spLocks noChangeArrowheads="1"/>
          </p:cNvSpPr>
          <p:nvPr/>
        </p:nvSpPr>
        <p:spPr bwMode="auto">
          <a:xfrm>
            <a:off x="6135197" y="4715756"/>
            <a:ext cx="485100" cy="2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17425" name="Text Box 30"/>
          <p:cNvSpPr txBox="1">
            <a:spLocks noChangeArrowheads="1"/>
          </p:cNvSpPr>
          <p:nvPr/>
        </p:nvSpPr>
        <p:spPr bwMode="auto">
          <a:xfrm>
            <a:off x="6772381" y="4699806"/>
            <a:ext cx="485100" cy="2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17426" name="Line 31"/>
          <p:cNvSpPr>
            <a:spLocks noChangeShapeType="1"/>
          </p:cNvSpPr>
          <p:nvPr/>
        </p:nvSpPr>
        <p:spPr bwMode="auto">
          <a:xfrm>
            <a:off x="4261273"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7" name="Line 32"/>
          <p:cNvSpPr>
            <a:spLocks noChangeShapeType="1"/>
          </p:cNvSpPr>
          <p:nvPr/>
        </p:nvSpPr>
        <p:spPr bwMode="auto">
          <a:xfrm>
            <a:off x="5478780"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8" name="Line 33"/>
          <p:cNvSpPr>
            <a:spLocks noChangeShapeType="1"/>
          </p:cNvSpPr>
          <p:nvPr/>
        </p:nvSpPr>
        <p:spPr bwMode="auto">
          <a:xfrm>
            <a:off x="6087533"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9" name="Line 34"/>
          <p:cNvSpPr>
            <a:spLocks noChangeShapeType="1"/>
          </p:cNvSpPr>
          <p:nvPr/>
        </p:nvSpPr>
        <p:spPr bwMode="auto">
          <a:xfrm>
            <a:off x="6696287"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30" name="Line 35"/>
          <p:cNvSpPr>
            <a:spLocks noChangeShapeType="1"/>
          </p:cNvSpPr>
          <p:nvPr/>
        </p:nvSpPr>
        <p:spPr bwMode="auto">
          <a:xfrm>
            <a:off x="7305040"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31" name="Line 36"/>
          <p:cNvSpPr>
            <a:spLocks noChangeShapeType="1"/>
          </p:cNvSpPr>
          <p:nvPr/>
        </p:nvSpPr>
        <p:spPr bwMode="auto">
          <a:xfrm>
            <a:off x="4261273" y="3574768"/>
            <a:ext cx="30437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32" name="Rectangle 37"/>
          <p:cNvSpPr>
            <a:spLocks noChangeArrowheads="1"/>
          </p:cNvSpPr>
          <p:nvPr/>
        </p:nvSpPr>
        <p:spPr bwMode="auto">
          <a:xfrm>
            <a:off x="4565650"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General</a:t>
            </a:r>
          </a:p>
          <a:p>
            <a:pPr eaLnBrk="1" hangingPunct="1">
              <a:lnSpc>
                <a:spcPct val="100000"/>
              </a:lnSpc>
            </a:pPr>
            <a:r>
              <a:rPr lang="en-US" sz="1000" b="0">
                <a:solidFill>
                  <a:srgbClr val="FFFFFF"/>
                </a:solidFill>
                <a:latin typeface="Arial" charset="0"/>
              </a:rPr>
              <a:t>Integer</a:t>
            </a:r>
          </a:p>
        </p:txBody>
      </p:sp>
      <p:sp>
        <p:nvSpPr>
          <p:cNvPr id="17433" name="Line 38"/>
          <p:cNvSpPr>
            <a:spLocks noChangeShapeType="1"/>
          </p:cNvSpPr>
          <p:nvPr/>
        </p:nvSpPr>
        <p:spPr bwMode="auto">
          <a:xfrm>
            <a:off x="4870027"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34" name="Line 39"/>
          <p:cNvSpPr>
            <a:spLocks noChangeShapeType="1"/>
          </p:cNvSpPr>
          <p:nvPr/>
        </p:nvSpPr>
        <p:spPr bwMode="auto">
          <a:xfrm>
            <a:off x="3576530" y="4639592"/>
            <a:ext cx="39568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grpSp>
        <p:nvGrpSpPr>
          <p:cNvPr id="17435" name="Group 40"/>
          <p:cNvGrpSpPr>
            <a:grpSpLocks/>
          </p:cNvGrpSpPr>
          <p:nvPr/>
        </p:nvGrpSpPr>
        <p:grpSpPr bwMode="auto">
          <a:xfrm>
            <a:off x="4185283" y="4259298"/>
            <a:ext cx="3043767" cy="380294"/>
            <a:chOff x="768" y="2016"/>
            <a:chExt cx="1920" cy="144"/>
          </a:xfrm>
        </p:grpSpPr>
        <p:sp>
          <p:nvSpPr>
            <p:cNvPr id="17458" name="Line 41"/>
            <p:cNvSpPr>
              <a:spLocks noChangeShapeType="1"/>
            </p:cNvSpPr>
            <p:nvPr/>
          </p:nvSpPr>
          <p:spPr bwMode="auto">
            <a:xfrm>
              <a:off x="76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59" name="Line 42"/>
            <p:cNvSpPr>
              <a:spLocks noChangeShapeType="1"/>
            </p:cNvSpPr>
            <p:nvPr/>
          </p:nvSpPr>
          <p:spPr bwMode="auto">
            <a:xfrm>
              <a:off x="1536"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60" name="Line 43"/>
            <p:cNvSpPr>
              <a:spLocks noChangeShapeType="1"/>
            </p:cNvSpPr>
            <p:nvPr/>
          </p:nvSpPr>
          <p:spPr bwMode="auto">
            <a:xfrm>
              <a:off x="1920"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61" name="Line 44"/>
            <p:cNvSpPr>
              <a:spLocks noChangeShapeType="1"/>
            </p:cNvSpPr>
            <p:nvPr/>
          </p:nvSpPr>
          <p:spPr bwMode="auto">
            <a:xfrm>
              <a:off x="2304"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62" name="Line 45"/>
            <p:cNvSpPr>
              <a:spLocks noChangeShapeType="1"/>
            </p:cNvSpPr>
            <p:nvPr/>
          </p:nvSpPr>
          <p:spPr bwMode="auto">
            <a:xfrm>
              <a:off x="268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63" name="Line 46"/>
            <p:cNvSpPr>
              <a:spLocks noChangeShapeType="1"/>
            </p:cNvSpPr>
            <p:nvPr/>
          </p:nvSpPr>
          <p:spPr bwMode="auto">
            <a:xfrm>
              <a:off x="1152"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sp>
        <p:nvSpPr>
          <p:cNvPr id="17436" name="Rectangle 47"/>
          <p:cNvSpPr>
            <a:spLocks noChangeArrowheads="1"/>
          </p:cNvSpPr>
          <p:nvPr/>
        </p:nvSpPr>
        <p:spPr bwMode="auto">
          <a:xfrm>
            <a:off x="4413566" y="4639697"/>
            <a:ext cx="1211165" cy="24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p>
            <a:pPr algn="l" eaLnBrk="1" hangingPunct="1">
              <a:lnSpc>
                <a:spcPct val="100000"/>
              </a:lnSpc>
            </a:pPr>
            <a:r>
              <a:rPr lang="en-US" sz="1000" b="0">
                <a:solidFill>
                  <a:srgbClr val="000066"/>
                </a:solidFill>
                <a:latin typeface="Arial" charset="0"/>
              </a:rPr>
              <a:t>Operation Results</a:t>
            </a:r>
          </a:p>
        </p:txBody>
      </p:sp>
      <p:grpSp>
        <p:nvGrpSpPr>
          <p:cNvPr id="4" name="Group 3"/>
          <p:cNvGrpSpPr>
            <a:grpSpLocks/>
          </p:cNvGrpSpPr>
          <p:nvPr/>
        </p:nvGrpSpPr>
        <p:grpSpPr bwMode="auto">
          <a:xfrm>
            <a:off x="2886823" y="1064824"/>
            <a:ext cx="5483535" cy="3574768"/>
            <a:chOff x="2890082" y="1066800"/>
            <a:chExt cx="5491918" cy="3581400"/>
          </a:xfrm>
        </p:grpSpPr>
        <p:sp>
          <p:nvSpPr>
            <p:cNvPr id="421893" name="Rectangle 5"/>
            <p:cNvSpPr>
              <a:spLocks noChangeArrowheads="1"/>
            </p:cNvSpPr>
            <p:nvPr/>
          </p:nvSpPr>
          <p:spPr bwMode="auto">
            <a:xfrm>
              <a:off x="3428318" y="1066800"/>
              <a:ext cx="4953682" cy="18288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Instruction Control Unit (ICU)</a:t>
              </a:r>
            </a:p>
          </p:txBody>
        </p:sp>
        <p:sp>
          <p:nvSpPr>
            <p:cNvPr id="17440" name="Rectangle 11"/>
            <p:cNvSpPr>
              <a:spLocks noChangeArrowheads="1"/>
            </p:cNvSpPr>
            <p:nvPr/>
          </p:nvSpPr>
          <p:spPr bwMode="auto">
            <a:xfrm>
              <a:off x="7315200" y="1524000"/>
              <a:ext cx="838200" cy="10668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Cache</a:t>
              </a:r>
            </a:p>
          </p:txBody>
        </p:sp>
        <p:sp>
          <p:nvSpPr>
            <p:cNvPr id="17441" name="Rectangle 13"/>
            <p:cNvSpPr>
              <a:spLocks noChangeArrowheads="1"/>
            </p:cNvSpPr>
            <p:nvPr/>
          </p:nvSpPr>
          <p:spPr bwMode="auto">
            <a:xfrm>
              <a:off x="5562600" y="14478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Fetch</a:t>
              </a:r>
            </a:p>
            <a:p>
              <a:pPr eaLnBrk="1" hangingPunct="1">
                <a:lnSpc>
                  <a:spcPct val="100000"/>
                </a:lnSpc>
              </a:pPr>
              <a:r>
                <a:rPr lang="en-US" sz="1200" b="0">
                  <a:solidFill>
                    <a:srgbClr val="FFFFFF"/>
                  </a:solidFill>
                  <a:latin typeface="Arial" charset="0"/>
                </a:rPr>
                <a:t>Control</a:t>
              </a:r>
            </a:p>
          </p:txBody>
        </p:sp>
        <p:sp>
          <p:nvSpPr>
            <p:cNvPr id="17442" name="Rectangle 14"/>
            <p:cNvSpPr>
              <a:spLocks noChangeArrowheads="1"/>
            </p:cNvSpPr>
            <p:nvPr/>
          </p:nvSpPr>
          <p:spPr bwMode="auto">
            <a:xfrm>
              <a:off x="5562600" y="20574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Decode</a:t>
              </a:r>
            </a:p>
          </p:txBody>
        </p:sp>
        <p:sp>
          <p:nvSpPr>
            <p:cNvPr id="17443" name="Line 15"/>
            <p:cNvSpPr>
              <a:spLocks noChangeShapeType="1"/>
            </p:cNvSpPr>
            <p:nvPr/>
          </p:nvSpPr>
          <p:spPr bwMode="auto">
            <a:xfrm>
              <a:off x="6477000" y="16764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44" name="Line 16"/>
            <p:cNvSpPr>
              <a:spLocks noChangeShapeType="1"/>
            </p:cNvSpPr>
            <p:nvPr/>
          </p:nvSpPr>
          <p:spPr bwMode="auto">
            <a:xfrm flipH="1">
              <a:off x="6477000" y="22860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45" name="Line 17"/>
            <p:cNvSpPr>
              <a:spLocks noChangeShapeType="1"/>
            </p:cNvSpPr>
            <p:nvPr/>
          </p:nvSpPr>
          <p:spPr bwMode="auto">
            <a:xfrm>
              <a:off x="6019800" y="2590800"/>
              <a:ext cx="0" cy="990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46" name="Freeform 18"/>
            <p:cNvSpPr>
              <a:spLocks/>
            </p:cNvSpPr>
            <p:nvPr/>
          </p:nvSpPr>
          <p:spPr bwMode="auto">
            <a:xfrm flipH="1">
              <a:off x="4038600" y="1524000"/>
              <a:ext cx="1524000" cy="22860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17447" name="Text Box 23"/>
            <p:cNvSpPr txBox="1">
              <a:spLocks noChangeArrowheads="1"/>
            </p:cNvSpPr>
            <p:nvPr/>
          </p:nvSpPr>
          <p:spPr bwMode="auto">
            <a:xfrm>
              <a:off x="6419329" y="1347788"/>
              <a:ext cx="904330"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Address</a:t>
              </a:r>
            </a:p>
          </p:txBody>
        </p:sp>
        <p:sp>
          <p:nvSpPr>
            <p:cNvPr id="17448" name="Text Box 24"/>
            <p:cNvSpPr txBox="1">
              <a:spLocks noChangeArrowheads="1"/>
            </p:cNvSpPr>
            <p:nvPr/>
          </p:nvSpPr>
          <p:spPr bwMode="auto">
            <a:xfrm>
              <a:off x="6509266" y="1973263"/>
              <a:ext cx="724456"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Instrs.</a:t>
              </a:r>
            </a:p>
          </p:txBody>
        </p:sp>
        <p:sp>
          <p:nvSpPr>
            <p:cNvPr id="17449" name="Text Box 25"/>
            <p:cNvSpPr txBox="1">
              <a:spLocks noChangeArrowheads="1"/>
            </p:cNvSpPr>
            <p:nvPr/>
          </p:nvSpPr>
          <p:spPr bwMode="auto">
            <a:xfrm>
              <a:off x="5974305" y="2543175"/>
              <a:ext cx="1133979"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Operations</a:t>
              </a:r>
            </a:p>
          </p:txBody>
        </p:sp>
        <p:sp>
          <p:nvSpPr>
            <p:cNvPr id="17450" name="Text Box 26"/>
            <p:cNvSpPr txBox="1">
              <a:spLocks noChangeArrowheads="1"/>
            </p:cNvSpPr>
            <p:nvPr/>
          </p:nvSpPr>
          <p:spPr bwMode="auto">
            <a:xfrm>
              <a:off x="4038600" y="2847975"/>
              <a:ext cx="1064013"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400">
                  <a:solidFill>
                    <a:srgbClr val="000066"/>
                  </a:solidFill>
                  <a:latin typeface="Arial" charset="0"/>
                </a:rPr>
                <a:t>Prediction</a:t>
              </a:r>
            </a:p>
            <a:p>
              <a:pPr algn="l" eaLnBrk="1" hangingPunct="1">
                <a:lnSpc>
                  <a:spcPct val="100000"/>
                </a:lnSpc>
              </a:pPr>
              <a:r>
                <a:rPr lang="en-US" sz="1400">
                  <a:solidFill>
                    <a:srgbClr val="000066"/>
                  </a:solidFill>
                  <a:latin typeface="Arial" charset="0"/>
                </a:rPr>
                <a:t>OK?</a:t>
              </a:r>
            </a:p>
          </p:txBody>
        </p:sp>
        <p:sp>
          <p:nvSpPr>
            <p:cNvPr id="17451" name="Rectangle 48"/>
            <p:cNvSpPr>
              <a:spLocks noChangeArrowheads="1"/>
            </p:cNvSpPr>
            <p:nvPr/>
          </p:nvSpPr>
          <p:spPr bwMode="auto">
            <a:xfrm>
              <a:off x="4419600" y="1600200"/>
              <a:ext cx="914400" cy="990600"/>
            </a:xfrm>
            <a:prstGeom prst="rect">
              <a:avLst/>
            </a:prstGeom>
            <a:solidFill>
              <a:schemeClr val="folHlink"/>
            </a:solidFill>
            <a:ln w="9525">
              <a:solidFill>
                <a:schemeClr val="tx1"/>
              </a:solidFill>
              <a:miter lim="800000"/>
              <a:headEnd/>
              <a:tailEnd/>
            </a:ln>
          </p:spPr>
          <p:txBody>
            <a:bodyPr wrap="none"/>
            <a:lstStyle/>
            <a:p>
              <a:pPr eaLnBrk="1" hangingPunct="1">
                <a:lnSpc>
                  <a:spcPct val="100000"/>
                </a:lnSpc>
              </a:pPr>
              <a:r>
                <a:rPr lang="en-US" sz="1200" b="0">
                  <a:solidFill>
                    <a:srgbClr val="FFFFFF"/>
                  </a:solidFill>
                  <a:latin typeface="Arial" charset="0"/>
                </a:rPr>
                <a:t>Retirement</a:t>
              </a:r>
            </a:p>
            <a:p>
              <a:pPr eaLnBrk="1" hangingPunct="1">
                <a:lnSpc>
                  <a:spcPct val="100000"/>
                </a:lnSpc>
              </a:pPr>
              <a:r>
                <a:rPr lang="en-US" sz="1200" b="0">
                  <a:solidFill>
                    <a:srgbClr val="FFFFFF"/>
                  </a:solidFill>
                  <a:latin typeface="Arial" charset="0"/>
                </a:rPr>
                <a:t>Unit</a:t>
              </a:r>
            </a:p>
          </p:txBody>
        </p:sp>
        <p:sp>
          <p:nvSpPr>
            <p:cNvPr id="17452" name="Rectangle 49"/>
            <p:cNvSpPr>
              <a:spLocks noChangeArrowheads="1"/>
            </p:cNvSpPr>
            <p:nvPr/>
          </p:nvSpPr>
          <p:spPr bwMode="auto">
            <a:xfrm>
              <a:off x="4572000" y="2057400"/>
              <a:ext cx="609600" cy="457200"/>
            </a:xfrm>
            <a:prstGeom prst="rect">
              <a:avLst/>
            </a:prstGeom>
            <a:solidFill>
              <a:srgbClr val="C0C0C0"/>
            </a:solidFill>
            <a:ln w="9525">
              <a:solidFill>
                <a:schemeClr val="tx1"/>
              </a:solidFill>
              <a:miter lim="800000"/>
              <a:headEnd/>
              <a:tailEnd/>
            </a:ln>
          </p:spPr>
          <p:txBody>
            <a:bodyPr wrap="none" anchor="ctr"/>
            <a:lstStyle/>
            <a:p>
              <a:pPr eaLnBrk="1" hangingPunct="1">
                <a:lnSpc>
                  <a:spcPct val="100000"/>
                </a:lnSpc>
              </a:pPr>
              <a:r>
                <a:rPr lang="en-US" sz="1000" b="0">
                  <a:solidFill>
                    <a:srgbClr val="000066"/>
                  </a:solidFill>
                  <a:latin typeface="Arial" charset="0"/>
                </a:rPr>
                <a:t>Register</a:t>
              </a:r>
            </a:p>
            <a:p>
              <a:pPr eaLnBrk="1" hangingPunct="1">
                <a:lnSpc>
                  <a:spcPct val="100000"/>
                </a:lnSpc>
              </a:pPr>
              <a:r>
                <a:rPr lang="en-US" sz="1000" b="0">
                  <a:solidFill>
                    <a:srgbClr val="000066"/>
                  </a:solidFill>
                  <a:latin typeface="Arial" charset="0"/>
                </a:rPr>
                <a:t>File</a:t>
              </a:r>
            </a:p>
          </p:txBody>
        </p:sp>
        <p:sp>
          <p:nvSpPr>
            <p:cNvPr id="17453" name="Line 50"/>
            <p:cNvSpPr>
              <a:spLocks noChangeShapeType="1"/>
            </p:cNvSpPr>
            <p:nvPr/>
          </p:nvSpPr>
          <p:spPr bwMode="auto">
            <a:xfrm>
              <a:off x="4038600" y="1981200"/>
              <a:ext cx="381000"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54" name="Freeform 51"/>
            <p:cNvSpPr>
              <a:spLocks/>
            </p:cNvSpPr>
            <p:nvPr/>
          </p:nvSpPr>
          <p:spPr bwMode="auto">
            <a:xfrm flipH="1">
              <a:off x="3733800" y="2438400"/>
              <a:ext cx="838200" cy="22098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17455" name="Text Box 52"/>
            <p:cNvSpPr txBox="1">
              <a:spLocks noChangeArrowheads="1"/>
            </p:cNvSpPr>
            <p:nvPr/>
          </p:nvSpPr>
          <p:spPr bwMode="auto">
            <a:xfrm>
              <a:off x="2890082" y="2832100"/>
              <a:ext cx="919919"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400">
                  <a:solidFill>
                    <a:srgbClr val="000066"/>
                  </a:solidFill>
                  <a:latin typeface="Arial" charset="0"/>
                </a:rPr>
                <a:t>Register</a:t>
              </a:r>
            </a:p>
            <a:p>
              <a:pPr algn="r" eaLnBrk="1" hangingPunct="1">
                <a:lnSpc>
                  <a:spcPct val="100000"/>
                </a:lnSpc>
              </a:pPr>
              <a:r>
                <a:rPr lang="en-US" sz="1400">
                  <a:solidFill>
                    <a:srgbClr val="000066"/>
                  </a:solidFill>
                  <a:latin typeface="Arial" charset="0"/>
                </a:rPr>
                <a:t>Updates</a:t>
              </a:r>
            </a:p>
          </p:txBody>
        </p:sp>
        <p:sp>
          <p:nvSpPr>
            <p:cNvPr id="17456" name="Line 53"/>
            <p:cNvSpPr>
              <a:spLocks noChangeShapeType="1"/>
            </p:cNvSpPr>
            <p:nvPr/>
          </p:nvSpPr>
          <p:spPr bwMode="auto">
            <a:xfrm>
              <a:off x="5181600" y="22860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57" name="Freeform 54"/>
            <p:cNvSpPr>
              <a:spLocks/>
            </p:cNvSpPr>
            <p:nvPr/>
          </p:nvSpPr>
          <p:spPr bwMode="auto">
            <a:xfrm>
              <a:off x="5257800" y="2590800"/>
              <a:ext cx="762000" cy="228600"/>
            </a:xfrm>
            <a:custGeom>
              <a:avLst/>
              <a:gdLst>
                <a:gd name="T0" fmla="*/ 2147483647 w 480"/>
                <a:gd name="T1" fmla="*/ 2147483647 h 144"/>
                <a:gd name="T2" fmla="*/ 0 w 480"/>
                <a:gd name="T3" fmla="*/ 2147483647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grpSp>
      <p:sp>
        <p:nvSpPr>
          <p:cNvPr id="56" name="Rectangle 3"/>
          <p:cNvSpPr txBox="1">
            <a:spLocks noChangeArrowheads="1"/>
          </p:cNvSpPr>
          <p:nvPr/>
        </p:nvSpPr>
        <p:spPr>
          <a:xfrm>
            <a:off x="152188" y="1140883"/>
            <a:ext cx="3195955" cy="5292431"/>
          </a:xfrm>
          <a:prstGeom prst="rect">
            <a:avLst/>
          </a:prstGeom>
        </p:spPr>
        <p:txBody>
          <a:bodyPr lIns="90319" tIns="45142" rIns="90319" bIns="45142"/>
          <a:lstStyle>
            <a:lvl1pPr marL="385763" indent="-385763">
              <a:defRPr sz="2400" b="1">
                <a:solidFill>
                  <a:schemeClr val="tx1"/>
                </a:solidFill>
                <a:latin typeface="Helvetica" charset="0"/>
                <a:ea typeface="ＭＳ Ｐゴシック" charset="0"/>
                <a:cs typeface="ＭＳ Ｐゴシック" charset="0"/>
              </a:defRPr>
            </a:lvl1pPr>
            <a:lvl2pPr marL="560388" indent="-2222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r>
              <a:rPr lang="en-US" sz="2000">
                <a:solidFill>
                  <a:srgbClr val="003300"/>
                </a:solidFill>
                <a:effectLst>
                  <a:outerShdw blurRad="38100" dist="38100" dir="2700000" algn="tl">
                    <a:srgbClr val="DDDDDD"/>
                  </a:outerShdw>
                </a:effectLst>
              </a:rPr>
              <a:t>Extends Y86 Design with multiple Functional Units in a Pentium P6</a:t>
            </a:r>
          </a:p>
          <a:p>
            <a:pPr lvl="1" algn="l" eaLnBrk="1" hangingPunct="1">
              <a:spcBef>
                <a:spcPct val="25000"/>
              </a:spcBef>
              <a:buClr>
                <a:srgbClr val="660033"/>
              </a:buClr>
              <a:buSzPct val="75000"/>
              <a:buFont typeface="Wingdings" charset="0"/>
              <a:buChar char="n"/>
              <a:defRPr/>
            </a:pPr>
            <a:r>
              <a:rPr lang="en-US" sz="1800">
                <a:solidFill>
                  <a:srgbClr val="000066"/>
                </a:solidFill>
              </a:rPr>
              <a:t>1 load</a:t>
            </a:r>
          </a:p>
          <a:p>
            <a:pPr lvl="1" algn="l" eaLnBrk="1" hangingPunct="1">
              <a:spcBef>
                <a:spcPct val="25000"/>
              </a:spcBef>
              <a:buClr>
                <a:srgbClr val="660033"/>
              </a:buClr>
              <a:buSzPct val="75000"/>
              <a:buFont typeface="Wingdings" charset="0"/>
              <a:buChar char="n"/>
              <a:defRPr/>
            </a:pPr>
            <a:r>
              <a:rPr lang="en-US" sz="1800">
                <a:solidFill>
                  <a:srgbClr val="000066"/>
                </a:solidFill>
              </a:rPr>
              <a:t>1 store</a:t>
            </a:r>
          </a:p>
          <a:p>
            <a:pPr lvl="1" algn="l" eaLnBrk="1" hangingPunct="1">
              <a:spcBef>
                <a:spcPct val="25000"/>
              </a:spcBef>
              <a:buClr>
                <a:srgbClr val="660033"/>
              </a:buClr>
              <a:buSzPct val="75000"/>
              <a:buFont typeface="Wingdings" charset="0"/>
              <a:buChar char="n"/>
              <a:defRPr/>
            </a:pPr>
            <a:r>
              <a:rPr lang="en-US" sz="1800">
                <a:solidFill>
                  <a:srgbClr val="000066"/>
                </a:solidFill>
              </a:rPr>
              <a:t>2 integer (one may be branch)</a:t>
            </a:r>
          </a:p>
          <a:p>
            <a:pPr lvl="1" algn="l" eaLnBrk="1" hangingPunct="1">
              <a:spcBef>
                <a:spcPct val="25000"/>
              </a:spcBef>
              <a:buClr>
                <a:srgbClr val="660033"/>
              </a:buClr>
              <a:buSzPct val="75000"/>
              <a:buFont typeface="Wingdings" charset="0"/>
              <a:buChar char="n"/>
              <a:defRPr/>
            </a:pPr>
            <a:r>
              <a:rPr lang="en-US" sz="1800">
                <a:solidFill>
                  <a:srgbClr val="000066"/>
                </a:solidFill>
              </a:rPr>
              <a:t>1 FP Addition</a:t>
            </a:r>
          </a:p>
          <a:p>
            <a:pPr lvl="1" algn="l" eaLnBrk="1" hangingPunct="1">
              <a:spcBef>
                <a:spcPct val="25000"/>
              </a:spcBef>
              <a:buClr>
                <a:srgbClr val="660033"/>
              </a:buClr>
              <a:buSzPct val="75000"/>
              <a:buFont typeface="Wingdings" charset="0"/>
              <a:buChar char="n"/>
              <a:defRPr/>
            </a:pPr>
            <a:r>
              <a:rPr lang="en-US" sz="1800">
                <a:solidFill>
                  <a:srgbClr val="000066"/>
                </a:solidFill>
              </a:rPr>
              <a:t>1 FP Multiplication or Division</a:t>
            </a:r>
          </a:p>
          <a:p>
            <a:pPr algn="l" eaLnBrk="1" hangingPunct="1">
              <a:lnSpc>
                <a:spcPct val="95000"/>
              </a:lnSpc>
              <a:spcBef>
                <a:spcPct val="50000"/>
              </a:spcBef>
              <a:buClr>
                <a:srgbClr val="660033"/>
              </a:buClr>
              <a:buFont typeface="Wingdings" charset="0"/>
              <a:buNone/>
              <a:defRPr/>
            </a:pPr>
            <a:endParaRPr lang="en-US" sz="1800">
              <a:solidFill>
                <a:srgbClr val="003300"/>
              </a:solidFill>
              <a:effectLst>
                <a:outerShdw blurRad="38100" dist="38100" dir="2700000" algn="tl">
                  <a:srgbClr val="DDDDDD"/>
                </a:outerShdw>
              </a:effectLst>
            </a:endParaRPr>
          </a:p>
        </p:txBody>
      </p:sp>
    </p:spTree>
    <p:extLst>
      <p:ext uri="{BB962C8B-B14F-4D97-AF65-F5344CB8AC3E}">
        <p14:creationId xmlns:p14="http://schemas.microsoft.com/office/powerpoint/2010/main" val="1357170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dissolve">
                                      <p:cBhvr>
                                        <p:cTn id="7" dur="500"/>
                                        <p:tgtEl>
                                          <p:spTgt spid="5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xEl>
                                              <p:pRg st="1" end="1"/>
                                            </p:txEl>
                                          </p:spTgt>
                                        </p:tgtEl>
                                        <p:attrNameLst>
                                          <p:attrName>style.visibility</p:attrName>
                                        </p:attrNameLst>
                                      </p:cBhvr>
                                      <p:to>
                                        <p:strVal val="visible"/>
                                      </p:to>
                                    </p:set>
                                    <p:animEffect transition="in" filter="dissolve">
                                      <p:cBhvr>
                                        <p:cTn id="10" dur="500"/>
                                        <p:tgtEl>
                                          <p:spTgt spid="5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animEffect transition="in" filter="dissolve">
                                      <p:cBhvr>
                                        <p:cTn id="13" dur="500"/>
                                        <p:tgtEl>
                                          <p:spTgt spid="5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6">
                                            <p:txEl>
                                              <p:pRg st="3" end="3"/>
                                            </p:txEl>
                                          </p:spTgt>
                                        </p:tgtEl>
                                        <p:attrNameLst>
                                          <p:attrName>style.visibility</p:attrName>
                                        </p:attrNameLst>
                                      </p:cBhvr>
                                      <p:to>
                                        <p:strVal val="visible"/>
                                      </p:to>
                                    </p:set>
                                    <p:animEffect transition="in" filter="dissolve">
                                      <p:cBhvr>
                                        <p:cTn id="16" dur="500"/>
                                        <p:tgtEl>
                                          <p:spTgt spid="5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6">
                                            <p:txEl>
                                              <p:pRg st="4" end="4"/>
                                            </p:txEl>
                                          </p:spTgt>
                                        </p:tgtEl>
                                        <p:attrNameLst>
                                          <p:attrName>style.visibility</p:attrName>
                                        </p:attrNameLst>
                                      </p:cBhvr>
                                      <p:to>
                                        <p:strVal val="visible"/>
                                      </p:to>
                                    </p:set>
                                    <p:animEffect transition="in" filter="dissolve">
                                      <p:cBhvr>
                                        <p:cTn id="19" dur="500"/>
                                        <p:tgtEl>
                                          <p:spTgt spid="5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6">
                                            <p:txEl>
                                              <p:pRg st="5" end="5"/>
                                            </p:txEl>
                                          </p:spTgt>
                                        </p:tgtEl>
                                        <p:attrNameLst>
                                          <p:attrName>style.visibility</p:attrName>
                                        </p:attrNameLst>
                                      </p:cBhvr>
                                      <p:to>
                                        <p:strVal val="visible"/>
                                      </p:to>
                                    </p:set>
                                    <p:animEffect transition="in" filter="dissolve">
                                      <p:cBhvr>
                                        <p:cTn id="22" dur="500"/>
                                        <p:tgtEl>
                                          <p:spTgt spid="5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532659" y="334343"/>
            <a:ext cx="7642708" cy="572026"/>
          </a:xfrm>
        </p:spPr>
        <p:txBody>
          <a:bodyPr/>
          <a:lstStyle/>
          <a:p>
            <a:pPr eaLnBrk="1" hangingPunct="1">
              <a:defRPr/>
            </a:pPr>
            <a:r>
              <a:rPr lang="en-US">
                <a:ea typeface="ＭＳ Ｐゴシック" pitchFamily="-1" charset="-128"/>
              </a:rPr>
              <a:t>Register Spilling Example</a:t>
            </a:r>
          </a:p>
        </p:txBody>
      </p:sp>
      <p:sp>
        <p:nvSpPr>
          <p:cNvPr id="459779" name="Rectangle 3"/>
          <p:cNvSpPr>
            <a:spLocks noGrp="1" noChangeArrowheads="1"/>
          </p:cNvSpPr>
          <p:nvPr>
            <p:ph type="body" idx="1"/>
          </p:nvPr>
        </p:nvSpPr>
        <p:spPr>
          <a:xfrm>
            <a:off x="76094" y="1218527"/>
            <a:ext cx="4413462" cy="5214787"/>
          </a:xfrm>
        </p:spPr>
        <p:txBody>
          <a:bodyPr/>
          <a:lstStyle/>
          <a:p>
            <a:pPr eaLnBrk="1" hangingPunct="1">
              <a:buFont typeface="Wingdings" pitchFamily="-1" charset="2"/>
              <a:buNone/>
              <a:defRPr/>
            </a:pPr>
            <a:r>
              <a:rPr lang="en-US" dirty="0">
                <a:ea typeface="ＭＳ Ｐゴシック" pitchFamily="-1" charset="-128"/>
              </a:rPr>
              <a:t>Example</a:t>
            </a:r>
          </a:p>
          <a:p>
            <a:pPr lvl="1" eaLnBrk="1" hangingPunct="1">
              <a:buFont typeface="Wingdings" pitchFamily="-1" charset="2"/>
              <a:buChar char="n"/>
              <a:defRPr/>
            </a:pPr>
            <a:r>
              <a:rPr lang="en-US" dirty="0"/>
              <a:t>8 X 8 integer product, so 8 parallel accumulators  for partial products</a:t>
            </a:r>
          </a:p>
          <a:p>
            <a:pPr lvl="1" eaLnBrk="1" hangingPunct="1">
              <a:buFont typeface="Wingdings" pitchFamily="-1" charset="2"/>
              <a:buChar char="n"/>
              <a:defRPr/>
            </a:pPr>
            <a:r>
              <a:rPr lang="en-US" dirty="0"/>
              <a:t>7 local variables share 1 register</a:t>
            </a:r>
          </a:p>
          <a:p>
            <a:pPr lvl="1" eaLnBrk="1" hangingPunct="1">
              <a:buFont typeface="Wingdings" pitchFamily="-1" charset="2"/>
              <a:buChar char="n"/>
              <a:defRPr/>
            </a:pPr>
            <a:r>
              <a:rPr lang="en-US" dirty="0"/>
              <a:t>See that we are storing locals on stack</a:t>
            </a:r>
          </a:p>
          <a:p>
            <a:pPr lvl="2" eaLnBrk="1" hangingPunct="1">
              <a:buFont typeface="Wingdings" pitchFamily="-1" charset="2"/>
              <a:buChar char="l"/>
              <a:defRPr/>
            </a:pPr>
            <a:r>
              <a:rPr lang="en-US" sz="2000" dirty="0">
                <a:ea typeface="ＭＳ Ｐゴシック" pitchFamily="-1" charset="-128"/>
              </a:rPr>
              <a:t>e.g., at </a:t>
            </a:r>
            <a:r>
              <a:rPr lang="en-US" sz="2000" dirty="0">
                <a:latin typeface="Courier New" pitchFamily="-1" charset="0"/>
                <a:ea typeface="ＭＳ Ｐゴシック" pitchFamily="-1" charset="-128"/>
              </a:rPr>
              <a:t>-8(%</a:t>
            </a:r>
            <a:r>
              <a:rPr lang="en-US" sz="2000" dirty="0" err="1">
                <a:latin typeface="Courier New" pitchFamily="-1" charset="0"/>
                <a:ea typeface="ＭＳ Ｐゴシック" pitchFamily="-1" charset="-128"/>
              </a:rPr>
              <a:t>ebp</a:t>
            </a:r>
            <a:r>
              <a:rPr lang="en-US" sz="2000" dirty="0">
                <a:latin typeface="Courier New" pitchFamily="-1" charset="0"/>
                <a:ea typeface="ＭＳ Ｐゴシック" pitchFamily="-1" charset="-128"/>
              </a:rPr>
              <a:t>)</a:t>
            </a:r>
            <a:endParaRPr lang="en-US" sz="2000" dirty="0">
              <a:ea typeface="ＭＳ Ｐゴシック" pitchFamily="-1" charset="-128"/>
            </a:endParaRPr>
          </a:p>
          <a:p>
            <a:pPr lvl="1" eaLnBrk="1" hangingPunct="1">
              <a:buFont typeface="Wingdings" pitchFamily="-1" charset="2"/>
              <a:buChar char="n"/>
              <a:defRPr/>
            </a:pPr>
            <a:r>
              <a:rPr lang="en-US" dirty="0"/>
              <a:t>All this memory manipulation essentially negates any performance gain due to parallelism</a:t>
            </a:r>
          </a:p>
        </p:txBody>
      </p:sp>
      <p:sp>
        <p:nvSpPr>
          <p:cNvPr id="60419" name="Rectangle 4"/>
          <p:cNvSpPr>
            <a:spLocks noChangeArrowheads="1"/>
          </p:cNvSpPr>
          <p:nvPr/>
        </p:nvSpPr>
        <p:spPr bwMode="auto">
          <a:xfrm>
            <a:off x="5098309" y="988781"/>
            <a:ext cx="3557402" cy="5343137"/>
          </a:xfrm>
          <a:prstGeom prst="rect">
            <a:avLst/>
          </a:prstGeom>
          <a:solidFill>
            <a:srgbClr val="CCFFCC"/>
          </a:solidFill>
          <a:ln w="38100" cmpd="dbl">
            <a:solidFill>
              <a:schemeClr val="tx1"/>
            </a:solidFill>
            <a:miter lim="800000"/>
            <a:headEnd/>
            <a:tailEnd/>
          </a:ln>
        </p:spPr>
        <p:txBody>
          <a:bodyPr wrap="none" lIns="89460" tIns="43932" rIns="89460" bIns="43932">
            <a:spAutoFit/>
          </a:bodyPr>
          <a:lstStyle/>
          <a:p>
            <a:pPr algn="l">
              <a:lnSpc>
                <a:spcPct val="100000"/>
              </a:lnSpc>
              <a:tabLst>
                <a:tab pos="678075" algn="l"/>
                <a:tab pos="2260245" algn="l"/>
              </a:tabLst>
            </a:pPr>
            <a:r>
              <a:rPr lang="en-US">
                <a:solidFill>
                  <a:srgbClr val="000066"/>
                </a:solidFill>
                <a:latin typeface="Courier New" charset="0"/>
              </a:rPr>
              <a:t>.L165:</a:t>
            </a:r>
          </a:p>
          <a:p>
            <a:pPr algn="l">
              <a:lnSpc>
                <a:spcPct val="100000"/>
              </a:lnSpc>
              <a:tabLst>
                <a:tab pos="678075" algn="l"/>
                <a:tab pos="2260245" algn="l"/>
              </a:tabLst>
            </a:pPr>
            <a:r>
              <a:rPr lang="en-US">
                <a:solidFill>
                  <a:srgbClr val="000066"/>
                </a:solidFill>
                <a:latin typeface="Courier New" charset="0"/>
              </a:rPr>
              <a:t>	imull (%eax),%ecx</a:t>
            </a:r>
          </a:p>
          <a:p>
            <a:pPr algn="l">
              <a:lnSpc>
                <a:spcPct val="100000"/>
              </a:lnSpc>
              <a:tabLst>
                <a:tab pos="678075" algn="l"/>
                <a:tab pos="2260245" algn="l"/>
              </a:tabLst>
            </a:pPr>
            <a:r>
              <a:rPr lang="en-US" i="1">
                <a:solidFill>
                  <a:srgbClr val="000066"/>
                </a:solidFill>
                <a:latin typeface="Courier New" charset="0"/>
              </a:rPr>
              <a:t>	</a:t>
            </a:r>
            <a:r>
              <a:rPr lang="en-US" i="1">
                <a:solidFill>
                  <a:srgbClr val="FF1A1A"/>
                </a:solidFill>
                <a:latin typeface="Courier New" charset="0"/>
              </a:rPr>
              <a:t>movl -4(%ebp),%edi</a:t>
            </a:r>
          </a:p>
          <a:p>
            <a:pPr algn="l">
              <a:lnSpc>
                <a:spcPct val="100000"/>
              </a:lnSpc>
              <a:tabLst>
                <a:tab pos="678075" algn="l"/>
                <a:tab pos="2260245" algn="l"/>
              </a:tabLst>
            </a:pPr>
            <a:r>
              <a:rPr lang="en-US">
                <a:solidFill>
                  <a:srgbClr val="000066"/>
                </a:solidFill>
                <a:latin typeface="Courier New" charset="0"/>
              </a:rPr>
              <a:t>	imull 4(%eax),%edi</a:t>
            </a:r>
          </a:p>
          <a:p>
            <a:pPr algn="l">
              <a:lnSpc>
                <a:spcPct val="100000"/>
              </a:lnSpc>
              <a:tabLst>
                <a:tab pos="678075" algn="l"/>
                <a:tab pos="2260245" algn="l"/>
              </a:tabLst>
            </a:pPr>
            <a:r>
              <a:rPr lang="en-US" i="1">
                <a:solidFill>
                  <a:srgbClr val="000066"/>
                </a:solidFill>
                <a:latin typeface="Courier New" charset="0"/>
              </a:rPr>
              <a:t>	</a:t>
            </a:r>
            <a:r>
              <a:rPr lang="en-US" i="1">
                <a:solidFill>
                  <a:srgbClr val="FF1A1A"/>
                </a:solidFill>
                <a:latin typeface="Courier New" charset="0"/>
              </a:rPr>
              <a:t>movl %edi,-4(%ebp)</a:t>
            </a:r>
          </a:p>
          <a:p>
            <a:pPr algn="l">
              <a:lnSpc>
                <a:spcPct val="100000"/>
              </a:lnSpc>
              <a:tabLst>
                <a:tab pos="678075" algn="l"/>
                <a:tab pos="2260245" algn="l"/>
              </a:tabLst>
            </a:pPr>
            <a:r>
              <a:rPr lang="en-US" i="1">
                <a:solidFill>
                  <a:srgbClr val="000066"/>
                </a:solidFill>
                <a:latin typeface="Courier New" charset="0"/>
              </a:rPr>
              <a:t>	</a:t>
            </a:r>
          </a:p>
          <a:p>
            <a:pPr algn="l">
              <a:lnSpc>
                <a:spcPct val="100000"/>
              </a:lnSpc>
              <a:tabLst>
                <a:tab pos="678075" algn="l"/>
                <a:tab pos="2260245" algn="l"/>
              </a:tabLst>
            </a:pPr>
            <a:r>
              <a:rPr lang="en-US" i="1">
                <a:solidFill>
                  <a:srgbClr val="FF1A1A"/>
                </a:solidFill>
                <a:latin typeface="Courier New" charset="0"/>
              </a:rPr>
              <a:t>     movl -8(%ebp),%edi</a:t>
            </a:r>
          </a:p>
          <a:p>
            <a:pPr algn="l">
              <a:lnSpc>
                <a:spcPct val="100000"/>
              </a:lnSpc>
              <a:tabLst>
                <a:tab pos="678075" algn="l"/>
                <a:tab pos="2260245" algn="l"/>
              </a:tabLst>
            </a:pPr>
            <a:r>
              <a:rPr lang="en-US">
                <a:solidFill>
                  <a:srgbClr val="000066"/>
                </a:solidFill>
                <a:latin typeface="Courier New" charset="0"/>
              </a:rPr>
              <a:t>	imull 8(%eax),%edi</a:t>
            </a:r>
          </a:p>
          <a:p>
            <a:pPr algn="l">
              <a:lnSpc>
                <a:spcPct val="100000"/>
              </a:lnSpc>
              <a:tabLst>
                <a:tab pos="678075" algn="l"/>
                <a:tab pos="2260245" algn="l"/>
              </a:tabLst>
            </a:pPr>
            <a:r>
              <a:rPr lang="en-US" i="1">
                <a:solidFill>
                  <a:srgbClr val="000066"/>
                </a:solidFill>
                <a:latin typeface="Courier New" charset="0"/>
              </a:rPr>
              <a:t>	</a:t>
            </a:r>
            <a:r>
              <a:rPr lang="en-US" i="1">
                <a:solidFill>
                  <a:srgbClr val="FF1A1A"/>
                </a:solidFill>
                <a:latin typeface="Courier New" charset="0"/>
              </a:rPr>
              <a:t>movl %edi,-8(%ebp)</a:t>
            </a:r>
          </a:p>
          <a:p>
            <a:pPr algn="l">
              <a:lnSpc>
                <a:spcPct val="100000"/>
              </a:lnSpc>
              <a:tabLst>
                <a:tab pos="678075" algn="l"/>
                <a:tab pos="2260245" algn="l"/>
              </a:tabLst>
            </a:pPr>
            <a:r>
              <a:rPr lang="en-US" i="1">
                <a:solidFill>
                  <a:srgbClr val="000066"/>
                </a:solidFill>
                <a:latin typeface="Courier New" charset="0"/>
              </a:rPr>
              <a:t>	</a:t>
            </a:r>
          </a:p>
          <a:p>
            <a:pPr algn="l">
              <a:lnSpc>
                <a:spcPct val="100000"/>
              </a:lnSpc>
              <a:tabLst>
                <a:tab pos="678075" algn="l"/>
                <a:tab pos="2260245" algn="l"/>
              </a:tabLst>
            </a:pPr>
            <a:r>
              <a:rPr lang="en-US" i="1">
                <a:solidFill>
                  <a:srgbClr val="FF1A1A"/>
                </a:solidFill>
                <a:latin typeface="Courier New" charset="0"/>
              </a:rPr>
              <a:t>     movl -12(%ebp),%edi</a:t>
            </a:r>
          </a:p>
          <a:p>
            <a:pPr algn="l">
              <a:lnSpc>
                <a:spcPct val="100000"/>
              </a:lnSpc>
              <a:tabLst>
                <a:tab pos="678075" algn="l"/>
                <a:tab pos="2260245" algn="l"/>
              </a:tabLst>
            </a:pPr>
            <a:r>
              <a:rPr lang="en-US">
                <a:solidFill>
                  <a:srgbClr val="000066"/>
                </a:solidFill>
                <a:latin typeface="Courier New" charset="0"/>
              </a:rPr>
              <a:t>	imull 12(%eax),%edi</a:t>
            </a:r>
          </a:p>
          <a:p>
            <a:pPr algn="l">
              <a:lnSpc>
                <a:spcPct val="100000"/>
              </a:lnSpc>
              <a:tabLst>
                <a:tab pos="678075" algn="l"/>
                <a:tab pos="2260245" algn="l"/>
              </a:tabLst>
            </a:pPr>
            <a:r>
              <a:rPr lang="en-US" i="1">
                <a:solidFill>
                  <a:srgbClr val="000066"/>
                </a:solidFill>
                <a:latin typeface="Courier New" charset="0"/>
              </a:rPr>
              <a:t>	</a:t>
            </a:r>
            <a:r>
              <a:rPr lang="en-US" i="1">
                <a:solidFill>
                  <a:srgbClr val="FF1A1A"/>
                </a:solidFill>
                <a:latin typeface="Courier New" charset="0"/>
              </a:rPr>
              <a:t>movl %edi,-12(%ebp)</a:t>
            </a:r>
          </a:p>
          <a:p>
            <a:pPr algn="l">
              <a:lnSpc>
                <a:spcPct val="100000"/>
              </a:lnSpc>
              <a:tabLst>
                <a:tab pos="678075" algn="l"/>
                <a:tab pos="2260245" algn="l"/>
              </a:tabLst>
            </a:pPr>
            <a:r>
              <a:rPr lang="en-US" i="1">
                <a:solidFill>
                  <a:srgbClr val="000066"/>
                </a:solidFill>
                <a:latin typeface="Courier New" charset="0"/>
              </a:rPr>
              <a:t>	</a:t>
            </a:r>
          </a:p>
          <a:p>
            <a:pPr marL="452049" lvl="1" indent="0" algn="l">
              <a:lnSpc>
                <a:spcPct val="100000"/>
              </a:lnSpc>
              <a:tabLst>
                <a:tab pos="678075" algn="l"/>
                <a:tab pos="2260245" algn="l"/>
              </a:tabLst>
            </a:pPr>
            <a:r>
              <a:rPr lang="en-US">
                <a:solidFill>
                  <a:srgbClr val="000066"/>
                </a:solidFill>
                <a:latin typeface="Courier New" charset="0"/>
              </a:rPr>
              <a:t>  …</a:t>
            </a:r>
          </a:p>
          <a:p>
            <a:pPr algn="l">
              <a:lnSpc>
                <a:spcPct val="100000"/>
              </a:lnSpc>
              <a:tabLst>
                <a:tab pos="678075" algn="l"/>
                <a:tab pos="2260245" algn="l"/>
              </a:tabLst>
            </a:pPr>
            <a:r>
              <a:rPr lang="en-US">
                <a:solidFill>
                  <a:srgbClr val="000066"/>
                </a:solidFill>
                <a:latin typeface="Courier New" charset="0"/>
              </a:rPr>
              <a:t>	addl $32,%eax</a:t>
            </a:r>
          </a:p>
          <a:p>
            <a:pPr algn="l">
              <a:lnSpc>
                <a:spcPct val="100000"/>
              </a:lnSpc>
              <a:tabLst>
                <a:tab pos="678075" algn="l"/>
                <a:tab pos="2260245" algn="l"/>
              </a:tabLst>
            </a:pPr>
            <a:r>
              <a:rPr lang="en-US">
                <a:solidFill>
                  <a:srgbClr val="000066"/>
                </a:solidFill>
                <a:latin typeface="Courier New" charset="0"/>
              </a:rPr>
              <a:t>	addl $8,%edx</a:t>
            </a:r>
          </a:p>
          <a:p>
            <a:pPr algn="l">
              <a:lnSpc>
                <a:spcPct val="100000"/>
              </a:lnSpc>
              <a:tabLst>
                <a:tab pos="678075" algn="l"/>
                <a:tab pos="2260245" algn="l"/>
              </a:tabLst>
            </a:pPr>
            <a:r>
              <a:rPr lang="en-US">
                <a:solidFill>
                  <a:srgbClr val="000066"/>
                </a:solidFill>
                <a:latin typeface="Courier New" charset="0"/>
              </a:rPr>
              <a:t>	cmpl -32(%ebp),%edx</a:t>
            </a:r>
          </a:p>
          <a:p>
            <a:pPr algn="l">
              <a:lnSpc>
                <a:spcPct val="100000"/>
              </a:lnSpc>
              <a:tabLst>
                <a:tab pos="678075" algn="l"/>
                <a:tab pos="2260245" algn="l"/>
              </a:tabLst>
            </a:pPr>
            <a:r>
              <a:rPr lang="en-US">
                <a:solidFill>
                  <a:srgbClr val="000066"/>
                </a:solidFill>
                <a:latin typeface="Courier New" charset="0"/>
              </a:rPr>
              <a:t>	jl .L165</a:t>
            </a:r>
          </a:p>
        </p:txBody>
      </p:sp>
    </p:spTree>
    <p:extLst>
      <p:ext uri="{BB962C8B-B14F-4D97-AF65-F5344CB8AC3E}">
        <p14:creationId xmlns:p14="http://schemas.microsoft.com/office/powerpoint/2010/main" val="194745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Effect transition="in" filter="dissolve">
                                      <p:cBhvr>
                                        <p:cTn id="7" dur="500"/>
                                        <p:tgtEl>
                                          <p:spTgt spid="459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9779">
                                            <p:txEl>
                                              <p:pRg st="1" end="1"/>
                                            </p:txEl>
                                          </p:spTgt>
                                        </p:tgtEl>
                                        <p:attrNameLst>
                                          <p:attrName>style.visibility</p:attrName>
                                        </p:attrNameLst>
                                      </p:cBhvr>
                                      <p:to>
                                        <p:strVal val="visible"/>
                                      </p:to>
                                    </p:set>
                                    <p:animEffect transition="in" filter="dissolve">
                                      <p:cBhvr>
                                        <p:cTn id="12" dur="500"/>
                                        <p:tgtEl>
                                          <p:spTgt spid="459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9779">
                                            <p:txEl>
                                              <p:pRg st="2" end="2"/>
                                            </p:txEl>
                                          </p:spTgt>
                                        </p:tgtEl>
                                        <p:attrNameLst>
                                          <p:attrName>style.visibility</p:attrName>
                                        </p:attrNameLst>
                                      </p:cBhvr>
                                      <p:to>
                                        <p:strVal val="visible"/>
                                      </p:to>
                                    </p:set>
                                    <p:animEffect transition="in" filter="dissolve">
                                      <p:cBhvr>
                                        <p:cTn id="17" dur="500"/>
                                        <p:tgtEl>
                                          <p:spTgt spid="459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9779">
                                            <p:txEl>
                                              <p:pRg st="3" end="3"/>
                                            </p:txEl>
                                          </p:spTgt>
                                        </p:tgtEl>
                                        <p:attrNameLst>
                                          <p:attrName>style.visibility</p:attrName>
                                        </p:attrNameLst>
                                      </p:cBhvr>
                                      <p:to>
                                        <p:strVal val="visible"/>
                                      </p:to>
                                    </p:set>
                                    <p:animEffect transition="in" filter="dissolve">
                                      <p:cBhvr>
                                        <p:cTn id="22" dur="500"/>
                                        <p:tgtEl>
                                          <p:spTgt spid="459779">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59779">
                                            <p:txEl>
                                              <p:pRg st="4" end="4"/>
                                            </p:txEl>
                                          </p:spTgt>
                                        </p:tgtEl>
                                        <p:attrNameLst>
                                          <p:attrName>style.visibility</p:attrName>
                                        </p:attrNameLst>
                                      </p:cBhvr>
                                      <p:to>
                                        <p:strVal val="visible"/>
                                      </p:to>
                                    </p:set>
                                    <p:animEffect transition="in" filter="dissolve">
                                      <p:cBhvr>
                                        <p:cTn id="25" dur="500"/>
                                        <p:tgtEl>
                                          <p:spTgt spid="459779">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59779">
                                            <p:txEl>
                                              <p:pRg st="5" end="5"/>
                                            </p:txEl>
                                          </p:spTgt>
                                        </p:tgtEl>
                                        <p:attrNameLst>
                                          <p:attrName>style.visibility</p:attrName>
                                        </p:attrNameLst>
                                      </p:cBhvr>
                                      <p:to>
                                        <p:strVal val="visible"/>
                                      </p:to>
                                    </p:set>
                                    <p:animEffect transition="in" filter="dissolve">
                                      <p:cBhvr>
                                        <p:cTn id="30" dur="500"/>
                                        <p:tgtEl>
                                          <p:spTgt spid="459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xfrm>
            <a:off x="761037" y="334343"/>
            <a:ext cx="6412519" cy="572026"/>
          </a:xfrm>
        </p:spPr>
        <p:txBody>
          <a:bodyPr/>
          <a:lstStyle/>
          <a:p>
            <a:pPr eaLnBrk="1" hangingPunct="1">
              <a:defRPr/>
            </a:pPr>
            <a:r>
              <a:rPr lang="en-US">
                <a:ea typeface="ＭＳ Ｐゴシック" pitchFamily="-1" charset="-128"/>
              </a:rPr>
              <a:t>What About Branches?</a:t>
            </a:r>
          </a:p>
        </p:txBody>
      </p:sp>
      <p:sp>
        <p:nvSpPr>
          <p:cNvPr id="442371" name="Rectangle 3"/>
          <p:cNvSpPr>
            <a:spLocks noGrp="1" noChangeArrowheads="1"/>
          </p:cNvSpPr>
          <p:nvPr>
            <p:ph type="body" idx="1"/>
          </p:nvPr>
        </p:nvSpPr>
        <p:spPr>
          <a:xfrm>
            <a:off x="290110" y="1218527"/>
            <a:ext cx="8612908" cy="1291416"/>
          </a:xfrm>
        </p:spPr>
        <p:txBody>
          <a:bodyPr/>
          <a:lstStyle/>
          <a:p>
            <a:pPr eaLnBrk="1" hangingPunct="1">
              <a:buFont typeface="Wingdings" pitchFamily="-1" charset="2"/>
              <a:buNone/>
              <a:defRPr/>
            </a:pPr>
            <a:r>
              <a:rPr lang="en-US" dirty="0">
                <a:ea typeface="ＭＳ Ｐゴシック" pitchFamily="-1" charset="-128"/>
              </a:rPr>
              <a:t>Challenge</a:t>
            </a:r>
          </a:p>
          <a:p>
            <a:pPr lvl="1" eaLnBrk="1" hangingPunct="1">
              <a:buFont typeface="Wingdings" pitchFamily="-1" charset="2"/>
              <a:buChar char="n"/>
              <a:defRPr/>
            </a:pPr>
            <a:r>
              <a:rPr lang="en-US" dirty="0"/>
              <a:t>Instruction Control Unit must work well ahead of Exec. Unit</a:t>
            </a:r>
          </a:p>
          <a:p>
            <a:pPr lvl="2" eaLnBrk="1" hangingPunct="1">
              <a:buFont typeface="Wingdings" pitchFamily="-1" charset="2"/>
              <a:buChar char="l"/>
              <a:defRPr/>
            </a:pPr>
            <a:r>
              <a:rPr lang="en-US" dirty="0">
                <a:ea typeface="ＭＳ Ｐゴシック" pitchFamily="-1" charset="-128"/>
              </a:rPr>
              <a:t>To generate enough operations to keep EU </a:t>
            </a:r>
            <a:r>
              <a:rPr lang="en-US" dirty="0" smtClean="0">
                <a:ea typeface="ＭＳ Ｐゴシック" pitchFamily="-1" charset="-128"/>
              </a:rPr>
              <a:t>busy</a:t>
            </a:r>
            <a:endParaRPr lang="en-US" dirty="0"/>
          </a:p>
        </p:txBody>
      </p:sp>
      <p:grpSp>
        <p:nvGrpSpPr>
          <p:cNvPr id="2" name="Group 1"/>
          <p:cNvGrpSpPr>
            <a:grpSpLocks/>
          </p:cNvGrpSpPr>
          <p:nvPr/>
        </p:nvGrpSpPr>
        <p:grpSpPr bwMode="auto">
          <a:xfrm>
            <a:off x="1217507" y="2868097"/>
            <a:ext cx="6938516" cy="1771538"/>
            <a:chOff x="1219200" y="2873375"/>
            <a:chExt cx="6948166" cy="1774825"/>
          </a:xfrm>
        </p:grpSpPr>
        <p:sp>
          <p:nvSpPr>
            <p:cNvPr id="62469" name="Rectangle 4"/>
            <p:cNvSpPr>
              <a:spLocks noChangeArrowheads="1"/>
            </p:cNvSpPr>
            <p:nvPr/>
          </p:nvSpPr>
          <p:spPr bwMode="auto">
            <a:xfrm>
              <a:off x="1219200" y="2873375"/>
              <a:ext cx="5067300" cy="17748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7" tIns="44450" rIns="90487" bIns="44450">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80489f3:	movl   $0x1,%ecx</a:t>
              </a:r>
            </a:p>
            <a:p>
              <a:pPr algn="l">
                <a:lnSpc>
                  <a:spcPct val="100000"/>
                </a:lnSpc>
                <a:tabLst>
                  <a:tab pos="678075" algn="l"/>
                  <a:tab pos="1418933" algn="l"/>
                  <a:tab pos="3566166" algn="l"/>
                  <a:tab pos="4633509" algn="l"/>
                </a:tabLst>
              </a:pPr>
              <a:r>
                <a:rPr lang="en-US">
                  <a:solidFill>
                    <a:srgbClr val="000066"/>
                  </a:solidFill>
                  <a:latin typeface="Courier New" charset="0"/>
                </a:rPr>
                <a:t> 80489f8:	xorl   %edx,%edx</a:t>
              </a:r>
            </a:p>
            <a:p>
              <a:pPr algn="l">
                <a:lnSpc>
                  <a:spcPct val="100000"/>
                </a:lnSpc>
                <a:tabLst>
                  <a:tab pos="678075" algn="l"/>
                  <a:tab pos="1418933" algn="l"/>
                  <a:tab pos="3566166" algn="l"/>
                  <a:tab pos="4633509" algn="l"/>
                </a:tabLst>
              </a:pPr>
              <a:r>
                <a:rPr lang="en-US">
                  <a:solidFill>
                    <a:srgbClr val="000066"/>
                  </a:solidFill>
                  <a:latin typeface="Courier New" charset="0"/>
                </a:rPr>
                <a:t> 80489fa:	cmpl   %esi,%edx</a:t>
              </a:r>
            </a:p>
            <a:p>
              <a:pPr algn="l">
                <a:lnSpc>
                  <a:spcPct val="100000"/>
                </a:lnSpc>
                <a:tabLst>
                  <a:tab pos="678075" algn="l"/>
                  <a:tab pos="1418933" algn="l"/>
                  <a:tab pos="3566166" algn="l"/>
                  <a:tab pos="4633509" algn="l"/>
                </a:tabLst>
              </a:pPr>
              <a:r>
                <a:rPr lang="en-US">
                  <a:solidFill>
                    <a:srgbClr val="000066"/>
                  </a:solidFill>
                  <a:latin typeface="Courier New" charset="0"/>
                </a:rPr>
                <a:t> 80489fc:	</a:t>
              </a:r>
              <a:r>
                <a:rPr lang="en-US" i="1">
                  <a:solidFill>
                    <a:srgbClr val="000066"/>
                  </a:solidFill>
                  <a:latin typeface="Courier New" charset="0"/>
                </a:rPr>
                <a:t>jnl    8048a25</a:t>
              </a:r>
            </a:p>
            <a:p>
              <a:pPr algn="l">
                <a:lnSpc>
                  <a:spcPct val="100000"/>
                </a:lnSpc>
                <a:tabLst>
                  <a:tab pos="678075" algn="l"/>
                  <a:tab pos="1418933" algn="l"/>
                  <a:tab pos="3566166" algn="l"/>
                  <a:tab pos="4633509" algn="l"/>
                </a:tabLst>
              </a:pPr>
              <a:r>
                <a:rPr lang="en-US">
                  <a:solidFill>
                    <a:srgbClr val="000066"/>
                  </a:solidFill>
                  <a:latin typeface="Courier New" charset="0"/>
                </a:rPr>
                <a:t> 80489fe:	movl   %esi,%esi</a:t>
              </a:r>
            </a:p>
            <a:p>
              <a:pPr algn="l">
                <a:lnSpc>
                  <a:spcPct val="100000"/>
                </a:lnSpc>
                <a:tabLst>
                  <a:tab pos="678075" algn="l"/>
                  <a:tab pos="1418933" algn="l"/>
                  <a:tab pos="3566166" algn="l"/>
                  <a:tab pos="4633509" algn="l"/>
                </a:tabLst>
              </a:pPr>
              <a:r>
                <a:rPr lang="en-US">
                  <a:solidFill>
                    <a:srgbClr val="000066"/>
                  </a:solidFill>
                  <a:latin typeface="Courier New" charset="0"/>
                </a:rPr>
                <a:t> 8048a00:	imull  (%eax,%edx,4),%ecx</a:t>
              </a:r>
            </a:p>
          </p:txBody>
        </p:sp>
        <p:sp>
          <p:nvSpPr>
            <p:cNvPr id="62470" name="AutoShape 5"/>
            <p:cNvSpPr>
              <a:spLocks/>
            </p:cNvSpPr>
            <p:nvPr/>
          </p:nvSpPr>
          <p:spPr bwMode="auto">
            <a:xfrm>
              <a:off x="6330950" y="2940050"/>
              <a:ext cx="304800" cy="609600"/>
            </a:xfrm>
            <a:prstGeom prst="rightBrace">
              <a:avLst>
                <a:gd name="adj1" fmla="val 1666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66"/>
                </a:solidFill>
              </a:endParaRPr>
            </a:p>
          </p:txBody>
        </p:sp>
        <p:sp>
          <p:nvSpPr>
            <p:cNvPr id="62471" name="AutoShape 6"/>
            <p:cNvSpPr>
              <a:spLocks/>
            </p:cNvSpPr>
            <p:nvPr/>
          </p:nvSpPr>
          <p:spPr bwMode="auto">
            <a:xfrm>
              <a:off x="6330950" y="3549650"/>
              <a:ext cx="304800" cy="609600"/>
            </a:xfrm>
            <a:prstGeom prst="rightBrace">
              <a:avLst>
                <a:gd name="adj1" fmla="val 1666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66"/>
                </a:solidFill>
              </a:endParaRPr>
            </a:p>
          </p:txBody>
        </p:sp>
        <p:sp>
          <p:nvSpPr>
            <p:cNvPr id="62472" name="Text Box 7"/>
            <p:cNvSpPr txBox="1">
              <a:spLocks noChangeArrowheads="1"/>
            </p:cNvSpPr>
            <p:nvPr/>
          </p:nvSpPr>
          <p:spPr bwMode="auto">
            <a:xfrm>
              <a:off x="6696075" y="3052763"/>
              <a:ext cx="1289561" cy="37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Executing</a:t>
              </a:r>
            </a:p>
          </p:txBody>
        </p:sp>
        <p:sp>
          <p:nvSpPr>
            <p:cNvPr id="62473" name="Text Box 8"/>
            <p:cNvSpPr txBox="1">
              <a:spLocks noChangeArrowheads="1"/>
            </p:cNvSpPr>
            <p:nvPr/>
          </p:nvSpPr>
          <p:spPr bwMode="auto">
            <a:xfrm>
              <a:off x="6788150" y="3625850"/>
              <a:ext cx="1379216" cy="64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Fetching &amp;</a:t>
              </a:r>
            </a:p>
            <a:p>
              <a:pPr algn="l">
                <a:lnSpc>
                  <a:spcPct val="100000"/>
                </a:lnSpc>
              </a:pPr>
              <a:r>
                <a:rPr lang="en-US" sz="1800">
                  <a:solidFill>
                    <a:srgbClr val="000066"/>
                  </a:solidFill>
                </a:rPr>
                <a:t>Decoding</a:t>
              </a:r>
            </a:p>
          </p:txBody>
        </p:sp>
      </p:grpSp>
      <p:sp>
        <p:nvSpPr>
          <p:cNvPr id="10" name="Rectangle 3"/>
          <p:cNvSpPr txBox="1">
            <a:spLocks noChangeArrowheads="1"/>
          </p:cNvSpPr>
          <p:nvPr/>
        </p:nvSpPr>
        <p:spPr bwMode="auto">
          <a:xfrm>
            <a:off x="304472" y="4867865"/>
            <a:ext cx="8612909" cy="132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53" tIns="43928" rIns="89453" bIns="43928"/>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endParaRPr lang="en-US" sz="2000">
              <a:solidFill>
                <a:srgbClr val="000066"/>
              </a:solidFill>
            </a:endParaRPr>
          </a:p>
          <a:p>
            <a:pPr lvl="1" algn="l" eaLnBrk="1" hangingPunct="1">
              <a:spcBef>
                <a:spcPct val="25000"/>
              </a:spcBef>
              <a:buClr>
                <a:srgbClr val="660033"/>
              </a:buClr>
              <a:buSzPct val="75000"/>
              <a:buFont typeface="Wingdings" charset="0"/>
              <a:buChar char="n"/>
            </a:pPr>
            <a:r>
              <a:rPr lang="en-US" sz="2000">
                <a:solidFill>
                  <a:srgbClr val="000066"/>
                </a:solidFill>
              </a:rPr>
              <a:t>When ICU encounters conditional branch, cannot reliably determine where to continue fetching</a:t>
            </a:r>
          </a:p>
        </p:txBody>
      </p:sp>
    </p:spTree>
    <p:extLst>
      <p:ext uri="{BB962C8B-B14F-4D97-AF65-F5344CB8AC3E}">
        <p14:creationId xmlns:p14="http://schemas.microsoft.com/office/powerpoint/2010/main" val="3795754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684847" y="334343"/>
            <a:ext cx="5930590" cy="572026"/>
          </a:xfrm>
        </p:spPr>
        <p:txBody>
          <a:bodyPr/>
          <a:lstStyle/>
          <a:p>
            <a:pPr eaLnBrk="1" hangingPunct="1">
              <a:defRPr/>
            </a:pPr>
            <a:r>
              <a:rPr lang="en-US">
                <a:ea typeface="ＭＳ Ｐゴシック" pitchFamily="-1" charset="-128"/>
              </a:rPr>
              <a:t>Branch Outcomes</a:t>
            </a:r>
          </a:p>
        </p:txBody>
      </p:sp>
      <p:sp>
        <p:nvSpPr>
          <p:cNvPr id="15362" name="Rectangle 3"/>
          <p:cNvSpPr>
            <a:spLocks noGrp="1" noChangeArrowheads="1"/>
          </p:cNvSpPr>
          <p:nvPr>
            <p:ph type="body" idx="1"/>
          </p:nvPr>
        </p:nvSpPr>
        <p:spPr>
          <a:xfrm>
            <a:off x="0" y="988861"/>
            <a:ext cx="8750829" cy="1825413"/>
          </a:xfrm>
        </p:spPr>
        <p:txBody>
          <a:bodyPr/>
          <a:lstStyle/>
          <a:p>
            <a:pPr lvl="1" eaLnBrk="1" hangingPunct="1"/>
            <a:r>
              <a:rPr lang="en-US">
                <a:latin typeface="Helvetica" charset="0"/>
                <a:ea typeface="ＭＳ Ｐゴシック" charset="0"/>
              </a:rPr>
              <a:t>When encounter conditional branch, cannot determine where to continue fetching</a:t>
            </a:r>
          </a:p>
          <a:p>
            <a:pPr lvl="2" eaLnBrk="1" hangingPunct="1"/>
            <a:r>
              <a:rPr lang="en-US">
                <a:latin typeface="Helvetica" charset="0"/>
                <a:ea typeface="ＭＳ Ｐゴシック" charset="0"/>
              </a:rPr>
              <a:t>Branch Taken: Transfer control to branch target</a:t>
            </a:r>
          </a:p>
          <a:p>
            <a:pPr lvl="2" eaLnBrk="1" hangingPunct="1"/>
            <a:r>
              <a:rPr lang="en-US">
                <a:latin typeface="Helvetica" charset="0"/>
                <a:ea typeface="ＭＳ Ｐゴシック" charset="0"/>
              </a:rPr>
              <a:t>Branch Not-Taken: Continue with next instruction in sequence</a:t>
            </a:r>
          </a:p>
          <a:p>
            <a:pPr lvl="1" eaLnBrk="1" hangingPunct="1"/>
            <a:r>
              <a:rPr lang="en-US">
                <a:latin typeface="Helvetica" charset="0"/>
                <a:ea typeface="ＭＳ Ｐゴシック" charset="0"/>
              </a:rPr>
              <a:t>Cannot resolve until outcome determined by branch/integer unit</a:t>
            </a:r>
          </a:p>
        </p:txBody>
      </p:sp>
      <p:grpSp>
        <p:nvGrpSpPr>
          <p:cNvPr id="2" name="Group 1"/>
          <p:cNvGrpSpPr>
            <a:grpSpLocks/>
          </p:cNvGrpSpPr>
          <p:nvPr/>
        </p:nvGrpSpPr>
        <p:grpSpPr bwMode="auto">
          <a:xfrm>
            <a:off x="532659" y="2814196"/>
            <a:ext cx="6030463" cy="1771538"/>
            <a:chOff x="533400" y="2819400"/>
            <a:chExt cx="6038850" cy="1774825"/>
          </a:xfrm>
        </p:grpSpPr>
        <p:sp>
          <p:nvSpPr>
            <p:cNvPr id="64520" name="Rectangle 4"/>
            <p:cNvSpPr>
              <a:spLocks noChangeArrowheads="1"/>
            </p:cNvSpPr>
            <p:nvPr/>
          </p:nvSpPr>
          <p:spPr bwMode="auto">
            <a:xfrm>
              <a:off x="533400" y="2819400"/>
              <a:ext cx="5067300" cy="17748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7" tIns="44450" rIns="90487" bIns="44450">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80489f3:	movl   $0x1,%ecx</a:t>
              </a:r>
            </a:p>
            <a:p>
              <a:pPr algn="l">
                <a:lnSpc>
                  <a:spcPct val="100000"/>
                </a:lnSpc>
                <a:tabLst>
                  <a:tab pos="678075" algn="l"/>
                  <a:tab pos="1418933" algn="l"/>
                  <a:tab pos="3566166" algn="l"/>
                  <a:tab pos="4633509" algn="l"/>
                </a:tabLst>
              </a:pPr>
              <a:r>
                <a:rPr lang="en-US">
                  <a:solidFill>
                    <a:srgbClr val="000066"/>
                  </a:solidFill>
                  <a:latin typeface="Courier New" charset="0"/>
                </a:rPr>
                <a:t> 80489f8:	xorl   %edx,%edx</a:t>
              </a:r>
            </a:p>
            <a:p>
              <a:pPr algn="l">
                <a:lnSpc>
                  <a:spcPct val="100000"/>
                </a:lnSpc>
                <a:tabLst>
                  <a:tab pos="678075" algn="l"/>
                  <a:tab pos="1418933" algn="l"/>
                  <a:tab pos="3566166" algn="l"/>
                  <a:tab pos="4633509" algn="l"/>
                </a:tabLst>
              </a:pPr>
              <a:r>
                <a:rPr lang="en-US">
                  <a:solidFill>
                    <a:srgbClr val="000066"/>
                  </a:solidFill>
                  <a:latin typeface="Courier New" charset="0"/>
                </a:rPr>
                <a:t> 80489fa:	cmpl   %esi,%edx</a:t>
              </a:r>
            </a:p>
            <a:p>
              <a:pPr algn="l">
                <a:lnSpc>
                  <a:spcPct val="100000"/>
                </a:lnSpc>
                <a:tabLst>
                  <a:tab pos="678075" algn="l"/>
                  <a:tab pos="1418933" algn="l"/>
                  <a:tab pos="3566166" algn="l"/>
                  <a:tab pos="4633509" algn="l"/>
                </a:tabLst>
              </a:pPr>
              <a:r>
                <a:rPr lang="en-US">
                  <a:solidFill>
                    <a:srgbClr val="000066"/>
                  </a:solidFill>
                  <a:latin typeface="Courier New" charset="0"/>
                </a:rPr>
                <a:t> 80489fc:	</a:t>
              </a:r>
              <a:r>
                <a:rPr lang="en-US" i="1">
                  <a:solidFill>
                    <a:srgbClr val="000066"/>
                  </a:solidFill>
                  <a:latin typeface="Courier New" charset="0"/>
                </a:rPr>
                <a:t>jnl    8048a25</a:t>
              </a:r>
            </a:p>
            <a:p>
              <a:pPr algn="l">
                <a:lnSpc>
                  <a:spcPct val="100000"/>
                </a:lnSpc>
                <a:tabLst>
                  <a:tab pos="678075" algn="l"/>
                  <a:tab pos="1418933" algn="l"/>
                  <a:tab pos="3566166" algn="l"/>
                  <a:tab pos="4633509" algn="l"/>
                </a:tabLst>
              </a:pPr>
              <a:r>
                <a:rPr lang="en-US">
                  <a:solidFill>
                    <a:srgbClr val="000066"/>
                  </a:solidFill>
                  <a:latin typeface="Courier New" charset="0"/>
                </a:rPr>
                <a:t> 80489fe:	movl   %esi,%esi</a:t>
              </a:r>
            </a:p>
            <a:p>
              <a:pPr algn="l">
                <a:lnSpc>
                  <a:spcPct val="100000"/>
                </a:lnSpc>
                <a:tabLst>
                  <a:tab pos="678075" algn="l"/>
                  <a:tab pos="1418933" algn="l"/>
                  <a:tab pos="3566166" algn="l"/>
                  <a:tab pos="4633509" algn="l"/>
                </a:tabLst>
              </a:pPr>
              <a:r>
                <a:rPr lang="en-US">
                  <a:solidFill>
                    <a:srgbClr val="000066"/>
                  </a:solidFill>
                  <a:latin typeface="Courier New" charset="0"/>
                </a:rPr>
                <a:t> 8048a00:	imull  (%eax,%edx,4),%ecx</a:t>
              </a:r>
            </a:p>
          </p:txBody>
        </p:sp>
        <p:sp>
          <p:nvSpPr>
            <p:cNvPr id="64521" name="Freeform 7"/>
            <p:cNvSpPr>
              <a:spLocks/>
            </p:cNvSpPr>
            <p:nvPr/>
          </p:nvSpPr>
          <p:spPr bwMode="auto">
            <a:xfrm>
              <a:off x="4267200" y="3810000"/>
              <a:ext cx="393700" cy="228600"/>
            </a:xfrm>
            <a:custGeom>
              <a:avLst/>
              <a:gdLst>
                <a:gd name="T0" fmla="*/ 0 w 248"/>
                <a:gd name="T1" fmla="*/ 0 h 144"/>
                <a:gd name="T2" fmla="*/ 2147483647 w 248"/>
                <a:gd name="T3" fmla="*/ 2147483647 h 144"/>
                <a:gd name="T4" fmla="*/ 2147483647 w 248"/>
                <a:gd name="T5" fmla="*/ 2147483647 h 144"/>
                <a:gd name="T6" fmla="*/ 0 60000 65536"/>
                <a:gd name="T7" fmla="*/ 0 60000 65536"/>
                <a:gd name="T8" fmla="*/ 0 60000 65536"/>
                <a:gd name="T9" fmla="*/ 0 w 248"/>
                <a:gd name="T10" fmla="*/ 0 h 144"/>
                <a:gd name="T11" fmla="*/ 248 w 248"/>
                <a:gd name="T12" fmla="*/ 144 h 144"/>
              </a:gdLst>
              <a:ahLst/>
              <a:cxnLst>
                <a:cxn ang="T6">
                  <a:pos x="T0" y="T1"/>
                </a:cxn>
                <a:cxn ang="T7">
                  <a:pos x="T2" y="T3"/>
                </a:cxn>
                <a:cxn ang="T8">
                  <a:pos x="T4" y="T5"/>
                </a:cxn>
              </a:cxnLst>
              <a:rect l="T9" t="T10" r="T11" b="T12"/>
              <a:pathLst>
                <a:path w="248" h="144">
                  <a:moveTo>
                    <a:pt x="0" y="0"/>
                  </a:moveTo>
                  <a:cubicBezTo>
                    <a:pt x="116" y="12"/>
                    <a:pt x="232" y="24"/>
                    <a:pt x="240" y="48"/>
                  </a:cubicBezTo>
                  <a:cubicBezTo>
                    <a:pt x="248" y="72"/>
                    <a:pt x="148" y="108"/>
                    <a:pt x="48" y="14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64522" name="Text Box 8"/>
            <p:cNvSpPr txBox="1">
              <a:spLocks noChangeArrowheads="1"/>
            </p:cNvSpPr>
            <p:nvPr/>
          </p:nvSpPr>
          <p:spPr bwMode="auto">
            <a:xfrm>
              <a:off x="4419600" y="3443288"/>
              <a:ext cx="2152650" cy="36671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Branch Not-Taken</a:t>
              </a:r>
            </a:p>
          </p:txBody>
        </p:sp>
      </p:grpSp>
      <p:grpSp>
        <p:nvGrpSpPr>
          <p:cNvPr id="3" name="Group 2"/>
          <p:cNvGrpSpPr>
            <a:grpSpLocks/>
          </p:cNvGrpSpPr>
          <p:nvPr/>
        </p:nvGrpSpPr>
        <p:grpSpPr bwMode="auto">
          <a:xfrm>
            <a:off x="1674071" y="3891680"/>
            <a:ext cx="6410934" cy="2397440"/>
            <a:chOff x="1676400" y="3898900"/>
            <a:chExt cx="6419850" cy="2401888"/>
          </a:xfrm>
        </p:grpSpPr>
        <p:sp>
          <p:nvSpPr>
            <p:cNvPr id="64517" name="Rectangle 5"/>
            <p:cNvSpPr>
              <a:spLocks noChangeArrowheads="1"/>
            </p:cNvSpPr>
            <p:nvPr/>
          </p:nvSpPr>
          <p:spPr bwMode="auto">
            <a:xfrm>
              <a:off x="1676400" y="4800600"/>
              <a:ext cx="5476875" cy="1500188"/>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7" tIns="44450" rIns="90487" bIns="44450">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8048a25:	cmpl   %edi,%edx</a:t>
              </a:r>
            </a:p>
            <a:p>
              <a:pPr algn="l">
                <a:lnSpc>
                  <a:spcPct val="100000"/>
                </a:lnSpc>
                <a:tabLst>
                  <a:tab pos="678075" algn="l"/>
                  <a:tab pos="1418933" algn="l"/>
                  <a:tab pos="3566166" algn="l"/>
                  <a:tab pos="4633509" algn="l"/>
                </a:tabLst>
              </a:pPr>
              <a:r>
                <a:rPr lang="en-US">
                  <a:solidFill>
                    <a:srgbClr val="000066"/>
                  </a:solidFill>
                  <a:latin typeface="Courier New" charset="0"/>
                </a:rPr>
                <a:t> 8048a27:	jl     8048a20</a:t>
              </a:r>
            </a:p>
            <a:p>
              <a:pPr algn="l">
                <a:lnSpc>
                  <a:spcPct val="100000"/>
                </a:lnSpc>
                <a:tabLst>
                  <a:tab pos="678075" algn="l"/>
                  <a:tab pos="1418933" algn="l"/>
                  <a:tab pos="3566166" algn="l"/>
                  <a:tab pos="4633509" algn="l"/>
                </a:tabLst>
              </a:pPr>
              <a:r>
                <a:rPr lang="en-US">
                  <a:solidFill>
                    <a:srgbClr val="000066"/>
                  </a:solidFill>
                  <a:latin typeface="Courier New" charset="0"/>
                </a:rPr>
                <a:t> 8048a29:	movl   0xc(%ebp),%eax</a:t>
              </a:r>
            </a:p>
            <a:p>
              <a:pPr algn="l">
                <a:lnSpc>
                  <a:spcPct val="100000"/>
                </a:lnSpc>
                <a:tabLst>
                  <a:tab pos="678075" algn="l"/>
                  <a:tab pos="1418933" algn="l"/>
                  <a:tab pos="3566166" algn="l"/>
                  <a:tab pos="4633509" algn="l"/>
                </a:tabLst>
              </a:pPr>
              <a:r>
                <a:rPr lang="en-US">
                  <a:solidFill>
                    <a:srgbClr val="000066"/>
                  </a:solidFill>
                  <a:latin typeface="Courier New" charset="0"/>
                </a:rPr>
                <a:t> 8048a2c:	leal   0xffffffe8(%ebp),%esp</a:t>
              </a:r>
            </a:p>
            <a:p>
              <a:pPr algn="l">
                <a:lnSpc>
                  <a:spcPct val="100000"/>
                </a:lnSpc>
                <a:tabLst>
                  <a:tab pos="678075" algn="l"/>
                  <a:tab pos="1418933" algn="l"/>
                  <a:tab pos="3566166" algn="l"/>
                  <a:tab pos="4633509" algn="l"/>
                </a:tabLst>
              </a:pPr>
              <a:r>
                <a:rPr lang="en-US">
                  <a:solidFill>
                    <a:srgbClr val="000066"/>
                  </a:solidFill>
                  <a:latin typeface="Courier New" charset="0"/>
                </a:rPr>
                <a:t> 8048a2f:	movl   %ecx,(%eax)</a:t>
              </a:r>
            </a:p>
          </p:txBody>
        </p:sp>
        <p:sp>
          <p:nvSpPr>
            <p:cNvPr id="64518" name="Text Box 6"/>
            <p:cNvSpPr txBox="1">
              <a:spLocks noChangeArrowheads="1"/>
            </p:cNvSpPr>
            <p:nvPr/>
          </p:nvSpPr>
          <p:spPr bwMode="auto">
            <a:xfrm>
              <a:off x="6400800" y="4191000"/>
              <a:ext cx="1695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Branch Taken</a:t>
              </a:r>
            </a:p>
          </p:txBody>
        </p:sp>
        <p:sp>
          <p:nvSpPr>
            <p:cNvPr id="64519" name="Freeform 9"/>
            <p:cNvSpPr>
              <a:spLocks/>
            </p:cNvSpPr>
            <p:nvPr/>
          </p:nvSpPr>
          <p:spPr bwMode="auto">
            <a:xfrm>
              <a:off x="4241800" y="3898900"/>
              <a:ext cx="2189163" cy="1054100"/>
            </a:xfrm>
            <a:custGeom>
              <a:avLst/>
              <a:gdLst>
                <a:gd name="T0" fmla="*/ 0 w 1379"/>
                <a:gd name="T1" fmla="*/ 0 h 664"/>
                <a:gd name="T2" fmla="*/ 2147483647 w 1379"/>
                <a:gd name="T3" fmla="*/ 2147483647 h 664"/>
                <a:gd name="T4" fmla="*/ 2147483647 w 1379"/>
                <a:gd name="T5" fmla="*/ 2147483647 h 664"/>
                <a:gd name="T6" fmla="*/ 2147483647 w 1379"/>
                <a:gd name="T7" fmla="*/ 2147483647 h 664"/>
                <a:gd name="T8" fmla="*/ 0 60000 65536"/>
                <a:gd name="T9" fmla="*/ 0 60000 65536"/>
                <a:gd name="T10" fmla="*/ 0 60000 65536"/>
                <a:gd name="T11" fmla="*/ 0 60000 65536"/>
                <a:gd name="T12" fmla="*/ 0 w 1379"/>
                <a:gd name="T13" fmla="*/ 0 h 664"/>
                <a:gd name="T14" fmla="*/ 1379 w 1379"/>
                <a:gd name="T15" fmla="*/ 664 h 664"/>
              </a:gdLst>
              <a:ahLst/>
              <a:cxnLst>
                <a:cxn ang="T8">
                  <a:pos x="T0" y="T1"/>
                </a:cxn>
                <a:cxn ang="T9">
                  <a:pos x="T2" y="T3"/>
                </a:cxn>
                <a:cxn ang="T10">
                  <a:pos x="T4" y="T5"/>
                </a:cxn>
                <a:cxn ang="T11">
                  <a:pos x="T6" y="T7"/>
                </a:cxn>
              </a:cxnLst>
              <a:rect l="T12" t="T13" r="T14" b="T15"/>
              <a:pathLst>
                <a:path w="1379" h="664">
                  <a:moveTo>
                    <a:pt x="0" y="0"/>
                  </a:moveTo>
                  <a:cubicBezTo>
                    <a:pt x="195" y="37"/>
                    <a:pt x="957" y="149"/>
                    <a:pt x="1168" y="216"/>
                  </a:cubicBezTo>
                  <a:cubicBezTo>
                    <a:pt x="1379" y="283"/>
                    <a:pt x="1320" y="325"/>
                    <a:pt x="1264" y="400"/>
                  </a:cubicBezTo>
                  <a:cubicBezTo>
                    <a:pt x="1208" y="475"/>
                    <a:pt x="922" y="609"/>
                    <a:pt x="832" y="66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grpSp>
    </p:spTree>
    <p:extLst>
      <p:ext uri="{BB962C8B-B14F-4D97-AF65-F5344CB8AC3E}">
        <p14:creationId xmlns:p14="http://schemas.microsoft.com/office/powerpoint/2010/main" val="1589314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dissolve">
                                      <p:cBhvr>
                                        <p:cTn id="7" dur="500"/>
                                        <p:tgtEl>
                                          <p:spTgt spid="1536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362">
                                            <p:txEl>
                                              <p:pRg st="1" end="1"/>
                                            </p:txEl>
                                          </p:spTgt>
                                        </p:tgtEl>
                                        <p:attrNameLst>
                                          <p:attrName>style.visibility</p:attrName>
                                        </p:attrNameLst>
                                      </p:cBhvr>
                                      <p:to>
                                        <p:strVal val="visible"/>
                                      </p:to>
                                    </p:set>
                                    <p:animEffect transition="in" filter="dissolve">
                                      <p:cBhvr>
                                        <p:cTn id="10" dur="500"/>
                                        <p:tgtEl>
                                          <p:spTgt spid="1536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362">
                                            <p:txEl>
                                              <p:pRg st="2" end="2"/>
                                            </p:txEl>
                                          </p:spTgt>
                                        </p:tgtEl>
                                        <p:attrNameLst>
                                          <p:attrName>style.visibility</p:attrName>
                                        </p:attrNameLst>
                                      </p:cBhvr>
                                      <p:to>
                                        <p:strVal val="visible"/>
                                      </p:to>
                                    </p:set>
                                    <p:animEffect transition="in" filter="dissolve">
                                      <p:cBhvr>
                                        <p:cTn id="13" dur="500"/>
                                        <p:tgtEl>
                                          <p:spTgt spid="1536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362">
                                            <p:txEl>
                                              <p:pRg st="3" end="3"/>
                                            </p:txEl>
                                          </p:spTgt>
                                        </p:tgtEl>
                                        <p:attrNameLst>
                                          <p:attrName>style.visibility</p:attrName>
                                        </p:attrNameLst>
                                      </p:cBhvr>
                                      <p:to>
                                        <p:strVal val="visible"/>
                                      </p:to>
                                    </p:set>
                                    <p:animEffect transition="in" filter="dissolve">
                                      <p:cBhvr>
                                        <p:cTn id="18" dur="500"/>
                                        <p:tgtEl>
                                          <p:spTgt spid="1536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989224" y="334343"/>
            <a:ext cx="5626213" cy="572026"/>
          </a:xfrm>
        </p:spPr>
        <p:txBody>
          <a:bodyPr/>
          <a:lstStyle/>
          <a:p>
            <a:pPr eaLnBrk="1" hangingPunct="1">
              <a:defRPr/>
            </a:pPr>
            <a:r>
              <a:rPr lang="en-US">
                <a:ea typeface="ＭＳ Ｐゴシック" pitchFamily="-1" charset="-128"/>
              </a:rPr>
              <a:t>Branch Prediction</a:t>
            </a:r>
          </a:p>
        </p:txBody>
      </p:sp>
      <p:sp>
        <p:nvSpPr>
          <p:cNvPr id="444419" name="Rectangle 3"/>
          <p:cNvSpPr>
            <a:spLocks noGrp="1" noChangeArrowheads="1"/>
          </p:cNvSpPr>
          <p:nvPr>
            <p:ph type="body" idx="1"/>
          </p:nvPr>
        </p:nvSpPr>
        <p:spPr>
          <a:xfrm>
            <a:off x="290205" y="988765"/>
            <a:ext cx="8295849" cy="2040914"/>
          </a:xfrm>
        </p:spPr>
        <p:txBody>
          <a:bodyPr/>
          <a:lstStyle/>
          <a:p>
            <a:pPr eaLnBrk="1" hangingPunct="1">
              <a:defRPr/>
            </a:pPr>
            <a:r>
              <a:rPr lang="en-US">
                <a:latin typeface="Helvetica" charset="0"/>
                <a:ea typeface="ＭＳ Ｐゴシック" charset="0"/>
                <a:cs typeface="ＭＳ Ｐゴシック" charset="0"/>
              </a:rPr>
              <a:t>Idea</a:t>
            </a:r>
          </a:p>
          <a:p>
            <a:pPr lvl="1" eaLnBrk="1" hangingPunct="1">
              <a:defRPr/>
            </a:pPr>
            <a:r>
              <a:rPr lang="en-US">
                <a:latin typeface="Helvetica" charset="0"/>
                <a:ea typeface="ＭＳ Ｐゴシック" charset="0"/>
              </a:rPr>
              <a:t>Guess which way branch will go</a:t>
            </a:r>
          </a:p>
          <a:p>
            <a:pPr lvl="1" eaLnBrk="1" hangingPunct="1">
              <a:defRPr/>
            </a:pPr>
            <a:r>
              <a:rPr lang="en-US">
                <a:latin typeface="Helvetica" charset="0"/>
                <a:ea typeface="ＭＳ Ｐゴシック" charset="0"/>
              </a:rPr>
              <a:t>Begin executing instructions at predicted position</a:t>
            </a:r>
          </a:p>
          <a:p>
            <a:pPr lvl="2" eaLnBrk="1" hangingPunct="1">
              <a:defRPr/>
            </a:pPr>
            <a:r>
              <a:rPr lang="en-US">
                <a:latin typeface="Helvetica" charset="0"/>
                <a:ea typeface="ＭＳ Ｐゴシック" charset="0"/>
              </a:rPr>
              <a:t>But don</a:t>
            </a:r>
            <a:r>
              <a:rPr lang="ja-JP" altLang="en-US">
                <a:latin typeface="Helvetica" charset="0"/>
                <a:ea typeface="ＭＳ Ｐゴシック" charset="0"/>
              </a:rPr>
              <a:t>’</a:t>
            </a:r>
            <a:r>
              <a:rPr lang="en-US">
                <a:latin typeface="Helvetica" charset="0"/>
                <a:ea typeface="ＭＳ Ｐゴシック" charset="0"/>
              </a:rPr>
              <a:t>t actually modify register or memory data</a:t>
            </a:r>
          </a:p>
          <a:p>
            <a:pPr eaLnBrk="1" hangingPunct="1">
              <a:defRPr/>
            </a:pPr>
            <a:endParaRPr lang="en-US">
              <a:latin typeface="Helvetica" charset="0"/>
              <a:ea typeface="ＭＳ Ｐゴシック" charset="0"/>
              <a:cs typeface="ＭＳ Ｐゴシック" charset="0"/>
            </a:endParaRPr>
          </a:p>
        </p:txBody>
      </p:sp>
      <p:sp>
        <p:nvSpPr>
          <p:cNvPr id="65539" name="Rectangle 4"/>
          <p:cNvSpPr>
            <a:spLocks noChangeArrowheads="1"/>
          </p:cNvSpPr>
          <p:nvPr/>
        </p:nvSpPr>
        <p:spPr bwMode="auto">
          <a:xfrm>
            <a:off x="456565" y="2662061"/>
            <a:ext cx="3833244" cy="1497410"/>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80489f3:	movl   $0x1,%ecx</a:t>
            </a:r>
          </a:p>
          <a:p>
            <a:pPr algn="l">
              <a:lnSpc>
                <a:spcPct val="100000"/>
              </a:lnSpc>
              <a:tabLst>
                <a:tab pos="678075" algn="l"/>
                <a:tab pos="1418933" algn="l"/>
                <a:tab pos="3566166" algn="l"/>
                <a:tab pos="4633509" algn="l"/>
              </a:tabLst>
            </a:pPr>
            <a:r>
              <a:rPr lang="en-US">
                <a:solidFill>
                  <a:srgbClr val="000066"/>
                </a:solidFill>
                <a:latin typeface="Courier New" charset="0"/>
              </a:rPr>
              <a:t> 80489f8:	xorl   %edx,%edx</a:t>
            </a:r>
          </a:p>
          <a:p>
            <a:pPr algn="l">
              <a:lnSpc>
                <a:spcPct val="100000"/>
              </a:lnSpc>
              <a:tabLst>
                <a:tab pos="678075" algn="l"/>
                <a:tab pos="1418933" algn="l"/>
                <a:tab pos="3566166" algn="l"/>
                <a:tab pos="4633509" algn="l"/>
              </a:tabLst>
            </a:pPr>
            <a:r>
              <a:rPr lang="en-US">
                <a:solidFill>
                  <a:srgbClr val="000066"/>
                </a:solidFill>
                <a:latin typeface="Courier New" charset="0"/>
              </a:rPr>
              <a:t> 80489fa:	cmpl   %esi,%edx</a:t>
            </a:r>
          </a:p>
          <a:p>
            <a:pPr algn="l">
              <a:lnSpc>
                <a:spcPct val="100000"/>
              </a:lnSpc>
              <a:tabLst>
                <a:tab pos="678075" algn="l"/>
                <a:tab pos="1418933" algn="l"/>
                <a:tab pos="3566166" algn="l"/>
                <a:tab pos="4633509" algn="l"/>
              </a:tabLst>
            </a:pPr>
            <a:r>
              <a:rPr lang="en-US">
                <a:solidFill>
                  <a:srgbClr val="000066"/>
                </a:solidFill>
                <a:latin typeface="Courier New" charset="0"/>
              </a:rPr>
              <a:t> 80489fc:	</a:t>
            </a:r>
            <a:r>
              <a:rPr lang="en-US" i="1">
                <a:solidFill>
                  <a:srgbClr val="000066"/>
                </a:solidFill>
                <a:latin typeface="Courier New" charset="0"/>
              </a:rPr>
              <a:t>jnl    8048a25</a:t>
            </a:r>
          </a:p>
          <a:p>
            <a:pPr algn="l">
              <a:lnSpc>
                <a:spcPct val="100000"/>
              </a:lnSpc>
              <a:tabLst>
                <a:tab pos="678075" algn="l"/>
                <a:tab pos="1418933" algn="l"/>
                <a:tab pos="3566166" algn="l"/>
                <a:tab pos="4633509" algn="l"/>
              </a:tabLst>
            </a:pPr>
            <a:r>
              <a:rPr lang="en-US" i="1">
                <a:solidFill>
                  <a:srgbClr val="000066"/>
                </a:solidFill>
                <a:latin typeface="Courier New" charset="0"/>
              </a:rPr>
              <a:t> . . .</a:t>
            </a:r>
          </a:p>
        </p:txBody>
      </p:sp>
      <p:sp>
        <p:nvSpPr>
          <p:cNvPr id="65540" name="Rectangle 5"/>
          <p:cNvSpPr>
            <a:spLocks noChangeArrowheads="1"/>
          </p:cNvSpPr>
          <p:nvPr/>
        </p:nvSpPr>
        <p:spPr bwMode="auto">
          <a:xfrm>
            <a:off x="2206731" y="4487474"/>
            <a:ext cx="5469268" cy="1497410"/>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8048a25:	cmpl   %edi,%edx</a:t>
            </a:r>
          </a:p>
          <a:p>
            <a:pPr algn="l">
              <a:lnSpc>
                <a:spcPct val="100000"/>
              </a:lnSpc>
              <a:tabLst>
                <a:tab pos="678075" algn="l"/>
                <a:tab pos="1418933" algn="l"/>
                <a:tab pos="3566166" algn="l"/>
                <a:tab pos="4633509" algn="l"/>
              </a:tabLst>
            </a:pPr>
            <a:r>
              <a:rPr lang="en-US">
                <a:solidFill>
                  <a:srgbClr val="000066"/>
                </a:solidFill>
                <a:latin typeface="Courier New" charset="0"/>
              </a:rPr>
              <a:t> 8048a27:	jl     8048a20</a:t>
            </a:r>
          </a:p>
          <a:p>
            <a:pPr algn="l">
              <a:lnSpc>
                <a:spcPct val="100000"/>
              </a:lnSpc>
              <a:tabLst>
                <a:tab pos="678075" algn="l"/>
                <a:tab pos="1418933" algn="l"/>
                <a:tab pos="3566166" algn="l"/>
                <a:tab pos="4633509" algn="l"/>
              </a:tabLst>
            </a:pPr>
            <a:r>
              <a:rPr lang="en-US">
                <a:solidFill>
                  <a:srgbClr val="000066"/>
                </a:solidFill>
                <a:latin typeface="Courier New" charset="0"/>
              </a:rPr>
              <a:t> 8048a29:	movl   0xc(%ebp),%eax</a:t>
            </a:r>
          </a:p>
          <a:p>
            <a:pPr algn="l">
              <a:lnSpc>
                <a:spcPct val="100000"/>
              </a:lnSpc>
              <a:tabLst>
                <a:tab pos="678075" algn="l"/>
                <a:tab pos="1418933" algn="l"/>
                <a:tab pos="3566166" algn="l"/>
                <a:tab pos="4633509" algn="l"/>
              </a:tabLst>
            </a:pPr>
            <a:r>
              <a:rPr lang="en-US">
                <a:solidFill>
                  <a:srgbClr val="000066"/>
                </a:solidFill>
                <a:latin typeface="Courier New" charset="0"/>
              </a:rPr>
              <a:t> 8048a2c:	leal   0xffffffe8(%ebp),%esp</a:t>
            </a:r>
          </a:p>
          <a:p>
            <a:pPr algn="l">
              <a:lnSpc>
                <a:spcPct val="100000"/>
              </a:lnSpc>
              <a:tabLst>
                <a:tab pos="678075" algn="l"/>
                <a:tab pos="1418933" algn="l"/>
                <a:tab pos="3566166" algn="l"/>
                <a:tab pos="4633509" algn="l"/>
              </a:tabLst>
            </a:pPr>
            <a:r>
              <a:rPr lang="en-US">
                <a:solidFill>
                  <a:srgbClr val="000066"/>
                </a:solidFill>
                <a:latin typeface="Courier New" charset="0"/>
              </a:rPr>
              <a:t> 8048a2f:	movl   %ecx,(%eax)</a:t>
            </a:r>
          </a:p>
        </p:txBody>
      </p:sp>
      <p:sp>
        <p:nvSpPr>
          <p:cNvPr id="65541" name="Text Box 6"/>
          <p:cNvSpPr txBox="1">
            <a:spLocks noChangeArrowheads="1"/>
          </p:cNvSpPr>
          <p:nvPr/>
        </p:nvSpPr>
        <p:spPr bwMode="auto">
          <a:xfrm>
            <a:off x="4565745" y="3194569"/>
            <a:ext cx="1680413"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a:t>
            </a:r>
          </a:p>
        </p:txBody>
      </p:sp>
      <p:sp>
        <p:nvSpPr>
          <p:cNvPr id="65542" name="Freeform 7"/>
          <p:cNvSpPr>
            <a:spLocks/>
          </p:cNvSpPr>
          <p:nvPr/>
        </p:nvSpPr>
        <p:spPr bwMode="auto">
          <a:xfrm>
            <a:off x="4045769" y="3661919"/>
            <a:ext cx="2636346" cy="990350"/>
          </a:xfrm>
          <a:custGeom>
            <a:avLst/>
            <a:gdLst>
              <a:gd name="T0" fmla="*/ 0 w 1663"/>
              <a:gd name="T1" fmla="*/ 2147483647 h 625"/>
              <a:gd name="T2" fmla="*/ 2147483647 w 1663"/>
              <a:gd name="T3" fmla="*/ 2147483647 h 625"/>
              <a:gd name="T4" fmla="*/ 2147483647 w 1663"/>
              <a:gd name="T5" fmla="*/ 2147483647 h 625"/>
              <a:gd name="T6" fmla="*/ 2147483647 w 1663"/>
              <a:gd name="T7" fmla="*/ 2147483647 h 625"/>
              <a:gd name="T8" fmla="*/ 0 60000 65536"/>
              <a:gd name="T9" fmla="*/ 0 60000 65536"/>
              <a:gd name="T10" fmla="*/ 0 60000 65536"/>
              <a:gd name="T11" fmla="*/ 0 60000 65536"/>
              <a:gd name="T12" fmla="*/ 0 w 1663"/>
              <a:gd name="T13" fmla="*/ 0 h 625"/>
              <a:gd name="T14" fmla="*/ 1663 w 1663"/>
              <a:gd name="T15" fmla="*/ 625 h 625"/>
            </a:gdLst>
            <a:ahLst/>
            <a:cxnLst>
              <a:cxn ang="T8">
                <a:pos x="T0" y="T1"/>
              </a:cxn>
              <a:cxn ang="T9">
                <a:pos x="T2" y="T3"/>
              </a:cxn>
              <a:cxn ang="T10">
                <a:pos x="T4" y="T5"/>
              </a:cxn>
              <a:cxn ang="T11">
                <a:pos x="T6" y="T7"/>
              </a:cxn>
            </a:cxnLst>
            <a:rect l="T12" t="T13" r="T14" b="T15"/>
            <a:pathLst>
              <a:path w="1663" h="625">
                <a:moveTo>
                  <a:pt x="0" y="1"/>
                </a:moveTo>
                <a:cubicBezTo>
                  <a:pt x="232" y="13"/>
                  <a:pt x="1121" y="0"/>
                  <a:pt x="1392" y="73"/>
                </a:cubicBezTo>
                <a:cubicBezTo>
                  <a:pt x="1663" y="146"/>
                  <a:pt x="1644" y="349"/>
                  <a:pt x="1624" y="441"/>
                </a:cubicBezTo>
                <a:cubicBezTo>
                  <a:pt x="1604" y="533"/>
                  <a:pt x="1345" y="587"/>
                  <a:pt x="1272" y="625"/>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5543" name="AutoShape 8"/>
          <p:cNvSpPr>
            <a:spLocks/>
          </p:cNvSpPr>
          <p:nvPr/>
        </p:nvSpPr>
        <p:spPr bwMode="auto">
          <a:xfrm>
            <a:off x="7701449" y="4527089"/>
            <a:ext cx="304377" cy="608471"/>
          </a:xfrm>
          <a:prstGeom prst="rightBrace">
            <a:avLst>
              <a:gd name="adj1" fmla="val 1666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19" tIns="45186" rIns="90419" bIns="45186" anchor="ctr"/>
          <a:lstStyle/>
          <a:p>
            <a:endParaRPr lang="en-US">
              <a:solidFill>
                <a:srgbClr val="000066"/>
              </a:solidFill>
            </a:endParaRPr>
          </a:p>
        </p:txBody>
      </p:sp>
      <p:sp>
        <p:nvSpPr>
          <p:cNvPr id="65544" name="Text Box 9"/>
          <p:cNvSpPr txBox="1">
            <a:spLocks noChangeArrowheads="1"/>
          </p:cNvSpPr>
          <p:nvPr/>
        </p:nvSpPr>
        <p:spPr bwMode="auto">
          <a:xfrm>
            <a:off x="8066077" y="4639688"/>
            <a:ext cx="106971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Execute</a:t>
            </a:r>
          </a:p>
        </p:txBody>
      </p:sp>
    </p:spTree>
    <p:extLst>
      <p:ext uri="{BB962C8B-B14F-4D97-AF65-F5344CB8AC3E}">
        <p14:creationId xmlns:p14="http://schemas.microsoft.com/office/powerpoint/2010/main" val="240612458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380471" y="152194"/>
            <a:ext cx="7845626" cy="572027"/>
          </a:xfrm>
        </p:spPr>
        <p:txBody>
          <a:bodyPr/>
          <a:lstStyle/>
          <a:p>
            <a:pPr eaLnBrk="1" hangingPunct="1">
              <a:defRPr/>
            </a:pPr>
            <a:r>
              <a:rPr lang="en-US">
                <a:ea typeface="ＭＳ Ｐゴシック" pitchFamily="-1" charset="-128"/>
              </a:rPr>
              <a:t>Branch Prediction Through Loop</a:t>
            </a:r>
          </a:p>
        </p:txBody>
      </p:sp>
      <p:sp>
        <p:nvSpPr>
          <p:cNvPr id="66562" name="Rectangle 3"/>
          <p:cNvSpPr>
            <a:spLocks noChangeArrowheads="1"/>
          </p:cNvSpPr>
          <p:nvPr/>
        </p:nvSpPr>
        <p:spPr bwMode="auto">
          <a:xfrm>
            <a:off x="532755" y="91270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6563" name="Rectangle 4"/>
          <p:cNvSpPr>
            <a:spLocks noChangeArrowheads="1"/>
          </p:cNvSpPr>
          <p:nvPr/>
        </p:nvSpPr>
        <p:spPr bwMode="auto">
          <a:xfrm>
            <a:off x="532755" y="228176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6564" name="Rectangle 5"/>
          <p:cNvSpPr>
            <a:spLocks noChangeArrowheads="1"/>
          </p:cNvSpPr>
          <p:nvPr/>
        </p:nvSpPr>
        <p:spPr bwMode="auto">
          <a:xfrm>
            <a:off x="532755" y="365082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a:t>
            </a:r>
            <a:r>
              <a:rPr lang="en-US" sz="1600" i="1">
                <a:solidFill>
                  <a:srgbClr val="000066"/>
                </a:solidFill>
                <a:latin typeface="Courier New" charset="0"/>
              </a:rPr>
              <a:t>(%ecx,%edx,4)</a:t>
            </a:r>
            <a:r>
              <a:rPr lang="en-US" sz="1600">
                <a:solidFill>
                  <a:srgbClr val="000066"/>
                </a:solidFill>
                <a:latin typeface="Courier New" charset="0"/>
              </a:rPr>
              <a:t>,%eax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6565" name="Freeform 6"/>
          <p:cNvSpPr>
            <a:spLocks/>
          </p:cNvSpPr>
          <p:nvPr/>
        </p:nvSpPr>
        <p:spPr bwMode="auto">
          <a:xfrm>
            <a:off x="3995039" y="207894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6566" name="Freeform 7"/>
          <p:cNvSpPr>
            <a:spLocks/>
          </p:cNvSpPr>
          <p:nvPr/>
        </p:nvSpPr>
        <p:spPr bwMode="auto">
          <a:xfrm>
            <a:off x="4121767" y="3422650"/>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6567" name="Text Box 8"/>
          <p:cNvSpPr txBox="1">
            <a:spLocks noChangeArrowheads="1"/>
          </p:cNvSpPr>
          <p:nvPr/>
        </p:nvSpPr>
        <p:spPr bwMode="auto">
          <a:xfrm>
            <a:off x="4261273" y="152117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98</a:t>
            </a:r>
          </a:p>
        </p:txBody>
      </p:sp>
      <p:sp>
        <p:nvSpPr>
          <p:cNvPr id="66568" name="Text Box 9"/>
          <p:cNvSpPr txBox="1">
            <a:spLocks noChangeArrowheads="1"/>
          </p:cNvSpPr>
          <p:nvPr/>
        </p:nvSpPr>
        <p:spPr bwMode="auto">
          <a:xfrm>
            <a:off x="4261273" y="289023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99</a:t>
            </a:r>
          </a:p>
        </p:txBody>
      </p:sp>
      <p:sp>
        <p:nvSpPr>
          <p:cNvPr id="66569" name="Text Box 10"/>
          <p:cNvSpPr txBox="1">
            <a:spLocks noChangeArrowheads="1"/>
          </p:cNvSpPr>
          <p:nvPr/>
        </p:nvSpPr>
        <p:spPr bwMode="auto">
          <a:xfrm>
            <a:off x="4261273" y="4335357"/>
            <a:ext cx="94573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100</a:t>
            </a:r>
          </a:p>
        </p:txBody>
      </p:sp>
      <p:sp>
        <p:nvSpPr>
          <p:cNvPr id="66570" name="Text Box 11"/>
          <p:cNvSpPr txBox="1">
            <a:spLocks noChangeArrowheads="1"/>
          </p:cNvSpPr>
          <p:nvPr/>
        </p:nvSpPr>
        <p:spPr bwMode="auto">
          <a:xfrm>
            <a:off x="5554874" y="1977565"/>
            <a:ext cx="2238437"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 (OK)</a:t>
            </a:r>
          </a:p>
        </p:txBody>
      </p:sp>
      <p:sp>
        <p:nvSpPr>
          <p:cNvPr id="66571" name="Text Box 12"/>
          <p:cNvSpPr txBox="1">
            <a:spLocks noChangeArrowheads="1"/>
          </p:cNvSpPr>
          <p:nvPr/>
        </p:nvSpPr>
        <p:spPr bwMode="auto">
          <a:xfrm>
            <a:off x="5630968" y="3346591"/>
            <a:ext cx="1680413" cy="6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a:t>
            </a:r>
          </a:p>
          <a:p>
            <a:pPr algn="l">
              <a:lnSpc>
                <a:spcPct val="100000"/>
              </a:lnSpc>
            </a:pPr>
            <a:r>
              <a:rPr lang="en-US" sz="1800">
                <a:solidFill>
                  <a:srgbClr val="000066"/>
                </a:solidFill>
              </a:rPr>
              <a:t>(Oops)</a:t>
            </a:r>
          </a:p>
        </p:txBody>
      </p:sp>
      <p:sp>
        <p:nvSpPr>
          <p:cNvPr id="66572" name="Rectangle 13"/>
          <p:cNvSpPr>
            <a:spLocks noChangeArrowheads="1"/>
          </p:cNvSpPr>
          <p:nvPr/>
        </p:nvSpPr>
        <p:spPr bwMode="auto">
          <a:xfrm>
            <a:off x="532755" y="5042071"/>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6573" name="Text Box 14"/>
          <p:cNvSpPr txBox="1">
            <a:spLocks noChangeArrowheads="1"/>
          </p:cNvSpPr>
          <p:nvPr/>
        </p:nvSpPr>
        <p:spPr bwMode="auto">
          <a:xfrm>
            <a:off x="4261273" y="5726601"/>
            <a:ext cx="94573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101</a:t>
            </a:r>
          </a:p>
        </p:txBody>
      </p:sp>
      <p:sp>
        <p:nvSpPr>
          <p:cNvPr id="66574" name="Freeform 15"/>
          <p:cNvSpPr>
            <a:spLocks/>
          </p:cNvSpPr>
          <p:nvPr/>
        </p:nvSpPr>
        <p:spPr bwMode="auto">
          <a:xfrm>
            <a:off x="4109085" y="481706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6575" name="Text Box 16"/>
          <p:cNvSpPr txBox="1">
            <a:spLocks noChangeArrowheads="1"/>
          </p:cNvSpPr>
          <p:nvPr/>
        </p:nvSpPr>
        <p:spPr bwMode="auto">
          <a:xfrm>
            <a:off x="5478780" y="1293077"/>
            <a:ext cx="3293170"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Assume vector length = 100</a:t>
            </a:r>
          </a:p>
        </p:txBody>
      </p:sp>
      <p:sp>
        <p:nvSpPr>
          <p:cNvPr id="66576" name="Text Box 17"/>
          <p:cNvSpPr txBox="1">
            <a:spLocks noChangeArrowheads="1"/>
          </p:cNvSpPr>
          <p:nvPr/>
        </p:nvSpPr>
        <p:spPr bwMode="auto">
          <a:xfrm>
            <a:off x="5630968" y="4031121"/>
            <a:ext cx="1293601" cy="91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Read invalid location</a:t>
            </a:r>
          </a:p>
        </p:txBody>
      </p:sp>
      <p:sp>
        <p:nvSpPr>
          <p:cNvPr id="66577" name="Line 18"/>
          <p:cNvSpPr>
            <a:spLocks noChangeShapeType="1"/>
          </p:cNvSpPr>
          <p:nvPr/>
        </p:nvSpPr>
        <p:spPr bwMode="auto">
          <a:xfrm flipH="1" flipV="1">
            <a:off x="4565650" y="3955062"/>
            <a:ext cx="1065318" cy="22817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78" name="Line 19"/>
          <p:cNvSpPr>
            <a:spLocks noChangeShapeType="1"/>
          </p:cNvSpPr>
          <p:nvPr/>
        </p:nvSpPr>
        <p:spPr bwMode="auto">
          <a:xfrm>
            <a:off x="7932817" y="4487475"/>
            <a:ext cx="0" cy="121694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79" name="Line 20"/>
          <p:cNvSpPr>
            <a:spLocks noChangeShapeType="1"/>
          </p:cNvSpPr>
          <p:nvPr/>
        </p:nvSpPr>
        <p:spPr bwMode="auto">
          <a:xfrm>
            <a:off x="7932817" y="3270532"/>
            <a:ext cx="0" cy="121694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80" name="Text Box 21"/>
          <p:cNvSpPr txBox="1">
            <a:spLocks noChangeArrowheads="1"/>
          </p:cNvSpPr>
          <p:nvPr/>
        </p:nvSpPr>
        <p:spPr bwMode="auto">
          <a:xfrm>
            <a:off x="7324159" y="3589124"/>
            <a:ext cx="1210719" cy="369184"/>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Executed</a:t>
            </a:r>
          </a:p>
        </p:txBody>
      </p:sp>
      <p:sp>
        <p:nvSpPr>
          <p:cNvPr id="66581" name="Text Box 22"/>
          <p:cNvSpPr txBox="1">
            <a:spLocks noChangeArrowheads="1"/>
          </p:cNvSpPr>
          <p:nvPr/>
        </p:nvSpPr>
        <p:spPr bwMode="auto">
          <a:xfrm>
            <a:off x="7406594" y="4791726"/>
            <a:ext cx="1069379" cy="369184"/>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Fetched</a:t>
            </a:r>
          </a:p>
        </p:txBody>
      </p:sp>
      <p:sp>
        <p:nvSpPr>
          <p:cNvPr id="66582" name="Line 23"/>
          <p:cNvSpPr>
            <a:spLocks noChangeShapeType="1"/>
          </p:cNvSpPr>
          <p:nvPr/>
        </p:nvSpPr>
        <p:spPr bwMode="auto">
          <a:xfrm flipV="1">
            <a:off x="7780628" y="3270532"/>
            <a:ext cx="30437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83" name="Line 24"/>
          <p:cNvSpPr>
            <a:spLocks noChangeShapeType="1"/>
          </p:cNvSpPr>
          <p:nvPr/>
        </p:nvSpPr>
        <p:spPr bwMode="auto">
          <a:xfrm flipV="1">
            <a:off x="7780628" y="4487474"/>
            <a:ext cx="30437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84" name="Line 25"/>
          <p:cNvSpPr>
            <a:spLocks noChangeShapeType="1"/>
          </p:cNvSpPr>
          <p:nvPr/>
        </p:nvSpPr>
        <p:spPr bwMode="auto">
          <a:xfrm flipV="1">
            <a:off x="7780628" y="5704417"/>
            <a:ext cx="30437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Tree>
    <p:extLst>
      <p:ext uri="{BB962C8B-B14F-4D97-AF65-F5344CB8AC3E}">
        <p14:creationId xmlns:p14="http://schemas.microsoft.com/office/powerpoint/2010/main" val="40219861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380566" y="152194"/>
            <a:ext cx="7934403" cy="572027"/>
          </a:xfrm>
        </p:spPr>
        <p:txBody>
          <a:bodyPr/>
          <a:lstStyle/>
          <a:p>
            <a:pPr eaLnBrk="1" hangingPunct="1">
              <a:defRPr/>
            </a:pPr>
            <a:r>
              <a:rPr lang="en-US">
                <a:ea typeface="ＭＳ Ｐゴシック" pitchFamily="-1" charset="-128"/>
              </a:rPr>
              <a:t>Branch Misprediction Invalidation</a:t>
            </a:r>
          </a:p>
        </p:txBody>
      </p:sp>
      <p:sp>
        <p:nvSpPr>
          <p:cNvPr id="67586" name="Rectangle 3"/>
          <p:cNvSpPr>
            <a:spLocks noChangeArrowheads="1"/>
          </p:cNvSpPr>
          <p:nvPr/>
        </p:nvSpPr>
        <p:spPr bwMode="auto">
          <a:xfrm>
            <a:off x="532755" y="91270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7587" name="Rectangle 4"/>
          <p:cNvSpPr>
            <a:spLocks noChangeArrowheads="1"/>
          </p:cNvSpPr>
          <p:nvPr/>
        </p:nvSpPr>
        <p:spPr bwMode="auto">
          <a:xfrm>
            <a:off x="532755" y="228176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7588" name="Rectangle 5"/>
          <p:cNvSpPr>
            <a:spLocks noChangeArrowheads="1"/>
          </p:cNvSpPr>
          <p:nvPr/>
        </p:nvSpPr>
        <p:spPr bwMode="auto">
          <a:xfrm>
            <a:off x="532755" y="365082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a:t>
            </a:r>
            <a:r>
              <a:rPr lang="en-US" sz="1600" i="1">
                <a:solidFill>
                  <a:srgbClr val="000066"/>
                </a:solidFill>
                <a:latin typeface="Courier New" charset="0"/>
              </a:rPr>
              <a:t>(%ecx,%edx,4)</a:t>
            </a:r>
            <a:r>
              <a:rPr lang="en-US" sz="1600">
                <a:solidFill>
                  <a:srgbClr val="000066"/>
                </a:solidFill>
                <a:latin typeface="Courier New" charset="0"/>
              </a:rPr>
              <a:t>,%eax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7589" name="Freeform 6"/>
          <p:cNvSpPr>
            <a:spLocks/>
          </p:cNvSpPr>
          <p:nvPr/>
        </p:nvSpPr>
        <p:spPr bwMode="auto">
          <a:xfrm>
            <a:off x="3995039" y="207894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7590" name="Freeform 7"/>
          <p:cNvSpPr>
            <a:spLocks/>
          </p:cNvSpPr>
          <p:nvPr/>
        </p:nvSpPr>
        <p:spPr bwMode="auto">
          <a:xfrm>
            <a:off x="4121767" y="3422650"/>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7591" name="Text Box 8"/>
          <p:cNvSpPr txBox="1">
            <a:spLocks noChangeArrowheads="1"/>
          </p:cNvSpPr>
          <p:nvPr/>
        </p:nvSpPr>
        <p:spPr bwMode="auto">
          <a:xfrm>
            <a:off x="4261273" y="152117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98</a:t>
            </a:r>
          </a:p>
        </p:txBody>
      </p:sp>
      <p:sp>
        <p:nvSpPr>
          <p:cNvPr id="67592" name="Text Box 9"/>
          <p:cNvSpPr txBox="1">
            <a:spLocks noChangeArrowheads="1"/>
          </p:cNvSpPr>
          <p:nvPr/>
        </p:nvSpPr>
        <p:spPr bwMode="auto">
          <a:xfrm>
            <a:off x="4261273" y="289023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99</a:t>
            </a:r>
          </a:p>
        </p:txBody>
      </p:sp>
      <p:sp>
        <p:nvSpPr>
          <p:cNvPr id="67593" name="Text Box 10"/>
          <p:cNvSpPr txBox="1">
            <a:spLocks noChangeArrowheads="1"/>
          </p:cNvSpPr>
          <p:nvPr/>
        </p:nvSpPr>
        <p:spPr bwMode="auto">
          <a:xfrm>
            <a:off x="4261273" y="4335357"/>
            <a:ext cx="94573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100</a:t>
            </a:r>
          </a:p>
        </p:txBody>
      </p:sp>
      <p:sp>
        <p:nvSpPr>
          <p:cNvPr id="67594" name="Text Box 11"/>
          <p:cNvSpPr txBox="1">
            <a:spLocks noChangeArrowheads="1"/>
          </p:cNvSpPr>
          <p:nvPr/>
        </p:nvSpPr>
        <p:spPr bwMode="auto">
          <a:xfrm>
            <a:off x="5554874" y="1977565"/>
            <a:ext cx="2238437"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 (OK)</a:t>
            </a:r>
          </a:p>
        </p:txBody>
      </p:sp>
      <p:sp>
        <p:nvSpPr>
          <p:cNvPr id="67595" name="Text Box 12"/>
          <p:cNvSpPr txBox="1">
            <a:spLocks noChangeArrowheads="1"/>
          </p:cNvSpPr>
          <p:nvPr/>
        </p:nvSpPr>
        <p:spPr bwMode="auto">
          <a:xfrm>
            <a:off x="5630968" y="3346625"/>
            <a:ext cx="2479402"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 (Oops)</a:t>
            </a:r>
          </a:p>
        </p:txBody>
      </p:sp>
      <p:sp>
        <p:nvSpPr>
          <p:cNvPr id="67596" name="Rectangle 13"/>
          <p:cNvSpPr>
            <a:spLocks noChangeArrowheads="1"/>
          </p:cNvSpPr>
          <p:nvPr/>
        </p:nvSpPr>
        <p:spPr bwMode="auto">
          <a:xfrm>
            <a:off x="532755" y="5042166"/>
            <a:ext cx="4703571" cy="858832"/>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p:txBody>
      </p:sp>
      <p:sp>
        <p:nvSpPr>
          <p:cNvPr id="67597" name="Text Box 14"/>
          <p:cNvSpPr txBox="1">
            <a:spLocks noChangeArrowheads="1"/>
          </p:cNvSpPr>
          <p:nvPr/>
        </p:nvSpPr>
        <p:spPr bwMode="auto">
          <a:xfrm>
            <a:off x="4261273" y="5400257"/>
            <a:ext cx="94573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101</a:t>
            </a:r>
          </a:p>
        </p:txBody>
      </p:sp>
      <p:sp>
        <p:nvSpPr>
          <p:cNvPr id="67598" name="Text Box 15"/>
          <p:cNvSpPr txBox="1">
            <a:spLocks noChangeArrowheads="1"/>
          </p:cNvSpPr>
          <p:nvPr/>
        </p:nvSpPr>
        <p:spPr bwMode="auto">
          <a:xfrm>
            <a:off x="5935440" y="4487570"/>
            <a:ext cx="1249153"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Invalidate</a:t>
            </a:r>
          </a:p>
        </p:txBody>
      </p:sp>
      <p:sp>
        <p:nvSpPr>
          <p:cNvPr id="67599" name="Freeform 16"/>
          <p:cNvSpPr>
            <a:spLocks/>
          </p:cNvSpPr>
          <p:nvPr/>
        </p:nvSpPr>
        <p:spPr bwMode="auto">
          <a:xfrm>
            <a:off x="4109085" y="481706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7600" name="Text Box 17"/>
          <p:cNvSpPr txBox="1">
            <a:spLocks noChangeArrowheads="1"/>
          </p:cNvSpPr>
          <p:nvPr/>
        </p:nvSpPr>
        <p:spPr bwMode="auto">
          <a:xfrm>
            <a:off x="5478780" y="1293077"/>
            <a:ext cx="3293170"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Assume vector length = 100</a:t>
            </a:r>
          </a:p>
        </p:txBody>
      </p:sp>
      <p:sp>
        <p:nvSpPr>
          <p:cNvPr id="67601" name="Line 18"/>
          <p:cNvSpPr>
            <a:spLocks noChangeShapeType="1"/>
          </p:cNvSpPr>
          <p:nvPr/>
        </p:nvSpPr>
        <p:spPr bwMode="auto">
          <a:xfrm>
            <a:off x="684847" y="3802944"/>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2" name="Line 19"/>
          <p:cNvSpPr>
            <a:spLocks noChangeShapeType="1"/>
          </p:cNvSpPr>
          <p:nvPr/>
        </p:nvSpPr>
        <p:spPr bwMode="auto">
          <a:xfrm>
            <a:off x="684847" y="4107180"/>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3" name="Line 20"/>
          <p:cNvSpPr>
            <a:spLocks noChangeShapeType="1"/>
          </p:cNvSpPr>
          <p:nvPr/>
        </p:nvSpPr>
        <p:spPr bwMode="auto">
          <a:xfrm>
            <a:off x="684847" y="4335357"/>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4" name="Line 21"/>
          <p:cNvSpPr>
            <a:spLocks noChangeShapeType="1"/>
          </p:cNvSpPr>
          <p:nvPr/>
        </p:nvSpPr>
        <p:spPr bwMode="auto">
          <a:xfrm>
            <a:off x="684847" y="4563533"/>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5" name="Line 22"/>
          <p:cNvSpPr>
            <a:spLocks noChangeShapeType="1"/>
          </p:cNvSpPr>
          <p:nvPr/>
        </p:nvSpPr>
        <p:spPr bwMode="auto">
          <a:xfrm>
            <a:off x="684847" y="4791710"/>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6" name="Line 23"/>
          <p:cNvSpPr>
            <a:spLocks noChangeShapeType="1"/>
          </p:cNvSpPr>
          <p:nvPr/>
        </p:nvSpPr>
        <p:spPr bwMode="auto">
          <a:xfrm>
            <a:off x="684847" y="5248063"/>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7" name="Line 24"/>
          <p:cNvSpPr>
            <a:spLocks noChangeShapeType="1"/>
          </p:cNvSpPr>
          <p:nvPr/>
        </p:nvSpPr>
        <p:spPr bwMode="auto">
          <a:xfrm>
            <a:off x="684847" y="5476240"/>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8" name="Line 25"/>
          <p:cNvSpPr>
            <a:spLocks noChangeShapeType="1"/>
          </p:cNvSpPr>
          <p:nvPr/>
        </p:nvSpPr>
        <p:spPr bwMode="auto">
          <a:xfrm>
            <a:off x="684847" y="5704417"/>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9" name="AutoShape 26"/>
          <p:cNvSpPr>
            <a:spLocks/>
          </p:cNvSpPr>
          <p:nvPr/>
        </p:nvSpPr>
        <p:spPr bwMode="auto">
          <a:xfrm>
            <a:off x="5554969" y="3726886"/>
            <a:ext cx="304377" cy="2053590"/>
          </a:xfrm>
          <a:prstGeom prst="rightBrace">
            <a:avLst>
              <a:gd name="adj1" fmla="val 5625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19" tIns="45186" rIns="90419" bIns="45186" anchor="ctr"/>
          <a:lstStyle/>
          <a:p>
            <a:endParaRPr lang="en-US">
              <a:solidFill>
                <a:srgbClr val="000066"/>
              </a:solidFill>
            </a:endParaRPr>
          </a:p>
        </p:txBody>
      </p:sp>
    </p:spTree>
    <p:extLst>
      <p:ext uri="{BB962C8B-B14F-4D97-AF65-F5344CB8AC3E}">
        <p14:creationId xmlns:p14="http://schemas.microsoft.com/office/powerpoint/2010/main" val="185927855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532659" y="152194"/>
            <a:ext cx="7541249" cy="572027"/>
          </a:xfrm>
        </p:spPr>
        <p:txBody>
          <a:bodyPr/>
          <a:lstStyle/>
          <a:p>
            <a:pPr eaLnBrk="1" hangingPunct="1">
              <a:defRPr/>
            </a:pPr>
            <a:r>
              <a:rPr lang="en-US">
                <a:ea typeface="ＭＳ Ｐゴシック" pitchFamily="-1" charset="-128"/>
              </a:rPr>
              <a:t>Branch Misprediction Recovery</a:t>
            </a:r>
          </a:p>
        </p:txBody>
      </p:sp>
      <p:sp>
        <p:nvSpPr>
          <p:cNvPr id="447491" name="Rectangle 3"/>
          <p:cNvSpPr>
            <a:spLocks noGrp="1" noChangeArrowheads="1"/>
          </p:cNvSpPr>
          <p:nvPr>
            <p:ph type="body" idx="1"/>
          </p:nvPr>
        </p:nvSpPr>
        <p:spPr>
          <a:xfrm>
            <a:off x="290205" y="5067519"/>
            <a:ext cx="8295849" cy="1365891"/>
          </a:xfrm>
        </p:spPr>
        <p:txBody>
          <a:bodyPr/>
          <a:lstStyle/>
          <a:p>
            <a:pPr eaLnBrk="1" hangingPunct="1">
              <a:defRPr/>
            </a:pPr>
            <a:r>
              <a:rPr lang="en-US">
                <a:latin typeface="Helvetica" charset="0"/>
                <a:ea typeface="ＭＳ Ｐゴシック" charset="0"/>
                <a:cs typeface="ＭＳ Ｐゴシック" charset="0"/>
              </a:rPr>
              <a:t>Performance Cost</a:t>
            </a:r>
          </a:p>
          <a:p>
            <a:pPr lvl="1" eaLnBrk="1" hangingPunct="1">
              <a:defRPr/>
            </a:pPr>
            <a:r>
              <a:rPr lang="en-US">
                <a:latin typeface="Helvetica" charset="0"/>
                <a:ea typeface="ＭＳ Ｐゴシック" charset="0"/>
              </a:rPr>
              <a:t>Misprediction on Pentium III wastes ~14 clock cycles</a:t>
            </a:r>
          </a:p>
          <a:p>
            <a:pPr lvl="1" eaLnBrk="1" hangingPunct="1">
              <a:defRPr/>
            </a:pPr>
            <a:r>
              <a:rPr lang="en-US">
                <a:latin typeface="Helvetica" charset="0"/>
                <a:ea typeface="ＭＳ Ｐゴシック" charset="0"/>
              </a:rPr>
              <a:t>That</a:t>
            </a:r>
            <a:r>
              <a:rPr lang="ja-JP" altLang="en-US">
                <a:latin typeface="Helvetica" charset="0"/>
                <a:ea typeface="ＭＳ Ｐゴシック" charset="0"/>
              </a:rPr>
              <a:t>’</a:t>
            </a:r>
            <a:r>
              <a:rPr lang="en-US">
                <a:latin typeface="Helvetica" charset="0"/>
                <a:ea typeface="ＭＳ Ｐゴシック" charset="0"/>
              </a:rPr>
              <a:t>s a lot of time on a high performance processor</a:t>
            </a:r>
          </a:p>
          <a:p>
            <a:pPr eaLnBrk="1" hangingPunct="1">
              <a:defRPr/>
            </a:pPr>
            <a:endParaRPr lang="en-US">
              <a:latin typeface="Helvetica" charset="0"/>
              <a:ea typeface="ＭＳ Ｐゴシック" charset="0"/>
              <a:cs typeface="ＭＳ Ｐゴシック" charset="0"/>
            </a:endParaRPr>
          </a:p>
          <a:p>
            <a:pPr eaLnBrk="1" hangingPunct="1">
              <a:defRPr/>
            </a:pPr>
            <a:endParaRPr lang="en-US">
              <a:latin typeface="Helvetica" charset="0"/>
              <a:ea typeface="ＭＳ Ｐゴシック" charset="0"/>
              <a:cs typeface="ＭＳ Ｐゴシック" charset="0"/>
            </a:endParaRPr>
          </a:p>
        </p:txBody>
      </p:sp>
      <p:sp>
        <p:nvSpPr>
          <p:cNvPr id="68611" name="Rectangle 4"/>
          <p:cNvSpPr>
            <a:spLocks noChangeArrowheads="1"/>
          </p:cNvSpPr>
          <p:nvPr/>
        </p:nvSpPr>
        <p:spPr bwMode="auto">
          <a:xfrm>
            <a:off x="532755" y="91270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8612" name="Rectangle 5"/>
          <p:cNvSpPr>
            <a:spLocks noChangeArrowheads="1"/>
          </p:cNvSpPr>
          <p:nvPr/>
        </p:nvSpPr>
        <p:spPr bwMode="auto">
          <a:xfrm>
            <a:off x="532727" y="2281862"/>
            <a:ext cx="5069774" cy="232296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a:p>
            <a:pPr algn="l">
              <a:lnSpc>
                <a:spcPct val="100000"/>
              </a:lnSpc>
              <a:tabLst>
                <a:tab pos="678075" algn="l"/>
                <a:tab pos="1418933" algn="l"/>
                <a:tab pos="3566166" algn="l"/>
                <a:tab pos="4633509" algn="l"/>
              </a:tabLst>
            </a:pPr>
            <a:r>
              <a:rPr lang="en-US" sz="1600">
                <a:solidFill>
                  <a:srgbClr val="000066"/>
                </a:solidFill>
                <a:latin typeface="Courier New" charset="0"/>
              </a:rPr>
              <a:t> 80488bb:	leal   0xffffffe8(%ebp),%esp</a:t>
            </a:r>
          </a:p>
          <a:p>
            <a:pPr algn="l">
              <a:lnSpc>
                <a:spcPct val="100000"/>
              </a:lnSpc>
              <a:tabLst>
                <a:tab pos="678075" algn="l"/>
                <a:tab pos="1418933" algn="l"/>
                <a:tab pos="3566166" algn="l"/>
                <a:tab pos="4633509" algn="l"/>
              </a:tabLst>
            </a:pPr>
            <a:r>
              <a:rPr lang="en-US" sz="1600">
                <a:solidFill>
                  <a:srgbClr val="000066"/>
                </a:solidFill>
                <a:latin typeface="Courier New" charset="0"/>
              </a:rPr>
              <a:t> 80488be:	popl   %ebx</a:t>
            </a:r>
          </a:p>
          <a:p>
            <a:pPr algn="l">
              <a:lnSpc>
                <a:spcPct val="100000"/>
              </a:lnSpc>
              <a:tabLst>
                <a:tab pos="678075" algn="l"/>
                <a:tab pos="1418933" algn="l"/>
                <a:tab pos="3566166" algn="l"/>
                <a:tab pos="4633509" algn="l"/>
              </a:tabLst>
            </a:pPr>
            <a:r>
              <a:rPr lang="en-US" sz="1600">
                <a:solidFill>
                  <a:srgbClr val="000066"/>
                </a:solidFill>
                <a:latin typeface="Courier New" charset="0"/>
              </a:rPr>
              <a:t> 80488bf:	popl   %esi</a:t>
            </a:r>
          </a:p>
          <a:p>
            <a:pPr algn="l">
              <a:lnSpc>
                <a:spcPct val="100000"/>
              </a:lnSpc>
              <a:tabLst>
                <a:tab pos="678075" algn="l"/>
                <a:tab pos="1418933" algn="l"/>
                <a:tab pos="3566166" algn="l"/>
                <a:tab pos="4633509" algn="l"/>
              </a:tabLst>
            </a:pPr>
            <a:r>
              <a:rPr lang="en-US" sz="1600">
                <a:solidFill>
                  <a:srgbClr val="000066"/>
                </a:solidFill>
                <a:latin typeface="Courier New" charset="0"/>
              </a:rPr>
              <a:t> 80488c0:	popl   %edi</a:t>
            </a:r>
          </a:p>
        </p:txBody>
      </p:sp>
      <p:sp>
        <p:nvSpPr>
          <p:cNvPr id="68613" name="Freeform 6"/>
          <p:cNvSpPr>
            <a:spLocks/>
          </p:cNvSpPr>
          <p:nvPr/>
        </p:nvSpPr>
        <p:spPr bwMode="auto">
          <a:xfrm>
            <a:off x="3995039" y="207894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8614" name="Freeform 7"/>
          <p:cNvSpPr>
            <a:spLocks/>
          </p:cNvSpPr>
          <p:nvPr/>
        </p:nvSpPr>
        <p:spPr bwMode="auto">
          <a:xfrm>
            <a:off x="4121767" y="3422650"/>
            <a:ext cx="1965766"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8615" name="Text Box 8"/>
          <p:cNvSpPr txBox="1">
            <a:spLocks noChangeArrowheads="1"/>
          </p:cNvSpPr>
          <p:nvPr/>
        </p:nvSpPr>
        <p:spPr bwMode="auto">
          <a:xfrm>
            <a:off x="4261273" y="152117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98</a:t>
            </a:r>
          </a:p>
        </p:txBody>
      </p:sp>
      <p:sp>
        <p:nvSpPr>
          <p:cNvPr id="68616" name="Text Box 9"/>
          <p:cNvSpPr txBox="1">
            <a:spLocks noChangeArrowheads="1"/>
          </p:cNvSpPr>
          <p:nvPr/>
        </p:nvSpPr>
        <p:spPr bwMode="auto">
          <a:xfrm>
            <a:off x="4261273" y="289023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99</a:t>
            </a:r>
          </a:p>
        </p:txBody>
      </p:sp>
      <p:sp>
        <p:nvSpPr>
          <p:cNvPr id="68617" name="Text Box 10"/>
          <p:cNvSpPr txBox="1">
            <a:spLocks noChangeArrowheads="1"/>
          </p:cNvSpPr>
          <p:nvPr/>
        </p:nvSpPr>
        <p:spPr bwMode="auto">
          <a:xfrm>
            <a:off x="5554874" y="1977565"/>
            <a:ext cx="2238437"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 (OK)</a:t>
            </a:r>
          </a:p>
        </p:txBody>
      </p:sp>
      <p:sp>
        <p:nvSpPr>
          <p:cNvPr id="68618" name="Text Box 11"/>
          <p:cNvSpPr txBox="1">
            <a:spLocks noChangeArrowheads="1"/>
          </p:cNvSpPr>
          <p:nvPr/>
        </p:nvSpPr>
        <p:spPr bwMode="auto">
          <a:xfrm>
            <a:off x="6315911" y="3346667"/>
            <a:ext cx="231348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Definitely not taken</a:t>
            </a:r>
          </a:p>
        </p:txBody>
      </p:sp>
      <p:sp>
        <p:nvSpPr>
          <p:cNvPr id="68619" name="Text Box 12"/>
          <p:cNvSpPr txBox="1">
            <a:spLocks noChangeArrowheads="1"/>
          </p:cNvSpPr>
          <p:nvPr/>
        </p:nvSpPr>
        <p:spPr bwMode="auto">
          <a:xfrm>
            <a:off x="5478780" y="1293077"/>
            <a:ext cx="3293170"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Assume vector length = 100</a:t>
            </a:r>
          </a:p>
        </p:txBody>
      </p:sp>
    </p:spTree>
    <p:extLst>
      <p:ext uri="{BB962C8B-B14F-4D97-AF65-F5344CB8AC3E}">
        <p14:creationId xmlns:p14="http://schemas.microsoft.com/office/powerpoint/2010/main" val="354651940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eaLnBrk="1" hangingPunct="1">
              <a:defRPr/>
            </a:pPr>
            <a:r>
              <a:rPr lang="en-US">
                <a:ea typeface="ＭＳ Ｐゴシック" pitchFamily="-1" charset="-128"/>
              </a:rPr>
              <a:t>Avoiding Branches</a:t>
            </a:r>
          </a:p>
        </p:txBody>
      </p:sp>
      <p:sp>
        <p:nvSpPr>
          <p:cNvPr id="463875" name="Rectangle 3"/>
          <p:cNvSpPr>
            <a:spLocks noGrp="1" noChangeArrowheads="1"/>
          </p:cNvSpPr>
          <p:nvPr>
            <p:ph type="body" idx="1"/>
          </p:nvPr>
        </p:nvSpPr>
        <p:spPr>
          <a:xfrm>
            <a:off x="290205" y="1218527"/>
            <a:ext cx="8295849" cy="2280182"/>
          </a:xfrm>
        </p:spPr>
        <p:txBody>
          <a:bodyPr/>
          <a:lstStyle/>
          <a:p>
            <a:pPr eaLnBrk="1" hangingPunct="1">
              <a:buFont typeface="Wingdings" pitchFamily="-1" charset="2"/>
              <a:buNone/>
              <a:defRPr/>
            </a:pPr>
            <a:r>
              <a:rPr lang="en-US" dirty="0">
                <a:ea typeface="ＭＳ Ｐゴシック" pitchFamily="-1" charset="-128"/>
              </a:rPr>
              <a:t>On Modern Processor, Branches Very Expensive</a:t>
            </a:r>
          </a:p>
          <a:p>
            <a:pPr lvl="1" eaLnBrk="1" hangingPunct="1">
              <a:buFont typeface="Wingdings" pitchFamily="-1" charset="2"/>
              <a:buChar char="n"/>
              <a:defRPr/>
            </a:pPr>
            <a:r>
              <a:rPr lang="en-US" dirty="0"/>
              <a:t>Unless prediction can be reliable</a:t>
            </a:r>
          </a:p>
          <a:p>
            <a:pPr lvl="1" eaLnBrk="1" hangingPunct="1">
              <a:buFont typeface="Wingdings" pitchFamily="-1" charset="2"/>
              <a:buChar char="n"/>
              <a:defRPr/>
            </a:pPr>
            <a:r>
              <a:rPr lang="en-US" dirty="0"/>
              <a:t>When possible, best to avoid altogether</a:t>
            </a:r>
          </a:p>
          <a:p>
            <a:pPr eaLnBrk="1" hangingPunct="1">
              <a:buFont typeface="Wingdings" pitchFamily="-1" charset="2"/>
              <a:buNone/>
              <a:defRPr/>
            </a:pPr>
            <a:r>
              <a:rPr lang="en-US" dirty="0">
                <a:ea typeface="ＭＳ Ｐゴシック" pitchFamily="-1" charset="-128"/>
              </a:rPr>
              <a:t>Example</a:t>
            </a:r>
          </a:p>
          <a:p>
            <a:pPr lvl="1" eaLnBrk="1" hangingPunct="1">
              <a:buFont typeface="Wingdings" pitchFamily="-1" charset="2"/>
              <a:buChar char="n"/>
              <a:defRPr/>
            </a:pPr>
            <a:r>
              <a:rPr lang="en-US" dirty="0"/>
              <a:t>Compute maximum of two values</a:t>
            </a:r>
          </a:p>
          <a:p>
            <a:pPr lvl="2" eaLnBrk="1" hangingPunct="1">
              <a:buFont typeface="Wingdings" pitchFamily="-1" charset="2"/>
              <a:buChar char="l"/>
              <a:defRPr/>
            </a:pPr>
            <a:r>
              <a:rPr lang="en-US" dirty="0">
                <a:ea typeface="ＭＳ Ｐゴシック" pitchFamily="-1" charset="-128"/>
              </a:rPr>
              <a:t>14 cycles when prediction correct</a:t>
            </a:r>
          </a:p>
          <a:p>
            <a:pPr lvl="2" eaLnBrk="1" hangingPunct="1">
              <a:buFont typeface="Wingdings" pitchFamily="-1" charset="2"/>
              <a:buChar char="l"/>
              <a:defRPr/>
            </a:pPr>
            <a:r>
              <a:rPr lang="en-US" dirty="0">
                <a:ea typeface="ＭＳ Ｐゴシック" pitchFamily="-1" charset="-128"/>
              </a:rPr>
              <a:t>29 cycles when incorrect</a:t>
            </a:r>
          </a:p>
        </p:txBody>
      </p:sp>
      <p:sp>
        <p:nvSpPr>
          <p:cNvPr id="20483" name="Rectangle 4"/>
          <p:cNvSpPr>
            <a:spLocks noChangeArrowheads="1"/>
          </p:cNvSpPr>
          <p:nvPr/>
        </p:nvSpPr>
        <p:spPr bwMode="auto">
          <a:xfrm>
            <a:off x="152188" y="4541350"/>
            <a:ext cx="3627155" cy="1223280"/>
          </a:xfrm>
          <a:prstGeom prst="rect">
            <a:avLst/>
          </a:prstGeom>
          <a:solidFill>
            <a:srgbClr val="FFFF99"/>
          </a:solidFill>
          <a:ln w="38100" cmpd="dbl">
            <a:solidFill>
              <a:schemeClr val="tx1"/>
            </a:solidFill>
            <a:miter lim="800000"/>
            <a:headEnd/>
            <a:tailEnd/>
          </a:ln>
        </p:spPr>
        <p:txBody>
          <a:bodyPr wrap="none" lIns="89460" tIns="43932" rIns="89460" bIns="43932">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int max(int x, int y)</a:t>
            </a:r>
          </a:p>
          <a:p>
            <a:pPr algn="l">
              <a:lnSpc>
                <a:spcPct val="100000"/>
              </a:lnSpc>
              <a:tabLst>
                <a:tab pos="678075" algn="l"/>
                <a:tab pos="1418933" algn="l"/>
                <a:tab pos="3566166" algn="l"/>
                <a:tab pos="4633509" algn="l"/>
              </a:tabLst>
            </a:pPr>
            <a:r>
              <a:rPr lang="en-US">
                <a:solidFill>
                  <a:srgbClr val="000066"/>
                </a:solidFill>
                <a:latin typeface="Courier New" charset="0"/>
              </a:rPr>
              <a:t>{</a:t>
            </a:r>
          </a:p>
          <a:p>
            <a:pPr algn="l">
              <a:lnSpc>
                <a:spcPct val="100000"/>
              </a:lnSpc>
              <a:tabLst>
                <a:tab pos="678075" algn="l"/>
                <a:tab pos="1418933" algn="l"/>
                <a:tab pos="3566166" algn="l"/>
                <a:tab pos="4633509" algn="l"/>
              </a:tabLst>
            </a:pPr>
            <a:r>
              <a:rPr lang="en-US">
                <a:solidFill>
                  <a:srgbClr val="000066"/>
                </a:solidFill>
                <a:latin typeface="Courier New" charset="0"/>
              </a:rPr>
              <a:t>  return (x &lt; y) ? y : x;</a:t>
            </a:r>
          </a:p>
          <a:p>
            <a:pPr algn="l">
              <a:lnSpc>
                <a:spcPct val="100000"/>
              </a:lnSpc>
              <a:tabLst>
                <a:tab pos="678075" algn="l"/>
                <a:tab pos="1418933" algn="l"/>
                <a:tab pos="3566166" algn="l"/>
                <a:tab pos="4633509" algn="l"/>
              </a:tabLst>
            </a:pPr>
            <a:r>
              <a:rPr lang="en-US">
                <a:solidFill>
                  <a:srgbClr val="000066"/>
                </a:solidFill>
                <a:latin typeface="Courier New" charset="0"/>
              </a:rPr>
              <a:t>}</a:t>
            </a:r>
          </a:p>
        </p:txBody>
      </p:sp>
      <p:sp>
        <p:nvSpPr>
          <p:cNvPr id="20484" name="Rectangle 5"/>
          <p:cNvSpPr>
            <a:spLocks noChangeArrowheads="1"/>
          </p:cNvSpPr>
          <p:nvPr/>
        </p:nvSpPr>
        <p:spPr bwMode="auto">
          <a:xfrm>
            <a:off x="3880898" y="4085092"/>
            <a:ext cx="5174403" cy="1771538"/>
          </a:xfrm>
          <a:prstGeom prst="rect">
            <a:avLst/>
          </a:prstGeom>
          <a:solidFill>
            <a:srgbClr val="CCFFFF"/>
          </a:solidFill>
          <a:ln w="38100" cmpd="dbl">
            <a:solidFill>
              <a:schemeClr val="tx1"/>
            </a:solidFill>
            <a:miter lim="800000"/>
            <a:headEnd/>
            <a:tailEnd/>
          </a:ln>
        </p:spPr>
        <p:txBody>
          <a:bodyPr lIns="89460" tIns="43932" rIns="89460" bIns="43932">
            <a:spAutoFit/>
          </a:bodyPr>
          <a:lstStyle/>
          <a:p>
            <a:pPr algn="l">
              <a:lnSpc>
                <a:spcPct val="100000"/>
              </a:lnSpc>
              <a:tabLst>
                <a:tab pos="226024" algn="l"/>
                <a:tab pos="2881812" algn="l"/>
                <a:tab pos="3566166" algn="l"/>
                <a:tab pos="4633509" algn="l"/>
              </a:tabLst>
            </a:pPr>
            <a:r>
              <a:rPr lang="en-US">
                <a:solidFill>
                  <a:srgbClr val="000066"/>
                </a:solidFill>
                <a:latin typeface="Courier New" charset="0"/>
              </a:rPr>
              <a:t> 	movl 12(%ebp),%edx	# Get y</a:t>
            </a:r>
          </a:p>
          <a:p>
            <a:pPr algn="l">
              <a:lnSpc>
                <a:spcPct val="100000"/>
              </a:lnSpc>
              <a:tabLst>
                <a:tab pos="226024" algn="l"/>
                <a:tab pos="2881812" algn="l"/>
                <a:tab pos="3566166" algn="l"/>
                <a:tab pos="4633509" algn="l"/>
              </a:tabLst>
            </a:pPr>
            <a:r>
              <a:rPr lang="en-US">
                <a:solidFill>
                  <a:srgbClr val="000066"/>
                </a:solidFill>
                <a:latin typeface="Courier New" charset="0"/>
              </a:rPr>
              <a:t>	movl 8(%ebp),%eax	# rval=x</a:t>
            </a:r>
          </a:p>
          <a:p>
            <a:pPr algn="l">
              <a:lnSpc>
                <a:spcPct val="100000"/>
              </a:lnSpc>
              <a:tabLst>
                <a:tab pos="226024" algn="l"/>
                <a:tab pos="2881812" algn="l"/>
                <a:tab pos="3566166" algn="l"/>
                <a:tab pos="4633509" algn="l"/>
              </a:tabLst>
            </a:pPr>
            <a:r>
              <a:rPr lang="en-US">
                <a:solidFill>
                  <a:srgbClr val="000066"/>
                </a:solidFill>
                <a:latin typeface="Courier New" charset="0"/>
              </a:rPr>
              <a:t>	cmpl %edx,%eax	# rval:y</a:t>
            </a:r>
          </a:p>
          <a:p>
            <a:pPr algn="l">
              <a:lnSpc>
                <a:spcPct val="100000"/>
              </a:lnSpc>
              <a:tabLst>
                <a:tab pos="226024" algn="l"/>
                <a:tab pos="2881812" algn="l"/>
                <a:tab pos="3566166" algn="l"/>
                <a:tab pos="4633509" algn="l"/>
              </a:tabLst>
            </a:pPr>
            <a:r>
              <a:rPr lang="en-US">
                <a:solidFill>
                  <a:srgbClr val="000066"/>
                </a:solidFill>
                <a:latin typeface="Courier New" charset="0"/>
              </a:rPr>
              <a:t>	jge L11	# skip when &gt;=</a:t>
            </a:r>
          </a:p>
          <a:p>
            <a:pPr algn="l">
              <a:lnSpc>
                <a:spcPct val="100000"/>
              </a:lnSpc>
              <a:tabLst>
                <a:tab pos="226024" algn="l"/>
                <a:tab pos="2881812" algn="l"/>
                <a:tab pos="3566166" algn="l"/>
                <a:tab pos="4633509" algn="l"/>
              </a:tabLst>
            </a:pPr>
            <a:r>
              <a:rPr lang="en-US">
                <a:solidFill>
                  <a:srgbClr val="000066"/>
                </a:solidFill>
                <a:latin typeface="Courier New" charset="0"/>
              </a:rPr>
              <a:t>	movl %edx,%eax	# rval=y</a:t>
            </a:r>
          </a:p>
          <a:p>
            <a:pPr algn="l">
              <a:lnSpc>
                <a:spcPct val="100000"/>
              </a:lnSpc>
              <a:tabLst>
                <a:tab pos="226024" algn="l"/>
                <a:tab pos="2881812" algn="l"/>
                <a:tab pos="3566166" algn="l"/>
                <a:tab pos="4633509" algn="l"/>
              </a:tabLst>
            </a:pPr>
            <a:r>
              <a:rPr lang="en-US">
                <a:solidFill>
                  <a:srgbClr val="000066"/>
                </a:solidFill>
                <a:latin typeface="Courier New" charset="0"/>
              </a:rPr>
              <a:t>L11:</a:t>
            </a:r>
          </a:p>
        </p:txBody>
      </p:sp>
    </p:spTree>
    <p:extLst>
      <p:ext uri="{BB962C8B-B14F-4D97-AF65-F5344CB8AC3E}">
        <p14:creationId xmlns:p14="http://schemas.microsoft.com/office/powerpoint/2010/main" val="6625390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Effect transition="in" filter="dissolve">
                                      <p:cBhvr>
                                        <p:cTn id="7" dur="500"/>
                                        <p:tgtEl>
                                          <p:spTgt spid="46387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63875">
                                            <p:txEl>
                                              <p:pRg st="1" end="1"/>
                                            </p:txEl>
                                          </p:spTgt>
                                        </p:tgtEl>
                                        <p:attrNameLst>
                                          <p:attrName>style.visibility</p:attrName>
                                        </p:attrNameLst>
                                      </p:cBhvr>
                                      <p:to>
                                        <p:strVal val="visible"/>
                                      </p:to>
                                    </p:set>
                                    <p:animEffect transition="in" filter="dissolve">
                                      <p:cBhvr>
                                        <p:cTn id="10" dur="500"/>
                                        <p:tgtEl>
                                          <p:spTgt spid="46387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63875">
                                            <p:txEl>
                                              <p:pRg st="2" end="2"/>
                                            </p:txEl>
                                          </p:spTgt>
                                        </p:tgtEl>
                                        <p:attrNameLst>
                                          <p:attrName>style.visibility</p:attrName>
                                        </p:attrNameLst>
                                      </p:cBhvr>
                                      <p:to>
                                        <p:strVal val="visible"/>
                                      </p:to>
                                    </p:set>
                                    <p:animEffect transition="in" filter="dissolve">
                                      <p:cBhvr>
                                        <p:cTn id="13" dur="500"/>
                                        <p:tgtEl>
                                          <p:spTgt spid="46387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63875">
                                            <p:txEl>
                                              <p:pRg st="3" end="3"/>
                                            </p:txEl>
                                          </p:spTgt>
                                        </p:tgtEl>
                                        <p:attrNameLst>
                                          <p:attrName>style.visibility</p:attrName>
                                        </p:attrNameLst>
                                      </p:cBhvr>
                                      <p:to>
                                        <p:strVal val="visible"/>
                                      </p:to>
                                    </p:set>
                                    <p:animEffect transition="in" filter="dissolve">
                                      <p:cBhvr>
                                        <p:cTn id="18" dur="500"/>
                                        <p:tgtEl>
                                          <p:spTgt spid="46387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63875">
                                            <p:txEl>
                                              <p:pRg st="4" end="4"/>
                                            </p:txEl>
                                          </p:spTgt>
                                        </p:tgtEl>
                                        <p:attrNameLst>
                                          <p:attrName>style.visibility</p:attrName>
                                        </p:attrNameLst>
                                      </p:cBhvr>
                                      <p:to>
                                        <p:strVal val="visible"/>
                                      </p:to>
                                    </p:set>
                                    <p:animEffect transition="in" filter="dissolve">
                                      <p:cBhvr>
                                        <p:cTn id="21" dur="500"/>
                                        <p:tgtEl>
                                          <p:spTgt spid="463875">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63875">
                                            <p:txEl>
                                              <p:pRg st="5" end="5"/>
                                            </p:txEl>
                                          </p:spTgt>
                                        </p:tgtEl>
                                        <p:attrNameLst>
                                          <p:attrName>style.visibility</p:attrName>
                                        </p:attrNameLst>
                                      </p:cBhvr>
                                      <p:to>
                                        <p:strVal val="visible"/>
                                      </p:to>
                                    </p:set>
                                    <p:animEffect transition="in" filter="dissolve">
                                      <p:cBhvr>
                                        <p:cTn id="24" dur="500"/>
                                        <p:tgtEl>
                                          <p:spTgt spid="463875">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63875">
                                            <p:txEl>
                                              <p:pRg st="6" end="6"/>
                                            </p:txEl>
                                          </p:spTgt>
                                        </p:tgtEl>
                                        <p:attrNameLst>
                                          <p:attrName>style.visibility</p:attrName>
                                        </p:attrNameLst>
                                      </p:cBhvr>
                                      <p:to>
                                        <p:strVal val="visible"/>
                                      </p:to>
                                    </p:set>
                                    <p:animEffect transition="in" filter="dissolve">
                                      <p:cBhvr>
                                        <p:cTn id="27" dur="500"/>
                                        <p:tgtEl>
                                          <p:spTgt spid="46387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483"/>
                                        </p:tgtEl>
                                        <p:attrNameLst>
                                          <p:attrName>style.visibility</p:attrName>
                                        </p:attrNameLst>
                                      </p:cBhvr>
                                      <p:to>
                                        <p:strVal val="visible"/>
                                      </p:to>
                                    </p:set>
                                    <p:animEffect transition="in" filter="dissolve">
                                      <p:cBhvr>
                                        <p:cTn id="32" dur="500"/>
                                        <p:tgtEl>
                                          <p:spTgt spid="204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0484"/>
                                        </p:tgtEl>
                                        <p:attrNameLst>
                                          <p:attrName>style.visibility</p:attrName>
                                        </p:attrNameLst>
                                      </p:cBhvr>
                                      <p:to>
                                        <p:strVal val="visible"/>
                                      </p:to>
                                    </p:set>
                                    <p:animEffect transition="in" filter="dissolve">
                                      <p:cBhvr>
                                        <p:cTn id="3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p:bldP spid="20483" grpId="0" animBg="1"/>
      <p:bldP spid="2048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eaLnBrk="1" hangingPunct="1">
              <a:defRPr/>
            </a:pPr>
            <a:r>
              <a:rPr lang="en-US">
                <a:ea typeface="ＭＳ Ｐゴシック" pitchFamily="-1" charset="-128"/>
              </a:rPr>
              <a:t>Conditional Move</a:t>
            </a:r>
          </a:p>
        </p:txBody>
      </p:sp>
      <p:sp>
        <p:nvSpPr>
          <p:cNvPr id="21506" name="Rectangle 3"/>
          <p:cNvSpPr>
            <a:spLocks noGrp="1" noChangeArrowheads="1"/>
          </p:cNvSpPr>
          <p:nvPr>
            <p:ph type="body" idx="1"/>
          </p:nvPr>
        </p:nvSpPr>
        <p:spPr>
          <a:xfrm>
            <a:off x="290205" y="1218527"/>
            <a:ext cx="8295849" cy="1823828"/>
          </a:xfrm>
        </p:spPr>
        <p:txBody>
          <a:bodyPr/>
          <a:lstStyle/>
          <a:p>
            <a:pPr lvl="1" eaLnBrk="1" hangingPunct="1"/>
            <a:r>
              <a:rPr lang="en-US">
                <a:latin typeface="Helvetica" charset="0"/>
                <a:ea typeface="ＭＳ Ｐゴシック" charset="0"/>
              </a:rPr>
              <a:t>Added with P6 microarchitecture (PentiumPro onward)</a:t>
            </a:r>
          </a:p>
          <a:p>
            <a:pPr lvl="1" eaLnBrk="1" hangingPunct="1"/>
            <a:r>
              <a:rPr lang="en-US">
                <a:latin typeface="Helvetica" charset="0"/>
                <a:ea typeface="ＭＳ Ｐゴシック" charset="0"/>
              </a:rPr>
              <a:t> </a:t>
            </a:r>
            <a:r>
              <a:rPr lang="en-US">
                <a:latin typeface="Courier New" charset="0"/>
                <a:ea typeface="ＭＳ Ｐゴシック" charset="0"/>
              </a:rPr>
              <a:t>cmov</a:t>
            </a:r>
            <a:r>
              <a:rPr lang="en-US" i="1">
                <a:latin typeface="Courier New" charset="0"/>
                <a:ea typeface="ＭＳ Ｐゴシック" charset="0"/>
              </a:rPr>
              <a:t>XX</a:t>
            </a:r>
            <a:r>
              <a:rPr lang="en-US">
                <a:latin typeface="Courier New" charset="0"/>
                <a:ea typeface="ＭＳ Ｐゴシック" charset="0"/>
              </a:rPr>
              <a:t>l %edx, %eax</a:t>
            </a:r>
          </a:p>
          <a:p>
            <a:pPr lvl="2" eaLnBrk="1" hangingPunct="1"/>
            <a:r>
              <a:rPr lang="en-US">
                <a:latin typeface="Helvetica" charset="0"/>
                <a:ea typeface="ＭＳ Ｐゴシック" charset="0"/>
              </a:rPr>
              <a:t>If condition </a:t>
            </a:r>
            <a:r>
              <a:rPr lang="en-US" i="1">
                <a:latin typeface="Courier New" charset="0"/>
                <a:ea typeface="ＭＳ Ｐゴシック" charset="0"/>
              </a:rPr>
              <a:t>XX</a:t>
            </a:r>
            <a:r>
              <a:rPr lang="en-US">
                <a:latin typeface="Helvetica" charset="0"/>
                <a:ea typeface="ＭＳ Ｐゴシック" charset="0"/>
              </a:rPr>
              <a:t> holds, copy </a:t>
            </a:r>
            <a:r>
              <a:rPr lang="en-US">
                <a:latin typeface="Courier New" charset="0"/>
                <a:ea typeface="ＭＳ Ｐゴシック" charset="0"/>
              </a:rPr>
              <a:t>%edx</a:t>
            </a:r>
            <a:r>
              <a:rPr lang="en-US">
                <a:latin typeface="Helvetica" charset="0"/>
                <a:ea typeface="ＭＳ Ｐゴシック" charset="0"/>
              </a:rPr>
              <a:t> to </a:t>
            </a:r>
            <a:r>
              <a:rPr lang="en-US">
                <a:latin typeface="Courier New" charset="0"/>
                <a:ea typeface="ＭＳ Ｐゴシック" charset="0"/>
              </a:rPr>
              <a:t>%eax</a:t>
            </a:r>
          </a:p>
          <a:p>
            <a:pPr lvl="2" eaLnBrk="1" hangingPunct="1"/>
            <a:r>
              <a:rPr lang="en-US">
                <a:latin typeface="Helvetica" charset="0"/>
                <a:ea typeface="ＭＳ Ｐゴシック" charset="0"/>
              </a:rPr>
              <a:t>Doesn</a:t>
            </a:r>
            <a:r>
              <a:rPr lang="ja-JP" altLang="en-US">
                <a:latin typeface="Helvetica" charset="0"/>
                <a:ea typeface="ＭＳ Ｐゴシック" charset="0"/>
              </a:rPr>
              <a:t>’</a:t>
            </a:r>
            <a:r>
              <a:rPr lang="en-US" altLang="ja-JP">
                <a:latin typeface="Helvetica" charset="0"/>
                <a:ea typeface="ＭＳ Ｐゴシック" charset="0"/>
              </a:rPr>
              <a:t>t involve any branching – much more predictable</a:t>
            </a:r>
          </a:p>
          <a:p>
            <a:pPr lvl="2" eaLnBrk="1" hangingPunct="1"/>
            <a:r>
              <a:rPr lang="en-US">
                <a:latin typeface="Helvetica" charset="0"/>
                <a:ea typeface="ＭＳ Ｐゴシック" charset="0"/>
              </a:rPr>
              <a:t>Handled as operation within Execution Unit</a:t>
            </a:r>
          </a:p>
        </p:txBody>
      </p:sp>
      <p:sp>
        <p:nvSpPr>
          <p:cNvPr id="21507" name="Rectangle 5"/>
          <p:cNvSpPr>
            <a:spLocks noChangeArrowheads="1"/>
          </p:cNvSpPr>
          <p:nvPr/>
        </p:nvSpPr>
        <p:spPr bwMode="auto">
          <a:xfrm>
            <a:off x="1521884" y="3042356"/>
            <a:ext cx="5174403" cy="1223280"/>
          </a:xfrm>
          <a:prstGeom prst="rect">
            <a:avLst/>
          </a:prstGeom>
          <a:solidFill>
            <a:srgbClr val="CCFFFF"/>
          </a:solidFill>
          <a:ln w="38100" cmpd="dbl">
            <a:solidFill>
              <a:schemeClr val="tx1"/>
            </a:solidFill>
            <a:miter lim="800000"/>
            <a:headEnd/>
            <a:tailEnd/>
          </a:ln>
        </p:spPr>
        <p:txBody>
          <a:bodyPr lIns="89460" tIns="43932" rIns="89460" bIns="43932">
            <a:spAutoFit/>
          </a:bodyPr>
          <a:lstStyle/>
          <a:p>
            <a:pPr algn="l">
              <a:lnSpc>
                <a:spcPct val="100000"/>
              </a:lnSpc>
              <a:tabLst>
                <a:tab pos="226024" algn="l"/>
                <a:tab pos="2881812" algn="l"/>
                <a:tab pos="3566166" algn="l"/>
                <a:tab pos="4633509" algn="l"/>
              </a:tabLst>
            </a:pPr>
            <a:r>
              <a:rPr lang="en-US">
                <a:solidFill>
                  <a:srgbClr val="000066"/>
                </a:solidFill>
                <a:latin typeface="Courier New" charset="0"/>
              </a:rPr>
              <a:t>	movl 8(%ebp),%edx	# Get x</a:t>
            </a:r>
          </a:p>
          <a:p>
            <a:pPr algn="l">
              <a:lnSpc>
                <a:spcPct val="100000"/>
              </a:lnSpc>
              <a:tabLst>
                <a:tab pos="226024" algn="l"/>
                <a:tab pos="2881812" algn="l"/>
                <a:tab pos="3566166" algn="l"/>
                <a:tab pos="4633509" algn="l"/>
              </a:tabLst>
            </a:pPr>
            <a:r>
              <a:rPr lang="en-US">
                <a:solidFill>
                  <a:srgbClr val="000066"/>
                </a:solidFill>
                <a:latin typeface="Courier New" charset="0"/>
              </a:rPr>
              <a:t>	movl 12(%ebp),%eax	# rval=y</a:t>
            </a:r>
          </a:p>
          <a:p>
            <a:pPr algn="l">
              <a:lnSpc>
                <a:spcPct val="100000"/>
              </a:lnSpc>
              <a:tabLst>
                <a:tab pos="226024" algn="l"/>
                <a:tab pos="2881812" algn="l"/>
                <a:tab pos="3566166" algn="l"/>
                <a:tab pos="4633509" algn="l"/>
              </a:tabLst>
            </a:pPr>
            <a:r>
              <a:rPr lang="en-US">
                <a:solidFill>
                  <a:srgbClr val="000066"/>
                </a:solidFill>
                <a:latin typeface="Courier New" charset="0"/>
              </a:rPr>
              <a:t>	cmpl %edx, %eax	# rval:x</a:t>
            </a:r>
          </a:p>
          <a:p>
            <a:pPr algn="l">
              <a:lnSpc>
                <a:spcPct val="100000"/>
              </a:lnSpc>
              <a:tabLst>
                <a:tab pos="226024" algn="l"/>
                <a:tab pos="2881812" algn="l"/>
                <a:tab pos="3566166" algn="l"/>
                <a:tab pos="4633509" algn="l"/>
              </a:tabLst>
            </a:pPr>
            <a:r>
              <a:rPr lang="en-US">
                <a:solidFill>
                  <a:srgbClr val="000066"/>
                </a:solidFill>
                <a:latin typeface="Courier New" charset="0"/>
              </a:rPr>
              <a:t>  cmovll %edx,%eax	# If &lt;, rval=x</a:t>
            </a:r>
          </a:p>
        </p:txBody>
      </p:sp>
      <p:sp>
        <p:nvSpPr>
          <p:cNvPr id="5" name="Rectangle 3"/>
          <p:cNvSpPr txBox="1">
            <a:spLocks noChangeArrowheads="1"/>
          </p:cNvSpPr>
          <p:nvPr/>
        </p:nvSpPr>
        <p:spPr bwMode="auto">
          <a:xfrm>
            <a:off x="228282" y="4335356"/>
            <a:ext cx="8295850" cy="235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53" tIns="43928" rIns="89453" bIns="43928"/>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6175" indent="-238125">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r>
              <a:rPr lang="en-US" sz="2000">
                <a:solidFill>
                  <a:srgbClr val="000066"/>
                </a:solidFill>
              </a:rPr>
              <a:t>Current version of GCC won</a:t>
            </a:r>
            <a:r>
              <a:rPr lang="ja-JP" altLang="en-US" sz="2000">
                <a:solidFill>
                  <a:srgbClr val="000066"/>
                </a:solidFill>
              </a:rPr>
              <a:t>’</a:t>
            </a:r>
            <a:r>
              <a:rPr lang="en-US" altLang="ja-JP" sz="2000">
                <a:solidFill>
                  <a:srgbClr val="000066"/>
                </a:solidFill>
              </a:rPr>
              <a:t>t use this instruction</a:t>
            </a:r>
          </a:p>
          <a:p>
            <a:pPr lvl="2" algn="l" eaLnBrk="1" hangingPunct="1">
              <a:lnSpc>
                <a:spcPct val="107000"/>
              </a:lnSpc>
              <a:spcBef>
                <a:spcPct val="10000"/>
              </a:spcBef>
              <a:buClr>
                <a:srgbClr val="005400"/>
              </a:buClr>
              <a:buSzPct val="90000"/>
              <a:buFont typeface="Wingdings" charset="0"/>
              <a:buChar char="l"/>
            </a:pPr>
            <a:r>
              <a:rPr lang="en-US" sz="1800">
                <a:solidFill>
                  <a:srgbClr val="000099"/>
                </a:solidFill>
              </a:rPr>
              <a:t>Thinks it</a:t>
            </a:r>
            <a:r>
              <a:rPr lang="ja-JP" altLang="en-US" sz="1800">
                <a:solidFill>
                  <a:srgbClr val="000099"/>
                </a:solidFill>
              </a:rPr>
              <a:t>’</a:t>
            </a:r>
            <a:r>
              <a:rPr lang="en-US" altLang="ja-JP" sz="1800">
                <a:solidFill>
                  <a:srgbClr val="000099"/>
                </a:solidFill>
              </a:rPr>
              <a:t>s compiling for a 386</a:t>
            </a:r>
          </a:p>
          <a:p>
            <a:pPr lvl="2" algn="l" eaLnBrk="1" hangingPunct="1">
              <a:lnSpc>
                <a:spcPct val="107000"/>
              </a:lnSpc>
              <a:spcBef>
                <a:spcPct val="10000"/>
              </a:spcBef>
              <a:buClr>
                <a:srgbClr val="005400"/>
              </a:buClr>
              <a:buSzPct val="90000"/>
              <a:buFont typeface="Wingdings" charset="0"/>
              <a:buChar char="l"/>
            </a:pPr>
            <a:r>
              <a:rPr lang="en-US" altLang="ja-JP" sz="1800">
                <a:solidFill>
                  <a:srgbClr val="000099"/>
                </a:solidFill>
              </a:rPr>
              <a:t>Can turn on use of conditional move by gcc by compiling with optimization flags -O1, -O2, -O3, …</a:t>
            </a:r>
          </a:p>
          <a:p>
            <a:pPr lvl="1" algn="l" eaLnBrk="1" hangingPunct="1">
              <a:spcBef>
                <a:spcPct val="25000"/>
              </a:spcBef>
              <a:buClr>
                <a:srgbClr val="660033"/>
              </a:buClr>
              <a:buSzPct val="75000"/>
              <a:buFont typeface="Wingdings" charset="0"/>
              <a:buChar char="n"/>
            </a:pPr>
            <a:r>
              <a:rPr lang="en-US" sz="2000">
                <a:solidFill>
                  <a:srgbClr val="000066"/>
                </a:solidFill>
              </a:rPr>
              <a:t>Performance</a:t>
            </a:r>
          </a:p>
          <a:p>
            <a:pPr lvl="2" algn="l" eaLnBrk="1" hangingPunct="1">
              <a:lnSpc>
                <a:spcPct val="107000"/>
              </a:lnSpc>
              <a:spcBef>
                <a:spcPct val="10000"/>
              </a:spcBef>
              <a:buClr>
                <a:srgbClr val="005400"/>
              </a:buClr>
              <a:buSzPct val="90000"/>
              <a:buFont typeface="Wingdings" charset="0"/>
              <a:buChar char="l"/>
            </a:pPr>
            <a:r>
              <a:rPr lang="en-US" sz="1800">
                <a:solidFill>
                  <a:srgbClr val="000099"/>
                </a:solidFill>
              </a:rPr>
              <a:t>14 cycles on all data</a:t>
            </a:r>
          </a:p>
        </p:txBody>
      </p:sp>
    </p:spTree>
    <p:extLst>
      <p:ext uri="{BB962C8B-B14F-4D97-AF65-F5344CB8AC3E}">
        <p14:creationId xmlns:p14="http://schemas.microsoft.com/office/powerpoint/2010/main" val="261731951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dissolve">
                                      <p:cBhvr>
                                        <p:cTn id="7" dur="500"/>
                                        <p:tgtEl>
                                          <p:spTgt spid="2150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506">
                                            <p:txEl>
                                              <p:pRg st="1" end="1"/>
                                            </p:txEl>
                                          </p:spTgt>
                                        </p:tgtEl>
                                        <p:attrNameLst>
                                          <p:attrName>style.visibility</p:attrName>
                                        </p:attrNameLst>
                                      </p:cBhvr>
                                      <p:to>
                                        <p:strVal val="visible"/>
                                      </p:to>
                                    </p:set>
                                    <p:animEffect transition="in" filter="dissolve">
                                      <p:cBhvr>
                                        <p:cTn id="10" dur="500"/>
                                        <p:tgtEl>
                                          <p:spTgt spid="2150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506">
                                            <p:txEl>
                                              <p:pRg st="2" end="2"/>
                                            </p:txEl>
                                          </p:spTgt>
                                        </p:tgtEl>
                                        <p:attrNameLst>
                                          <p:attrName>style.visibility</p:attrName>
                                        </p:attrNameLst>
                                      </p:cBhvr>
                                      <p:to>
                                        <p:strVal val="visible"/>
                                      </p:to>
                                    </p:set>
                                    <p:animEffect transition="in" filter="dissolve">
                                      <p:cBhvr>
                                        <p:cTn id="13" dur="500"/>
                                        <p:tgtEl>
                                          <p:spTgt spid="2150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506">
                                            <p:txEl>
                                              <p:pRg st="3" end="3"/>
                                            </p:txEl>
                                          </p:spTgt>
                                        </p:tgtEl>
                                        <p:attrNameLst>
                                          <p:attrName>style.visibility</p:attrName>
                                        </p:attrNameLst>
                                      </p:cBhvr>
                                      <p:to>
                                        <p:strVal val="visible"/>
                                      </p:to>
                                    </p:set>
                                    <p:animEffect transition="in" filter="dissolve">
                                      <p:cBhvr>
                                        <p:cTn id="16" dur="500"/>
                                        <p:tgtEl>
                                          <p:spTgt spid="2150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506">
                                            <p:txEl>
                                              <p:pRg st="4" end="4"/>
                                            </p:txEl>
                                          </p:spTgt>
                                        </p:tgtEl>
                                        <p:attrNameLst>
                                          <p:attrName>style.visibility</p:attrName>
                                        </p:attrNameLst>
                                      </p:cBhvr>
                                      <p:to>
                                        <p:strVal val="visible"/>
                                      </p:to>
                                    </p:set>
                                    <p:animEffect transition="in" filter="dissolve">
                                      <p:cBhvr>
                                        <p:cTn id="19" dur="500"/>
                                        <p:tgtEl>
                                          <p:spTgt spid="21506">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507"/>
                                        </p:tgtEl>
                                        <p:attrNameLst>
                                          <p:attrName>style.visibility</p:attrName>
                                        </p:attrNameLst>
                                      </p:cBhvr>
                                      <p:to>
                                        <p:strVal val="visible"/>
                                      </p:to>
                                    </p:set>
                                    <p:animEffect transition="in" filter="dissolve">
                                      <p:cBhvr>
                                        <p:cTn id="24" dur="500"/>
                                        <p:tgtEl>
                                          <p:spTgt spid="2150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p:bldP spid="21507" grpId="0" animBg="1" autoUpdateAnimBg="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eaLnBrk="1" hangingPunct="1">
              <a:defRPr/>
            </a:pPr>
            <a:r>
              <a:rPr lang="en-US">
                <a:ea typeface="ＭＳ Ｐゴシック" pitchFamily="-1" charset="-128"/>
              </a:rPr>
              <a:t>Conditional Move</a:t>
            </a:r>
          </a:p>
        </p:txBody>
      </p:sp>
      <p:sp>
        <p:nvSpPr>
          <p:cNvPr id="64515" name="Rectangle 3"/>
          <p:cNvSpPr>
            <a:spLocks noGrp="1" noChangeArrowheads="1"/>
          </p:cNvSpPr>
          <p:nvPr>
            <p:ph type="body" idx="1"/>
          </p:nvPr>
        </p:nvSpPr>
        <p:spPr>
          <a:xfrm>
            <a:off x="290205" y="1218527"/>
            <a:ext cx="8536814" cy="1595652"/>
          </a:xfrm>
        </p:spPr>
        <p:txBody>
          <a:bodyPr/>
          <a:lstStyle/>
          <a:p>
            <a:pPr eaLnBrk="1" hangingPunct="1">
              <a:buFont typeface="Wingdings" pitchFamily="-1" charset="2"/>
              <a:buChar char="•"/>
              <a:defRPr/>
            </a:pPr>
            <a:r>
              <a:rPr lang="en-US" dirty="0" smtClean="0"/>
              <a:t>Writing code that is conditional-move-friendly</a:t>
            </a:r>
          </a:p>
          <a:p>
            <a:pPr lvl="1" eaLnBrk="1" hangingPunct="1">
              <a:buFont typeface="Wingdings" pitchFamily="-1" charset="2"/>
              <a:buChar char="n"/>
              <a:defRPr/>
            </a:pPr>
            <a:r>
              <a:rPr lang="en-US" dirty="0" smtClean="0"/>
              <a:t>For </a:t>
            </a:r>
            <a:r>
              <a:rPr lang="en-US" dirty="0" err="1" smtClean="0"/>
              <a:t>gcc</a:t>
            </a:r>
            <a:r>
              <a:rPr lang="en-US" dirty="0" smtClean="0"/>
              <a:t>, use conditional operations to compute </a:t>
            </a:r>
            <a:r>
              <a:rPr lang="en-US" dirty="0" err="1" smtClean="0"/>
              <a:t>outcome(s</a:t>
            </a:r>
            <a:r>
              <a:rPr lang="en-US" dirty="0" smtClean="0"/>
              <a:t>)</a:t>
            </a:r>
          </a:p>
          <a:p>
            <a:pPr lvl="1" eaLnBrk="1" hangingPunct="1">
              <a:buFont typeface="Wingdings" pitchFamily="-1" charset="2"/>
              <a:buChar char="n"/>
              <a:defRPr/>
            </a:pPr>
            <a:r>
              <a:rPr lang="en-US" dirty="0" smtClean="0"/>
              <a:t>Then assign the result </a:t>
            </a:r>
            <a:r>
              <a:rPr lang="en-US" dirty="0" err="1" smtClean="0"/>
              <a:t>variable(s</a:t>
            </a:r>
            <a:r>
              <a:rPr lang="en-US" dirty="0" smtClean="0"/>
              <a:t>)</a:t>
            </a:r>
          </a:p>
          <a:p>
            <a:pPr lvl="1" eaLnBrk="1" hangingPunct="1">
              <a:buFont typeface="Wingdings" pitchFamily="-1" charset="2"/>
              <a:buChar char="n"/>
              <a:defRPr/>
            </a:pPr>
            <a:r>
              <a:rPr lang="en-US" dirty="0" smtClean="0"/>
              <a:t>Example:</a:t>
            </a:r>
            <a:endParaRPr lang="en-US" sz="1800" b="0" dirty="0">
              <a:latin typeface="Courier"/>
              <a:cs typeface="Courier"/>
            </a:endParaRPr>
          </a:p>
        </p:txBody>
      </p:sp>
      <p:sp>
        <p:nvSpPr>
          <p:cNvPr id="4" name="Rectangle 3"/>
          <p:cNvSpPr txBox="1">
            <a:spLocks noChangeArrowheads="1"/>
          </p:cNvSpPr>
          <p:nvPr/>
        </p:nvSpPr>
        <p:spPr bwMode="auto">
          <a:xfrm>
            <a:off x="304433" y="3042416"/>
            <a:ext cx="8536815" cy="403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53" tIns="43928" rIns="89453" bIns="43928"/>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1 /* Rearrange two vectors so that for each i, b[i] &gt;= a[i] */</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2 void minmax2(int a[], int b[], int n) {</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3   int i;</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4   for (i = 0; i &lt; n; i++) {</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5     int min = a[i] &lt; b[i] ? a[i] : b[i];</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6     int max = a[i] &lt; b[i] ? b[i] : a[i];</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7     a[i] = min;</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8     b[i] = max;</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9   }</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10}</a:t>
            </a:r>
          </a:p>
        </p:txBody>
      </p:sp>
    </p:spTree>
    <p:extLst>
      <p:ext uri="{BB962C8B-B14F-4D97-AF65-F5344CB8AC3E}">
        <p14:creationId xmlns:p14="http://schemas.microsoft.com/office/powerpoint/2010/main" val="9310728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989224" y="334343"/>
            <a:ext cx="5854495" cy="572026"/>
          </a:xfrm>
        </p:spPr>
        <p:txBody>
          <a:bodyPr/>
          <a:lstStyle/>
          <a:p>
            <a:pPr eaLnBrk="1" hangingPunct="1">
              <a:defRPr/>
            </a:pPr>
            <a:r>
              <a:rPr lang="en-US" dirty="0" smtClean="0">
                <a:ea typeface="ＭＳ Ｐゴシック" pitchFamily="-1" charset="-128"/>
              </a:rPr>
              <a:t>Parallel Execution across Functional Units</a:t>
            </a:r>
            <a:endParaRPr lang="en-US" dirty="0">
              <a:ea typeface="ＭＳ Ｐゴシック" pitchFamily="-1" charset="-128"/>
            </a:endParaRPr>
          </a:p>
        </p:txBody>
      </p:sp>
      <p:grpSp>
        <p:nvGrpSpPr>
          <p:cNvPr id="18434" name="Group 1"/>
          <p:cNvGrpSpPr>
            <a:grpSpLocks/>
          </p:cNvGrpSpPr>
          <p:nvPr/>
        </p:nvGrpSpPr>
        <p:grpSpPr bwMode="auto">
          <a:xfrm>
            <a:off x="2886823" y="1064884"/>
            <a:ext cx="5559630" cy="5248063"/>
            <a:chOff x="2890082" y="1066800"/>
            <a:chExt cx="5568118" cy="5257800"/>
          </a:xfrm>
        </p:grpSpPr>
        <p:sp>
          <p:nvSpPr>
            <p:cNvPr id="421891" name="Rectangle 3"/>
            <p:cNvSpPr>
              <a:spLocks noChangeArrowheads="1"/>
            </p:cNvSpPr>
            <p:nvPr/>
          </p:nvSpPr>
          <p:spPr bwMode="auto">
            <a:xfrm>
              <a:off x="3428317" y="3276600"/>
              <a:ext cx="5029883" cy="30480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b"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Execution Unit (EU)</a:t>
              </a:r>
            </a:p>
          </p:txBody>
        </p:sp>
        <p:sp>
          <p:nvSpPr>
            <p:cNvPr id="18446" name="Rectangle 4"/>
            <p:cNvSpPr>
              <a:spLocks noChangeArrowheads="1"/>
            </p:cNvSpPr>
            <p:nvPr/>
          </p:nvSpPr>
          <p:spPr bwMode="auto">
            <a:xfrm>
              <a:off x="3886200" y="3657600"/>
              <a:ext cx="4495800" cy="838200"/>
            </a:xfrm>
            <a:prstGeom prst="rect">
              <a:avLst/>
            </a:prstGeom>
            <a:solidFill>
              <a:srgbClr val="969696"/>
            </a:solidFill>
            <a:ln w="9525">
              <a:solidFill>
                <a:schemeClr val="tx1"/>
              </a:solidFill>
              <a:miter lim="800000"/>
              <a:headEnd/>
              <a:tailEnd/>
            </a:ln>
          </p:spPr>
          <p:txBody>
            <a:bodyPr wrap="none" anchor="ctr"/>
            <a:lstStyle/>
            <a:p>
              <a:pPr algn="r" eaLnBrk="1" hangingPunct="1">
                <a:lnSpc>
                  <a:spcPct val="100000"/>
                </a:lnSpc>
              </a:pPr>
              <a:r>
                <a:rPr lang="en-US" sz="1200" b="0">
                  <a:solidFill>
                    <a:srgbClr val="000066"/>
                  </a:solidFill>
                  <a:latin typeface="Arial" charset="0"/>
                </a:rPr>
                <a:t>Functional</a:t>
              </a:r>
            </a:p>
            <a:p>
              <a:pPr algn="r" eaLnBrk="1" hangingPunct="1">
                <a:lnSpc>
                  <a:spcPct val="100000"/>
                </a:lnSpc>
              </a:pPr>
              <a:r>
                <a:rPr lang="en-US" sz="1200" b="0">
                  <a:solidFill>
                    <a:srgbClr val="000066"/>
                  </a:solidFill>
                  <a:latin typeface="Arial" charset="0"/>
                </a:rPr>
                <a:t>Units</a:t>
              </a:r>
            </a:p>
          </p:txBody>
        </p:sp>
        <p:sp>
          <p:nvSpPr>
            <p:cNvPr id="421893" name="Rectangle 5"/>
            <p:cNvSpPr>
              <a:spLocks noChangeArrowheads="1"/>
            </p:cNvSpPr>
            <p:nvPr/>
          </p:nvSpPr>
          <p:spPr bwMode="auto">
            <a:xfrm>
              <a:off x="3428317" y="1066800"/>
              <a:ext cx="4953673" cy="18288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Instruction Control Unit (ICU)</a:t>
              </a:r>
            </a:p>
          </p:txBody>
        </p:sp>
        <p:sp>
          <p:nvSpPr>
            <p:cNvPr id="18448" name="Rectangle 6"/>
            <p:cNvSpPr>
              <a:spLocks noChangeArrowheads="1"/>
            </p:cNvSpPr>
            <p:nvPr/>
          </p:nvSpPr>
          <p:spPr bwMode="auto">
            <a:xfrm>
              <a:off x="39624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Integer/</a:t>
              </a:r>
            </a:p>
            <a:p>
              <a:pPr eaLnBrk="1" hangingPunct="1">
                <a:lnSpc>
                  <a:spcPct val="100000"/>
                </a:lnSpc>
              </a:pPr>
              <a:r>
                <a:rPr lang="en-US" sz="1000" b="0">
                  <a:solidFill>
                    <a:srgbClr val="FFFFFF"/>
                  </a:solidFill>
                  <a:latin typeface="Arial" charset="0"/>
                </a:rPr>
                <a:t>Branch</a:t>
              </a:r>
            </a:p>
          </p:txBody>
        </p:sp>
        <p:sp>
          <p:nvSpPr>
            <p:cNvPr id="18449" name="Rectangle 7"/>
            <p:cNvSpPr>
              <a:spLocks noChangeArrowheads="1"/>
            </p:cNvSpPr>
            <p:nvPr/>
          </p:nvSpPr>
          <p:spPr bwMode="auto">
            <a:xfrm>
              <a:off x="51816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Add</a:t>
              </a:r>
            </a:p>
          </p:txBody>
        </p:sp>
        <p:sp>
          <p:nvSpPr>
            <p:cNvPr id="18450" name="Rectangle 8"/>
            <p:cNvSpPr>
              <a:spLocks noChangeArrowheads="1"/>
            </p:cNvSpPr>
            <p:nvPr/>
          </p:nvSpPr>
          <p:spPr bwMode="auto">
            <a:xfrm>
              <a:off x="57912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Mult/Div</a:t>
              </a:r>
            </a:p>
          </p:txBody>
        </p:sp>
        <p:sp>
          <p:nvSpPr>
            <p:cNvPr id="18451" name="Rectangle 9"/>
            <p:cNvSpPr>
              <a:spLocks noChangeArrowheads="1"/>
            </p:cNvSpPr>
            <p:nvPr/>
          </p:nvSpPr>
          <p:spPr bwMode="auto">
            <a:xfrm>
              <a:off x="64008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Load</a:t>
              </a:r>
            </a:p>
          </p:txBody>
        </p:sp>
        <p:sp>
          <p:nvSpPr>
            <p:cNvPr id="18452" name="Rectangle 10"/>
            <p:cNvSpPr>
              <a:spLocks noChangeArrowheads="1"/>
            </p:cNvSpPr>
            <p:nvPr/>
          </p:nvSpPr>
          <p:spPr bwMode="auto">
            <a:xfrm>
              <a:off x="70104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Store</a:t>
              </a:r>
            </a:p>
          </p:txBody>
        </p:sp>
        <p:sp>
          <p:nvSpPr>
            <p:cNvPr id="18453" name="Rectangle 11"/>
            <p:cNvSpPr>
              <a:spLocks noChangeArrowheads="1"/>
            </p:cNvSpPr>
            <p:nvPr/>
          </p:nvSpPr>
          <p:spPr bwMode="auto">
            <a:xfrm>
              <a:off x="7315200" y="1524000"/>
              <a:ext cx="838200" cy="10668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Cache</a:t>
              </a:r>
            </a:p>
          </p:txBody>
        </p:sp>
        <p:sp>
          <p:nvSpPr>
            <p:cNvPr id="18454" name="Rectangle 12"/>
            <p:cNvSpPr>
              <a:spLocks noChangeArrowheads="1"/>
            </p:cNvSpPr>
            <p:nvPr/>
          </p:nvSpPr>
          <p:spPr bwMode="auto">
            <a:xfrm>
              <a:off x="6400800" y="5334000"/>
              <a:ext cx="1143000" cy="6096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Data</a:t>
              </a:r>
            </a:p>
            <a:p>
              <a:pPr eaLnBrk="1" hangingPunct="1">
                <a:lnSpc>
                  <a:spcPct val="100000"/>
                </a:lnSpc>
              </a:pPr>
              <a:r>
                <a:rPr lang="en-US" sz="1200" b="0">
                  <a:solidFill>
                    <a:srgbClr val="FFFFFF"/>
                  </a:solidFill>
                  <a:latin typeface="Arial" charset="0"/>
                </a:rPr>
                <a:t>Cache</a:t>
              </a:r>
            </a:p>
          </p:txBody>
        </p:sp>
        <p:sp>
          <p:nvSpPr>
            <p:cNvPr id="18455" name="Rectangle 13"/>
            <p:cNvSpPr>
              <a:spLocks noChangeArrowheads="1"/>
            </p:cNvSpPr>
            <p:nvPr/>
          </p:nvSpPr>
          <p:spPr bwMode="auto">
            <a:xfrm>
              <a:off x="5562600" y="14478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Fetch</a:t>
              </a:r>
            </a:p>
            <a:p>
              <a:pPr eaLnBrk="1" hangingPunct="1">
                <a:lnSpc>
                  <a:spcPct val="100000"/>
                </a:lnSpc>
              </a:pPr>
              <a:r>
                <a:rPr lang="en-US" sz="1200" b="0">
                  <a:solidFill>
                    <a:srgbClr val="FFFFFF"/>
                  </a:solidFill>
                  <a:latin typeface="Arial" charset="0"/>
                </a:rPr>
                <a:t>Control</a:t>
              </a:r>
            </a:p>
          </p:txBody>
        </p:sp>
        <p:sp>
          <p:nvSpPr>
            <p:cNvPr id="18456" name="Rectangle 14"/>
            <p:cNvSpPr>
              <a:spLocks noChangeArrowheads="1"/>
            </p:cNvSpPr>
            <p:nvPr/>
          </p:nvSpPr>
          <p:spPr bwMode="auto">
            <a:xfrm>
              <a:off x="5562600" y="20574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Decode</a:t>
              </a:r>
            </a:p>
          </p:txBody>
        </p:sp>
        <p:sp>
          <p:nvSpPr>
            <p:cNvPr id="18457" name="Line 15"/>
            <p:cNvSpPr>
              <a:spLocks noChangeShapeType="1"/>
            </p:cNvSpPr>
            <p:nvPr/>
          </p:nvSpPr>
          <p:spPr bwMode="auto">
            <a:xfrm>
              <a:off x="6477000" y="16764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58" name="Line 16"/>
            <p:cNvSpPr>
              <a:spLocks noChangeShapeType="1"/>
            </p:cNvSpPr>
            <p:nvPr/>
          </p:nvSpPr>
          <p:spPr bwMode="auto">
            <a:xfrm flipH="1">
              <a:off x="6477000" y="22860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59" name="Line 17"/>
            <p:cNvSpPr>
              <a:spLocks noChangeShapeType="1"/>
            </p:cNvSpPr>
            <p:nvPr/>
          </p:nvSpPr>
          <p:spPr bwMode="auto">
            <a:xfrm>
              <a:off x="6019800" y="2590800"/>
              <a:ext cx="0" cy="990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0" name="Freeform 18"/>
            <p:cNvSpPr>
              <a:spLocks/>
            </p:cNvSpPr>
            <p:nvPr/>
          </p:nvSpPr>
          <p:spPr bwMode="auto">
            <a:xfrm flipH="1">
              <a:off x="4038600" y="1524000"/>
              <a:ext cx="1524000" cy="22860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18461" name="Line 19"/>
            <p:cNvSpPr>
              <a:spLocks noChangeShapeType="1"/>
            </p:cNvSpPr>
            <p:nvPr/>
          </p:nvSpPr>
          <p:spPr bwMode="auto">
            <a:xfrm rot="5400000">
              <a:off x="6019800" y="48006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2" name="Line 20"/>
            <p:cNvSpPr>
              <a:spLocks noChangeShapeType="1"/>
            </p:cNvSpPr>
            <p:nvPr/>
          </p:nvSpPr>
          <p:spPr bwMode="auto">
            <a:xfrm rot="16200000" flipV="1">
              <a:off x="6248400" y="48006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3" name="Line 21"/>
            <p:cNvSpPr>
              <a:spLocks noChangeShapeType="1"/>
            </p:cNvSpPr>
            <p:nvPr/>
          </p:nvSpPr>
          <p:spPr bwMode="auto">
            <a:xfrm rot="5400000">
              <a:off x="6629400" y="48006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4" name="Line 22"/>
            <p:cNvSpPr>
              <a:spLocks noChangeShapeType="1"/>
            </p:cNvSpPr>
            <p:nvPr/>
          </p:nvSpPr>
          <p:spPr bwMode="auto">
            <a:xfrm rot="5400000">
              <a:off x="6858000" y="48006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5" name="Text Box 23"/>
            <p:cNvSpPr txBox="1">
              <a:spLocks noChangeArrowheads="1"/>
            </p:cNvSpPr>
            <p:nvPr/>
          </p:nvSpPr>
          <p:spPr bwMode="auto">
            <a:xfrm>
              <a:off x="6419329" y="1347788"/>
              <a:ext cx="904330"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Address</a:t>
              </a:r>
            </a:p>
          </p:txBody>
        </p:sp>
        <p:sp>
          <p:nvSpPr>
            <p:cNvPr id="18466" name="Text Box 24"/>
            <p:cNvSpPr txBox="1">
              <a:spLocks noChangeArrowheads="1"/>
            </p:cNvSpPr>
            <p:nvPr/>
          </p:nvSpPr>
          <p:spPr bwMode="auto">
            <a:xfrm>
              <a:off x="6509266" y="1973263"/>
              <a:ext cx="724456"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Instrs.</a:t>
              </a:r>
            </a:p>
          </p:txBody>
        </p:sp>
        <p:sp>
          <p:nvSpPr>
            <p:cNvPr id="18467" name="Text Box 25"/>
            <p:cNvSpPr txBox="1">
              <a:spLocks noChangeArrowheads="1"/>
            </p:cNvSpPr>
            <p:nvPr/>
          </p:nvSpPr>
          <p:spPr bwMode="auto">
            <a:xfrm>
              <a:off x="5974305" y="2543175"/>
              <a:ext cx="1133979"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Operations</a:t>
              </a:r>
            </a:p>
          </p:txBody>
        </p:sp>
        <p:sp>
          <p:nvSpPr>
            <p:cNvPr id="18468" name="Text Box 26"/>
            <p:cNvSpPr txBox="1">
              <a:spLocks noChangeArrowheads="1"/>
            </p:cNvSpPr>
            <p:nvPr/>
          </p:nvSpPr>
          <p:spPr bwMode="auto">
            <a:xfrm>
              <a:off x="4038600" y="2847975"/>
              <a:ext cx="1064013"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400">
                  <a:solidFill>
                    <a:srgbClr val="000066"/>
                  </a:solidFill>
                  <a:latin typeface="Arial" charset="0"/>
                </a:rPr>
                <a:t>Prediction</a:t>
              </a:r>
            </a:p>
            <a:p>
              <a:pPr algn="l" eaLnBrk="1" hangingPunct="1">
                <a:lnSpc>
                  <a:spcPct val="100000"/>
                </a:lnSpc>
              </a:pPr>
              <a:r>
                <a:rPr lang="en-US" sz="1400">
                  <a:solidFill>
                    <a:srgbClr val="000066"/>
                  </a:solidFill>
                  <a:latin typeface="Arial" charset="0"/>
                </a:rPr>
                <a:t>OK?</a:t>
              </a:r>
            </a:p>
          </p:txBody>
        </p:sp>
        <p:sp>
          <p:nvSpPr>
            <p:cNvPr id="18469" name="Text Box 27"/>
            <p:cNvSpPr txBox="1">
              <a:spLocks noChangeArrowheads="1"/>
            </p:cNvSpPr>
            <p:nvPr/>
          </p:nvSpPr>
          <p:spPr bwMode="auto">
            <a:xfrm>
              <a:off x="7312534" y="4937125"/>
              <a:ext cx="456182"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18470" name="Text Box 28"/>
            <p:cNvSpPr txBox="1">
              <a:spLocks noChangeArrowheads="1"/>
            </p:cNvSpPr>
            <p:nvPr/>
          </p:nvSpPr>
          <p:spPr bwMode="auto">
            <a:xfrm>
              <a:off x="6709284" y="4929188"/>
              <a:ext cx="456182"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18471" name="Text Box 29"/>
            <p:cNvSpPr txBox="1">
              <a:spLocks noChangeArrowheads="1"/>
            </p:cNvSpPr>
            <p:nvPr/>
          </p:nvSpPr>
          <p:spPr bwMode="auto">
            <a:xfrm>
              <a:off x="6143625" y="4724400"/>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18472" name="Text Box 30"/>
            <p:cNvSpPr txBox="1">
              <a:spLocks noChangeArrowheads="1"/>
            </p:cNvSpPr>
            <p:nvPr/>
          </p:nvSpPr>
          <p:spPr bwMode="auto">
            <a:xfrm>
              <a:off x="6781800" y="4708525"/>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18473" name="Line 31"/>
            <p:cNvSpPr>
              <a:spLocks noChangeShapeType="1"/>
            </p:cNvSpPr>
            <p:nvPr/>
          </p:nvSpPr>
          <p:spPr bwMode="auto">
            <a:xfrm>
              <a:off x="42672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4" name="Line 32"/>
            <p:cNvSpPr>
              <a:spLocks noChangeShapeType="1"/>
            </p:cNvSpPr>
            <p:nvPr/>
          </p:nvSpPr>
          <p:spPr bwMode="auto">
            <a:xfrm>
              <a:off x="54864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5" name="Line 33"/>
            <p:cNvSpPr>
              <a:spLocks noChangeShapeType="1"/>
            </p:cNvSpPr>
            <p:nvPr/>
          </p:nvSpPr>
          <p:spPr bwMode="auto">
            <a:xfrm>
              <a:off x="60960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6" name="Line 34"/>
            <p:cNvSpPr>
              <a:spLocks noChangeShapeType="1"/>
            </p:cNvSpPr>
            <p:nvPr/>
          </p:nvSpPr>
          <p:spPr bwMode="auto">
            <a:xfrm>
              <a:off x="67056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7" name="Line 35"/>
            <p:cNvSpPr>
              <a:spLocks noChangeShapeType="1"/>
            </p:cNvSpPr>
            <p:nvPr/>
          </p:nvSpPr>
          <p:spPr bwMode="auto">
            <a:xfrm>
              <a:off x="73152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8" name="Line 36"/>
            <p:cNvSpPr>
              <a:spLocks noChangeShapeType="1"/>
            </p:cNvSpPr>
            <p:nvPr/>
          </p:nvSpPr>
          <p:spPr bwMode="auto">
            <a:xfrm>
              <a:off x="4267200" y="3581400"/>
              <a:ext cx="3048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9" name="Rectangle 37"/>
            <p:cNvSpPr>
              <a:spLocks noChangeArrowheads="1"/>
            </p:cNvSpPr>
            <p:nvPr/>
          </p:nvSpPr>
          <p:spPr bwMode="auto">
            <a:xfrm>
              <a:off x="45720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General</a:t>
              </a:r>
            </a:p>
            <a:p>
              <a:pPr eaLnBrk="1" hangingPunct="1">
                <a:lnSpc>
                  <a:spcPct val="100000"/>
                </a:lnSpc>
              </a:pPr>
              <a:r>
                <a:rPr lang="en-US" sz="1000" b="0">
                  <a:solidFill>
                    <a:srgbClr val="FFFFFF"/>
                  </a:solidFill>
                  <a:latin typeface="Arial" charset="0"/>
                </a:rPr>
                <a:t>Integer</a:t>
              </a:r>
            </a:p>
          </p:txBody>
        </p:sp>
        <p:sp>
          <p:nvSpPr>
            <p:cNvPr id="18480" name="Line 38"/>
            <p:cNvSpPr>
              <a:spLocks noChangeShapeType="1"/>
            </p:cNvSpPr>
            <p:nvPr/>
          </p:nvSpPr>
          <p:spPr bwMode="auto">
            <a:xfrm>
              <a:off x="48768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81" name="Line 39"/>
            <p:cNvSpPr>
              <a:spLocks noChangeShapeType="1"/>
            </p:cNvSpPr>
            <p:nvPr/>
          </p:nvSpPr>
          <p:spPr bwMode="auto">
            <a:xfrm>
              <a:off x="3581400" y="4648200"/>
              <a:ext cx="3962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nvGrpSpPr>
            <p:cNvPr id="18482" name="Group 40"/>
            <p:cNvGrpSpPr>
              <a:grpSpLocks/>
            </p:cNvGrpSpPr>
            <p:nvPr/>
          </p:nvGrpSpPr>
          <p:grpSpPr bwMode="auto">
            <a:xfrm>
              <a:off x="4191000" y="4267200"/>
              <a:ext cx="3048000" cy="381000"/>
              <a:chOff x="768" y="2016"/>
              <a:chExt cx="1920" cy="144"/>
            </a:xfrm>
          </p:grpSpPr>
          <p:sp>
            <p:nvSpPr>
              <p:cNvPr id="18491" name="Line 41"/>
              <p:cNvSpPr>
                <a:spLocks noChangeShapeType="1"/>
              </p:cNvSpPr>
              <p:nvPr/>
            </p:nvSpPr>
            <p:spPr bwMode="auto">
              <a:xfrm>
                <a:off x="76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2" name="Line 42"/>
              <p:cNvSpPr>
                <a:spLocks noChangeShapeType="1"/>
              </p:cNvSpPr>
              <p:nvPr/>
            </p:nvSpPr>
            <p:spPr bwMode="auto">
              <a:xfrm>
                <a:off x="1536"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3" name="Line 43"/>
              <p:cNvSpPr>
                <a:spLocks noChangeShapeType="1"/>
              </p:cNvSpPr>
              <p:nvPr/>
            </p:nvSpPr>
            <p:spPr bwMode="auto">
              <a:xfrm>
                <a:off x="1920"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4" name="Line 44"/>
              <p:cNvSpPr>
                <a:spLocks noChangeShapeType="1"/>
              </p:cNvSpPr>
              <p:nvPr/>
            </p:nvSpPr>
            <p:spPr bwMode="auto">
              <a:xfrm>
                <a:off x="2304"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5" name="Line 45"/>
              <p:cNvSpPr>
                <a:spLocks noChangeShapeType="1"/>
              </p:cNvSpPr>
              <p:nvPr/>
            </p:nvSpPr>
            <p:spPr bwMode="auto">
              <a:xfrm>
                <a:off x="268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6" name="Line 46"/>
              <p:cNvSpPr>
                <a:spLocks noChangeShapeType="1"/>
              </p:cNvSpPr>
              <p:nvPr/>
            </p:nvSpPr>
            <p:spPr bwMode="auto">
              <a:xfrm>
                <a:off x="1152"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sp>
          <p:nvSpPr>
            <p:cNvPr id="18483" name="Rectangle 47"/>
            <p:cNvSpPr>
              <a:spLocks noChangeArrowheads="1"/>
            </p:cNvSpPr>
            <p:nvPr/>
          </p:nvSpPr>
          <p:spPr bwMode="auto">
            <a:xfrm>
              <a:off x="4419600" y="4648200"/>
              <a:ext cx="1212773"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000" b="0">
                  <a:solidFill>
                    <a:srgbClr val="000066"/>
                  </a:solidFill>
                  <a:latin typeface="Arial" charset="0"/>
                </a:rPr>
                <a:t>Operation Results</a:t>
              </a:r>
            </a:p>
          </p:txBody>
        </p:sp>
        <p:sp>
          <p:nvSpPr>
            <p:cNvPr id="18484" name="Rectangle 48"/>
            <p:cNvSpPr>
              <a:spLocks noChangeArrowheads="1"/>
            </p:cNvSpPr>
            <p:nvPr/>
          </p:nvSpPr>
          <p:spPr bwMode="auto">
            <a:xfrm>
              <a:off x="4419600" y="1600200"/>
              <a:ext cx="914400" cy="990600"/>
            </a:xfrm>
            <a:prstGeom prst="rect">
              <a:avLst/>
            </a:prstGeom>
            <a:solidFill>
              <a:schemeClr val="folHlink"/>
            </a:solidFill>
            <a:ln w="9525">
              <a:solidFill>
                <a:schemeClr val="tx1"/>
              </a:solidFill>
              <a:miter lim="800000"/>
              <a:headEnd/>
              <a:tailEnd/>
            </a:ln>
          </p:spPr>
          <p:txBody>
            <a:bodyPr wrap="none"/>
            <a:lstStyle/>
            <a:p>
              <a:pPr eaLnBrk="1" hangingPunct="1">
                <a:lnSpc>
                  <a:spcPct val="100000"/>
                </a:lnSpc>
              </a:pPr>
              <a:r>
                <a:rPr lang="en-US" sz="1200" b="0">
                  <a:solidFill>
                    <a:srgbClr val="FFFFFF"/>
                  </a:solidFill>
                  <a:latin typeface="Arial" charset="0"/>
                </a:rPr>
                <a:t>Retirement</a:t>
              </a:r>
            </a:p>
            <a:p>
              <a:pPr eaLnBrk="1" hangingPunct="1">
                <a:lnSpc>
                  <a:spcPct val="100000"/>
                </a:lnSpc>
              </a:pPr>
              <a:r>
                <a:rPr lang="en-US" sz="1200" b="0">
                  <a:solidFill>
                    <a:srgbClr val="FFFFFF"/>
                  </a:solidFill>
                  <a:latin typeface="Arial" charset="0"/>
                </a:rPr>
                <a:t>Unit</a:t>
              </a:r>
            </a:p>
          </p:txBody>
        </p:sp>
        <p:sp>
          <p:nvSpPr>
            <p:cNvPr id="18485" name="Rectangle 49"/>
            <p:cNvSpPr>
              <a:spLocks noChangeArrowheads="1"/>
            </p:cNvSpPr>
            <p:nvPr/>
          </p:nvSpPr>
          <p:spPr bwMode="auto">
            <a:xfrm>
              <a:off x="4572000" y="2057400"/>
              <a:ext cx="609600" cy="457200"/>
            </a:xfrm>
            <a:prstGeom prst="rect">
              <a:avLst/>
            </a:prstGeom>
            <a:solidFill>
              <a:srgbClr val="C0C0C0"/>
            </a:solidFill>
            <a:ln w="9525">
              <a:solidFill>
                <a:schemeClr val="tx1"/>
              </a:solidFill>
              <a:miter lim="800000"/>
              <a:headEnd/>
              <a:tailEnd/>
            </a:ln>
          </p:spPr>
          <p:txBody>
            <a:bodyPr wrap="none" anchor="ctr"/>
            <a:lstStyle/>
            <a:p>
              <a:pPr eaLnBrk="1" hangingPunct="1">
                <a:lnSpc>
                  <a:spcPct val="100000"/>
                </a:lnSpc>
              </a:pPr>
              <a:r>
                <a:rPr lang="en-US" sz="1000" b="0">
                  <a:solidFill>
                    <a:srgbClr val="000066"/>
                  </a:solidFill>
                  <a:latin typeface="Arial" charset="0"/>
                </a:rPr>
                <a:t>Register</a:t>
              </a:r>
            </a:p>
            <a:p>
              <a:pPr eaLnBrk="1" hangingPunct="1">
                <a:lnSpc>
                  <a:spcPct val="100000"/>
                </a:lnSpc>
              </a:pPr>
              <a:r>
                <a:rPr lang="en-US" sz="1000" b="0">
                  <a:solidFill>
                    <a:srgbClr val="000066"/>
                  </a:solidFill>
                  <a:latin typeface="Arial" charset="0"/>
                </a:rPr>
                <a:t>File</a:t>
              </a:r>
            </a:p>
          </p:txBody>
        </p:sp>
        <p:sp>
          <p:nvSpPr>
            <p:cNvPr id="18486" name="Line 50"/>
            <p:cNvSpPr>
              <a:spLocks noChangeShapeType="1"/>
            </p:cNvSpPr>
            <p:nvPr/>
          </p:nvSpPr>
          <p:spPr bwMode="auto">
            <a:xfrm>
              <a:off x="4038600" y="1981200"/>
              <a:ext cx="381000"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87" name="Freeform 51"/>
            <p:cNvSpPr>
              <a:spLocks/>
            </p:cNvSpPr>
            <p:nvPr/>
          </p:nvSpPr>
          <p:spPr bwMode="auto">
            <a:xfrm flipH="1">
              <a:off x="3733800" y="2438400"/>
              <a:ext cx="838200" cy="22098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18488" name="Text Box 52"/>
            <p:cNvSpPr txBox="1">
              <a:spLocks noChangeArrowheads="1"/>
            </p:cNvSpPr>
            <p:nvPr/>
          </p:nvSpPr>
          <p:spPr bwMode="auto">
            <a:xfrm>
              <a:off x="2890082" y="2832100"/>
              <a:ext cx="919919"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400">
                  <a:solidFill>
                    <a:srgbClr val="000066"/>
                  </a:solidFill>
                  <a:latin typeface="Arial" charset="0"/>
                </a:rPr>
                <a:t>Register</a:t>
              </a:r>
            </a:p>
            <a:p>
              <a:pPr algn="r" eaLnBrk="1" hangingPunct="1">
                <a:lnSpc>
                  <a:spcPct val="100000"/>
                </a:lnSpc>
              </a:pPr>
              <a:r>
                <a:rPr lang="en-US" sz="1400">
                  <a:solidFill>
                    <a:srgbClr val="000066"/>
                  </a:solidFill>
                  <a:latin typeface="Arial" charset="0"/>
                </a:rPr>
                <a:t>Updates</a:t>
              </a:r>
            </a:p>
          </p:txBody>
        </p:sp>
        <p:sp>
          <p:nvSpPr>
            <p:cNvPr id="18489" name="Line 53"/>
            <p:cNvSpPr>
              <a:spLocks noChangeShapeType="1"/>
            </p:cNvSpPr>
            <p:nvPr/>
          </p:nvSpPr>
          <p:spPr bwMode="auto">
            <a:xfrm>
              <a:off x="5181600" y="22860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0" name="Freeform 54"/>
            <p:cNvSpPr>
              <a:spLocks/>
            </p:cNvSpPr>
            <p:nvPr/>
          </p:nvSpPr>
          <p:spPr bwMode="auto">
            <a:xfrm>
              <a:off x="5257800" y="2590800"/>
              <a:ext cx="762000" cy="228600"/>
            </a:xfrm>
            <a:custGeom>
              <a:avLst/>
              <a:gdLst>
                <a:gd name="T0" fmla="*/ 2147483647 w 480"/>
                <a:gd name="T1" fmla="*/ 2147483647 h 144"/>
                <a:gd name="T2" fmla="*/ 0 w 480"/>
                <a:gd name="T3" fmla="*/ 2147483647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grpSp>
      <p:sp>
        <p:nvSpPr>
          <p:cNvPr id="56" name="Rectangle 3"/>
          <p:cNvSpPr txBox="1">
            <a:spLocks noChangeArrowheads="1"/>
          </p:cNvSpPr>
          <p:nvPr/>
        </p:nvSpPr>
        <p:spPr>
          <a:xfrm>
            <a:off x="152188" y="1140883"/>
            <a:ext cx="3272049" cy="5292431"/>
          </a:xfrm>
          <a:prstGeom prst="rect">
            <a:avLst/>
          </a:prstGeom>
        </p:spPr>
        <p:txBody>
          <a:bodyPr lIns="90319" tIns="45142" rIns="90319" bIns="45142"/>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eaLnBrk="1" hangingPunct="1">
              <a:buClr>
                <a:srgbClr val="660033"/>
              </a:buClr>
              <a:buFont typeface="Wingdings" pitchFamily="-1" charset="2"/>
              <a:buNone/>
              <a:defRPr/>
            </a:pPr>
            <a:r>
              <a:rPr lang="en-US" sz="2000" dirty="0">
                <a:solidFill>
                  <a:srgbClr val="003300"/>
                </a:solidFill>
                <a:latin typeface="Helvetica"/>
                <a:ea typeface="ＭＳ Ｐゴシック" pitchFamily="-1" charset="-128"/>
              </a:rPr>
              <a:t>Code Example:</a:t>
            </a:r>
            <a:endParaRPr lang="en-US" sz="2000" i="1" dirty="0">
              <a:solidFill>
                <a:srgbClr val="003300"/>
              </a:solidFill>
              <a:latin typeface="Helvetica"/>
              <a:ea typeface="ＭＳ Ｐゴシック" pitchFamily="-1" charset="-128"/>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addl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eax</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ebx</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sall</a:t>
            </a:r>
            <a:r>
              <a:rPr lang="en-US" sz="1800" b="0" dirty="0">
                <a:solidFill>
                  <a:srgbClr val="FF0000"/>
                </a:solidFill>
                <a:latin typeface="Courier"/>
                <a:ea typeface="ＭＳ Ｐゴシック"/>
                <a:cs typeface="Courier"/>
              </a:rPr>
              <a:t> $4, %</a:t>
            </a:r>
            <a:r>
              <a:rPr lang="en-US" sz="1800" b="0" dirty="0" err="1">
                <a:solidFill>
                  <a:srgbClr val="FF0000"/>
                </a:solidFill>
                <a:latin typeface="Courier"/>
                <a:ea typeface="ＭＳ Ｐゴシック"/>
                <a:cs typeface="Courier"/>
              </a:rPr>
              <a:t>esi</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fmul</a:t>
            </a:r>
            <a:r>
              <a:rPr lang="en-US" sz="1800" b="0" dirty="0">
                <a:solidFill>
                  <a:srgbClr val="FF0000"/>
                </a:solidFill>
                <a:latin typeface="Courier"/>
                <a:ea typeface="ＭＳ Ｐゴシック"/>
                <a:cs typeface="Courier"/>
              </a:rPr>
              <a:t> …</a:t>
            </a:r>
          </a:p>
          <a:p>
            <a:pPr marL="492307" lvl="1" indent="0" eaLnBrk="1" hangingPunct="1">
              <a:buClr>
                <a:srgbClr val="660033"/>
              </a:buClr>
              <a:buNone/>
              <a:defRPr/>
            </a:pPr>
            <a:r>
              <a:rPr lang="en-US" sz="1800" b="0" dirty="0" err="1">
                <a:solidFill>
                  <a:srgbClr val="FF0000"/>
                </a:solidFill>
                <a:latin typeface="Courier"/>
                <a:ea typeface="ＭＳ Ｐゴシック"/>
                <a:cs typeface="Courier"/>
              </a:rPr>
              <a:t>fadd</a:t>
            </a:r>
            <a:r>
              <a:rPr lang="en-US" sz="1800" b="0" dirty="0">
                <a:solidFill>
                  <a:srgbClr val="FF0000"/>
                </a:solidFill>
                <a:latin typeface="Courier"/>
                <a:ea typeface="ＭＳ Ｐゴシック"/>
                <a:cs typeface="Courier"/>
              </a:rPr>
              <a:t> …</a:t>
            </a:r>
          </a:p>
          <a:p>
            <a:pPr marL="492307" lvl="1" indent="0" eaLnBrk="1" hangingPunct="1">
              <a:buClr>
                <a:srgbClr val="660033"/>
              </a:buClr>
              <a:buNone/>
              <a:defRPr/>
            </a:pPr>
            <a:r>
              <a:rPr lang="en-US" sz="1800" b="0" dirty="0" err="1">
                <a:solidFill>
                  <a:srgbClr val="FF0000"/>
                </a:solidFill>
                <a:latin typeface="Courier"/>
                <a:ea typeface="ＭＳ Ｐゴシック"/>
                <a:cs typeface="Courier"/>
              </a:rPr>
              <a:t>cmpl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ecx</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edx</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jle</a:t>
            </a:r>
            <a:r>
              <a:rPr lang="en-US" sz="1800" b="0" dirty="0">
                <a:solidFill>
                  <a:srgbClr val="FF0000"/>
                </a:solidFill>
                <a:latin typeface="Courier"/>
                <a:ea typeface="ＭＳ Ｐゴシック"/>
                <a:cs typeface="Courier"/>
              </a:rPr>
              <a:t> …</a:t>
            </a:r>
          </a:p>
        </p:txBody>
      </p:sp>
      <p:sp>
        <p:nvSpPr>
          <p:cNvPr id="3" name="TextBox 2"/>
          <p:cNvSpPr txBox="1">
            <a:spLocks noChangeArrowheads="1"/>
          </p:cNvSpPr>
          <p:nvPr/>
        </p:nvSpPr>
        <p:spPr bwMode="auto">
          <a:xfrm>
            <a:off x="4516591" y="3270637"/>
            <a:ext cx="738748"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FF0000"/>
                </a:solidFill>
                <a:latin typeface="Courier" charset="0"/>
                <a:cs typeface="Courier" charset="0"/>
              </a:rPr>
              <a:t>addl</a:t>
            </a:r>
          </a:p>
        </p:txBody>
      </p:sp>
      <p:sp>
        <p:nvSpPr>
          <p:cNvPr id="58" name="TextBox 57"/>
          <p:cNvSpPr txBox="1">
            <a:spLocks noChangeArrowheads="1"/>
          </p:cNvSpPr>
          <p:nvPr/>
        </p:nvSpPr>
        <p:spPr bwMode="auto">
          <a:xfrm>
            <a:off x="5730947" y="3270637"/>
            <a:ext cx="737162"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FF0000"/>
                </a:solidFill>
                <a:latin typeface="Courier" charset="0"/>
                <a:cs typeface="Courier" charset="0"/>
              </a:rPr>
              <a:t>fmul</a:t>
            </a:r>
          </a:p>
        </p:txBody>
      </p:sp>
      <p:sp>
        <p:nvSpPr>
          <p:cNvPr id="59" name="TextBox 58"/>
          <p:cNvSpPr txBox="1">
            <a:spLocks noChangeArrowheads="1"/>
          </p:cNvSpPr>
          <p:nvPr/>
        </p:nvSpPr>
        <p:spPr bwMode="auto">
          <a:xfrm>
            <a:off x="5098309" y="3270637"/>
            <a:ext cx="737163"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FF0000"/>
                </a:solidFill>
                <a:latin typeface="Courier" charset="0"/>
                <a:cs typeface="Courier" charset="0"/>
              </a:rPr>
              <a:t>fadd</a:t>
            </a:r>
          </a:p>
        </p:txBody>
      </p:sp>
      <p:sp>
        <p:nvSpPr>
          <p:cNvPr id="60" name="TextBox 59"/>
          <p:cNvSpPr txBox="1">
            <a:spLocks noChangeArrowheads="1"/>
          </p:cNvSpPr>
          <p:nvPr/>
        </p:nvSpPr>
        <p:spPr bwMode="auto">
          <a:xfrm>
            <a:off x="3880802" y="3270637"/>
            <a:ext cx="737163"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FF0000"/>
                </a:solidFill>
                <a:latin typeface="Courier" charset="0"/>
                <a:cs typeface="Courier" charset="0"/>
              </a:rPr>
              <a:t>cmpl</a:t>
            </a:r>
          </a:p>
        </p:txBody>
      </p:sp>
      <p:cxnSp>
        <p:nvCxnSpPr>
          <p:cNvPr id="5" name="Straight Connector 4"/>
          <p:cNvCxnSpPr/>
          <p:nvPr/>
        </p:nvCxnSpPr>
        <p:spPr bwMode="auto">
          <a:xfrm>
            <a:off x="1293601" y="1749354"/>
            <a:ext cx="3500332" cy="1597237"/>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cxnSp>
        <p:nvCxnSpPr>
          <p:cNvPr id="63" name="Straight Connector 62"/>
          <p:cNvCxnSpPr/>
          <p:nvPr/>
        </p:nvCxnSpPr>
        <p:spPr bwMode="auto">
          <a:xfrm>
            <a:off x="1293601" y="2281767"/>
            <a:ext cx="4565650" cy="1064824"/>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cxnSp>
        <p:nvCxnSpPr>
          <p:cNvPr id="65" name="Straight Connector 64"/>
          <p:cNvCxnSpPr/>
          <p:nvPr/>
        </p:nvCxnSpPr>
        <p:spPr bwMode="auto">
          <a:xfrm>
            <a:off x="1369799" y="2662061"/>
            <a:ext cx="3880803" cy="760589"/>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cxnSp>
        <p:nvCxnSpPr>
          <p:cNvPr id="70" name="Straight Connector 69"/>
          <p:cNvCxnSpPr>
            <a:endCxn id="60" idx="1"/>
          </p:cNvCxnSpPr>
          <p:nvPr/>
        </p:nvCxnSpPr>
        <p:spPr bwMode="auto">
          <a:xfrm>
            <a:off x="1293601" y="3042356"/>
            <a:ext cx="2587202" cy="400894"/>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sp>
        <p:nvSpPr>
          <p:cNvPr id="66" name="Rectangle 3"/>
          <p:cNvSpPr txBox="1">
            <a:spLocks noChangeArrowheads="1"/>
          </p:cNvSpPr>
          <p:nvPr/>
        </p:nvSpPr>
        <p:spPr bwMode="auto">
          <a:xfrm>
            <a:off x="-75990" y="3378282"/>
            <a:ext cx="3272049" cy="247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19" tIns="45142" rIns="90319" bIns="45142"/>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6175" indent="-238125">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r>
              <a:rPr lang="en-US" sz="1800">
                <a:solidFill>
                  <a:srgbClr val="000066"/>
                </a:solidFill>
              </a:rPr>
              <a:t>Instructions can run at the same time in parallel on different functional units</a:t>
            </a:r>
          </a:p>
          <a:p>
            <a:pPr lvl="2" algn="l" eaLnBrk="1" hangingPunct="1">
              <a:lnSpc>
                <a:spcPct val="107000"/>
              </a:lnSpc>
              <a:spcBef>
                <a:spcPct val="10000"/>
              </a:spcBef>
              <a:buClr>
                <a:srgbClr val="005400"/>
              </a:buClr>
              <a:buSzPct val="90000"/>
              <a:buFont typeface="Wingdings" charset="0"/>
              <a:buChar char="n"/>
            </a:pPr>
            <a:r>
              <a:rPr lang="en-US" sz="1600">
                <a:solidFill>
                  <a:srgbClr val="000099"/>
                </a:solidFill>
              </a:rPr>
              <a:t>This is called </a:t>
            </a:r>
            <a:r>
              <a:rPr lang="en-US" sz="1600" i="1">
                <a:solidFill>
                  <a:srgbClr val="000099"/>
                </a:solidFill>
              </a:rPr>
              <a:t>instruction-level parallelism</a:t>
            </a:r>
          </a:p>
          <a:p>
            <a:pPr lvl="1" algn="l" eaLnBrk="1" hangingPunct="1">
              <a:spcBef>
                <a:spcPct val="25000"/>
              </a:spcBef>
              <a:buClr>
                <a:srgbClr val="660033"/>
              </a:buClr>
              <a:buSzPct val="75000"/>
              <a:buFont typeface="Wingdings" charset="0"/>
              <a:buChar char="n"/>
            </a:pPr>
            <a:r>
              <a:rPr lang="en-US" sz="1800">
                <a:solidFill>
                  <a:srgbClr val="000066"/>
                </a:solidFill>
              </a:rPr>
              <a:t>Instruction </a:t>
            </a:r>
            <a:r>
              <a:rPr lang="en-US" sz="1800" i="1">
                <a:solidFill>
                  <a:srgbClr val="000066"/>
                </a:solidFill>
              </a:rPr>
              <a:t>re-ordering</a:t>
            </a:r>
            <a:r>
              <a:rPr lang="en-US" sz="1800">
                <a:solidFill>
                  <a:srgbClr val="000066"/>
                </a:solidFill>
              </a:rPr>
              <a:t> may occur</a:t>
            </a:r>
          </a:p>
          <a:p>
            <a:pPr lvl="2" algn="l" eaLnBrk="1" hangingPunct="1">
              <a:lnSpc>
                <a:spcPct val="107000"/>
              </a:lnSpc>
              <a:spcBef>
                <a:spcPct val="10000"/>
              </a:spcBef>
              <a:buClr>
                <a:srgbClr val="005400"/>
              </a:buClr>
              <a:buSzPct val="90000"/>
              <a:buFont typeface="Wingdings" charset="0"/>
              <a:buChar char="n"/>
            </a:pPr>
            <a:r>
              <a:rPr lang="en-US" sz="1600">
                <a:solidFill>
                  <a:srgbClr val="000099"/>
                </a:solidFill>
              </a:rPr>
              <a:t>In this example, </a:t>
            </a:r>
            <a:r>
              <a:rPr lang="en-US" sz="1600" b="0">
                <a:solidFill>
                  <a:srgbClr val="000099"/>
                </a:solidFill>
                <a:latin typeface="Courier" charset="0"/>
                <a:cs typeface="Courier" charset="0"/>
              </a:rPr>
              <a:t>fmul</a:t>
            </a:r>
            <a:r>
              <a:rPr lang="en-US" sz="1600">
                <a:solidFill>
                  <a:srgbClr val="000099"/>
                </a:solidFill>
              </a:rPr>
              <a:t> and </a:t>
            </a:r>
            <a:r>
              <a:rPr lang="en-US" sz="1600" b="0">
                <a:solidFill>
                  <a:srgbClr val="000099"/>
                </a:solidFill>
                <a:latin typeface="Courier" charset="0"/>
                <a:cs typeface="Courier" charset="0"/>
              </a:rPr>
              <a:t>fadd</a:t>
            </a:r>
            <a:r>
              <a:rPr lang="en-US" sz="1600">
                <a:solidFill>
                  <a:srgbClr val="000099"/>
                </a:solidFill>
              </a:rPr>
              <a:t> can execute before </a:t>
            </a:r>
            <a:r>
              <a:rPr lang="en-US" sz="1600" b="0">
                <a:solidFill>
                  <a:srgbClr val="000099"/>
                </a:solidFill>
                <a:latin typeface="Courier" charset="0"/>
                <a:cs typeface="Courier" charset="0"/>
              </a:rPr>
              <a:t>sall</a:t>
            </a:r>
            <a:r>
              <a:rPr lang="en-US" sz="1600">
                <a:solidFill>
                  <a:srgbClr val="000099"/>
                </a:solidFill>
              </a:rPr>
              <a:t> if independent</a:t>
            </a:r>
          </a:p>
        </p:txBody>
      </p:sp>
    </p:spTree>
    <p:extLst>
      <p:ext uri="{BB962C8B-B14F-4D97-AF65-F5344CB8AC3E}">
        <p14:creationId xmlns:p14="http://schemas.microsoft.com/office/powerpoint/2010/main" val="2791603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dissolve">
                                      <p:cBhvr>
                                        <p:cTn id="7" dur="500"/>
                                        <p:tgtEl>
                                          <p:spTgt spid="5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xEl>
                                              <p:pRg st="1" end="1"/>
                                            </p:txEl>
                                          </p:spTgt>
                                        </p:tgtEl>
                                        <p:attrNameLst>
                                          <p:attrName>style.visibility</p:attrName>
                                        </p:attrNameLst>
                                      </p:cBhvr>
                                      <p:to>
                                        <p:strVal val="visible"/>
                                      </p:to>
                                    </p:set>
                                    <p:animEffect transition="in" filter="dissolve">
                                      <p:cBhvr>
                                        <p:cTn id="10" dur="500"/>
                                        <p:tgtEl>
                                          <p:spTgt spid="5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animEffect transition="in" filter="dissolve">
                                      <p:cBhvr>
                                        <p:cTn id="13" dur="500"/>
                                        <p:tgtEl>
                                          <p:spTgt spid="5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6">
                                            <p:txEl>
                                              <p:pRg st="3" end="3"/>
                                            </p:txEl>
                                          </p:spTgt>
                                        </p:tgtEl>
                                        <p:attrNameLst>
                                          <p:attrName>style.visibility</p:attrName>
                                        </p:attrNameLst>
                                      </p:cBhvr>
                                      <p:to>
                                        <p:strVal val="visible"/>
                                      </p:to>
                                    </p:set>
                                    <p:animEffect transition="in" filter="dissolve">
                                      <p:cBhvr>
                                        <p:cTn id="16" dur="500"/>
                                        <p:tgtEl>
                                          <p:spTgt spid="5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6">
                                            <p:txEl>
                                              <p:pRg st="4" end="4"/>
                                            </p:txEl>
                                          </p:spTgt>
                                        </p:tgtEl>
                                        <p:attrNameLst>
                                          <p:attrName>style.visibility</p:attrName>
                                        </p:attrNameLst>
                                      </p:cBhvr>
                                      <p:to>
                                        <p:strVal val="visible"/>
                                      </p:to>
                                    </p:set>
                                    <p:animEffect transition="in" filter="dissolve">
                                      <p:cBhvr>
                                        <p:cTn id="19" dur="500"/>
                                        <p:tgtEl>
                                          <p:spTgt spid="5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6">
                                            <p:txEl>
                                              <p:pRg st="5" end="5"/>
                                            </p:txEl>
                                          </p:spTgt>
                                        </p:tgtEl>
                                        <p:attrNameLst>
                                          <p:attrName>style.visibility</p:attrName>
                                        </p:attrNameLst>
                                      </p:cBhvr>
                                      <p:to>
                                        <p:strVal val="visible"/>
                                      </p:to>
                                    </p:set>
                                    <p:animEffect transition="in" filter="dissolve">
                                      <p:cBhvr>
                                        <p:cTn id="22" dur="500"/>
                                        <p:tgtEl>
                                          <p:spTgt spid="56">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6">
                                            <p:txEl>
                                              <p:pRg st="6" end="6"/>
                                            </p:txEl>
                                          </p:spTgt>
                                        </p:tgtEl>
                                        <p:attrNameLst>
                                          <p:attrName>style.visibility</p:attrName>
                                        </p:attrNameLst>
                                      </p:cBhvr>
                                      <p:to>
                                        <p:strVal val="visible"/>
                                      </p:to>
                                    </p:set>
                                    <p:animEffect transition="in" filter="dissolve">
                                      <p:cBhvr>
                                        <p:cTn id="25" dur="500"/>
                                        <p:tgtEl>
                                          <p:spTgt spid="56">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dissolve">
                                      <p:cBhvr>
                                        <p:cTn id="33" dur="500"/>
                                        <p:tgtEl>
                                          <p:spTgt spid="5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dissolve">
                                      <p:cBhvr>
                                        <p:cTn id="36" dur="500"/>
                                        <p:tgtEl>
                                          <p:spTgt spid="5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dissolve">
                                      <p:cBhvr>
                                        <p:cTn id="39" dur="500"/>
                                        <p:tgtEl>
                                          <p:spTgt spid="6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dissolve">
                                      <p:cBhvr>
                                        <p:cTn id="44" dur="500"/>
                                        <p:tgtEl>
                                          <p:spTgt spid="70"/>
                                        </p:tgtEl>
                                      </p:cBhvr>
                                    </p:animEffect>
                                  </p:childTnLst>
                                </p:cTn>
                              </p:par>
                              <p:par>
                                <p:cTn id="45" presetID="9"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dissolve">
                                      <p:cBhvr>
                                        <p:cTn id="47" dur="500"/>
                                        <p:tgtEl>
                                          <p:spTgt spid="65"/>
                                        </p:tgtEl>
                                      </p:cBhvr>
                                    </p:animEffect>
                                  </p:childTnLst>
                                </p:cTn>
                              </p:par>
                              <p:par>
                                <p:cTn id="48" presetID="9" presetClass="entr" presetSubtype="0"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dissolve">
                                      <p:cBhvr>
                                        <p:cTn id="50" dur="500"/>
                                        <p:tgtEl>
                                          <p:spTgt spid="63"/>
                                        </p:tgtEl>
                                      </p:cBhvr>
                                    </p:animEffect>
                                  </p:childTnLst>
                                </p:cTn>
                              </p:par>
                              <p:par>
                                <p:cTn id="51" presetID="9"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dissolve">
                                      <p:cBhvr>
                                        <p:cTn id="53" dur="500"/>
                                        <p:tgtEl>
                                          <p:spTgt spid="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66">
                                            <p:txEl>
                                              <p:pRg st="0" end="0"/>
                                            </p:txEl>
                                          </p:spTgt>
                                        </p:tgtEl>
                                        <p:attrNameLst>
                                          <p:attrName>style.visibility</p:attrName>
                                        </p:attrNameLst>
                                      </p:cBhvr>
                                      <p:to>
                                        <p:strVal val="visible"/>
                                      </p:to>
                                    </p:set>
                                    <p:animEffect transition="in" filter="dissolve">
                                      <p:cBhvr>
                                        <p:cTn id="58" dur="500"/>
                                        <p:tgtEl>
                                          <p:spTgt spid="66">
                                            <p:txEl>
                                              <p:pRg st="0" end="0"/>
                                            </p:txEl>
                                          </p:spTgt>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66">
                                            <p:txEl>
                                              <p:pRg st="1" end="1"/>
                                            </p:txEl>
                                          </p:spTgt>
                                        </p:tgtEl>
                                        <p:attrNameLst>
                                          <p:attrName>style.visibility</p:attrName>
                                        </p:attrNameLst>
                                      </p:cBhvr>
                                      <p:to>
                                        <p:strVal val="visible"/>
                                      </p:to>
                                    </p:set>
                                    <p:animEffect transition="in" filter="dissolve">
                                      <p:cBhvr>
                                        <p:cTn id="61" dur="500"/>
                                        <p:tgtEl>
                                          <p:spTgt spid="66">
                                            <p:txEl>
                                              <p:pRg st="1" end="1"/>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66">
                                            <p:txEl>
                                              <p:pRg st="2" end="2"/>
                                            </p:txEl>
                                          </p:spTgt>
                                        </p:tgtEl>
                                        <p:attrNameLst>
                                          <p:attrName>style.visibility</p:attrName>
                                        </p:attrNameLst>
                                      </p:cBhvr>
                                      <p:to>
                                        <p:strVal val="visible"/>
                                      </p:to>
                                    </p:set>
                                    <p:animEffect transition="in" filter="dissolve">
                                      <p:cBhvr>
                                        <p:cTn id="66" dur="500"/>
                                        <p:tgtEl>
                                          <p:spTgt spid="66">
                                            <p:txEl>
                                              <p:pRg st="2" end="2"/>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66">
                                            <p:txEl>
                                              <p:pRg st="3" end="3"/>
                                            </p:txEl>
                                          </p:spTgt>
                                        </p:tgtEl>
                                        <p:attrNameLst>
                                          <p:attrName>style.visibility</p:attrName>
                                        </p:attrNameLst>
                                      </p:cBhvr>
                                      <p:to>
                                        <p:strVal val="visible"/>
                                      </p:to>
                                    </p:set>
                                    <p:animEffect transition="in" filter="dissolve">
                                      <p:cBhvr>
                                        <p:cTn id="69" dur="500"/>
                                        <p:tgtEl>
                                          <p:spTgt spid="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3" grpId="0"/>
      <p:bldP spid="58" grpId="0"/>
      <p:bldP spid="59" grpId="0"/>
      <p:bldP spid="60" grpId="0"/>
      <p:bldP spid="66" grpId="0"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a:latin typeface="Helvetica" charset="0"/>
                <a:ea typeface="ＭＳ Ｐゴシック" charset="0"/>
                <a:cs typeface="ＭＳ Ｐゴシック" charset="0"/>
              </a:rPr>
              <a:t>Limitations on Optimization</a:t>
            </a:r>
          </a:p>
        </p:txBody>
      </p:sp>
      <p:sp>
        <p:nvSpPr>
          <p:cNvPr id="449539" name="Rectangle 3"/>
          <p:cNvSpPr>
            <a:spLocks noGrp="1" noChangeArrowheads="1"/>
          </p:cNvSpPr>
          <p:nvPr>
            <p:ph type="body" idx="1"/>
          </p:nvPr>
        </p:nvSpPr>
        <p:spPr/>
        <p:txBody>
          <a:bodyPr lIns="89514" tIns="43956" rIns="89514" bIns="43956"/>
          <a:lstStyle/>
          <a:p>
            <a:pPr marL="452330" indent="-452330" eaLnBrk="1" hangingPunct="1">
              <a:buFont typeface="+mj-lt"/>
              <a:buAutoNum type="arabicPeriod"/>
              <a:defRPr/>
            </a:pPr>
            <a:r>
              <a:rPr lang="en-US" dirty="0" smtClean="0">
                <a:latin typeface="Helvetica" charset="0"/>
                <a:ea typeface="ＭＳ Ｐゴシック" charset="0"/>
                <a:cs typeface="ＭＳ Ｐゴシック" charset="0"/>
              </a:rPr>
              <a:t># Functional units of each type</a:t>
            </a:r>
          </a:p>
          <a:p>
            <a:pPr marL="354951" lvl="1" indent="0" eaLnBrk="1" hangingPunct="1">
              <a:buNone/>
              <a:defRPr/>
            </a:pPr>
            <a:r>
              <a:rPr lang="en-US" dirty="0" smtClean="0">
                <a:solidFill>
                  <a:srgbClr val="000080"/>
                </a:solidFill>
                <a:latin typeface="Helvetica" charset="0"/>
                <a:ea typeface="ＭＳ Ｐゴシック" charset="0"/>
                <a:cs typeface="ＭＳ Ｐゴシック" charset="0"/>
              </a:rPr>
              <a:t>Don’t have unlimited resources</a:t>
            </a:r>
            <a:endParaRPr lang="en-US" sz="2800" dirty="0">
              <a:latin typeface="Helvetica" charset="0"/>
              <a:ea typeface="ＭＳ Ｐゴシック" charset="0"/>
              <a:cs typeface="ＭＳ Ｐゴシック" charset="0"/>
            </a:endParaRPr>
          </a:p>
          <a:p>
            <a:pPr marL="452330" indent="-452330" eaLnBrk="1" hangingPunct="1">
              <a:buFont typeface="+mj-lt"/>
              <a:buAutoNum type="arabicPeriod"/>
              <a:defRPr/>
            </a:pPr>
            <a:r>
              <a:rPr lang="en-US" dirty="0" smtClean="0">
                <a:latin typeface="Helvetica" charset="0"/>
                <a:ea typeface="ＭＳ Ｐゴシック" charset="0"/>
                <a:cs typeface="ＭＳ Ｐゴシック" charset="0"/>
              </a:rPr>
              <a:t>How deeply each operation can be pipelined</a:t>
            </a:r>
          </a:p>
          <a:p>
            <a:pPr marL="452330" indent="-452330" eaLnBrk="1" hangingPunct="1">
              <a:buFont typeface="+mj-lt"/>
              <a:buAutoNum type="arabicPeriod"/>
              <a:defRPr/>
            </a:pPr>
            <a:r>
              <a:rPr lang="en-US" dirty="0" smtClean="0">
                <a:latin typeface="Helvetica" charset="0"/>
                <a:ea typeface="ＭＳ Ｐゴシック" charset="0"/>
                <a:cs typeface="ＭＳ Ｐゴシック" charset="0"/>
              </a:rPr>
              <a:t># registers =&gt; Register spilling</a:t>
            </a:r>
          </a:p>
          <a:p>
            <a:pPr marL="354951" lvl="1" indent="0" eaLnBrk="1" hangingPunct="1">
              <a:buNone/>
              <a:defRPr/>
            </a:pPr>
            <a:r>
              <a:rPr lang="en-US" dirty="0" smtClean="0">
                <a:solidFill>
                  <a:srgbClr val="000080"/>
                </a:solidFill>
                <a:latin typeface="Helvetica" charset="0"/>
                <a:ea typeface="ＭＳ Ｐゴシック" charset="0"/>
                <a:cs typeface="ＭＳ Ｐゴシック" charset="0"/>
              </a:rPr>
              <a:t>If </a:t>
            </a:r>
            <a:r>
              <a:rPr lang="en-US" dirty="0">
                <a:solidFill>
                  <a:srgbClr val="000080"/>
                </a:solidFill>
                <a:latin typeface="Helvetica" charset="0"/>
                <a:ea typeface="ＭＳ Ｐゴシック" charset="0"/>
                <a:cs typeface="ＭＳ Ｐゴシック" charset="0"/>
              </a:rPr>
              <a:t>you over-parallelize, </a:t>
            </a:r>
            <a:r>
              <a:rPr lang="en-US" dirty="0" smtClean="0">
                <a:solidFill>
                  <a:srgbClr val="000080"/>
                </a:solidFill>
                <a:latin typeface="Helvetica" charset="0"/>
                <a:ea typeface="ＭＳ Ｐゴシック" charset="0"/>
                <a:cs typeface="ＭＳ Ｐゴシック" charset="0"/>
              </a:rPr>
              <a:t>there are </a:t>
            </a:r>
            <a:r>
              <a:rPr lang="en-US" dirty="0">
                <a:solidFill>
                  <a:srgbClr val="000080"/>
                </a:solidFill>
                <a:latin typeface="Helvetica" charset="0"/>
                <a:ea typeface="ＭＳ Ｐゴシック" charset="0"/>
                <a:cs typeface="ＭＳ Ｐゴシック" charset="0"/>
              </a:rPr>
              <a:t>not enough data registers to hold all the accumulators, so they have to be stored in memory</a:t>
            </a:r>
            <a:endParaRPr lang="en-US" sz="2800" dirty="0">
              <a:solidFill>
                <a:srgbClr val="000080"/>
              </a:solidFill>
              <a:latin typeface="Helvetica" charset="0"/>
              <a:ea typeface="ＭＳ Ｐゴシック" charset="0"/>
              <a:cs typeface="ＭＳ Ｐゴシック" charset="0"/>
            </a:endParaRPr>
          </a:p>
          <a:p>
            <a:pPr marL="452330" indent="-452330" eaLnBrk="1" hangingPunct="1">
              <a:buFont typeface="+mj-lt"/>
              <a:buAutoNum type="arabicPeriod"/>
              <a:defRPr/>
            </a:pPr>
            <a:r>
              <a:rPr lang="en-US" dirty="0">
                <a:latin typeface="Helvetica" charset="0"/>
                <a:ea typeface="ＭＳ Ｐゴシック" charset="0"/>
                <a:cs typeface="ＭＳ Ｐゴシック" charset="0"/>
              </a:rPr>
              <a:t>Branch </a:t>
            </a:r>
            <a:r>
              <a:rPr lang="en-US" dirty="0" smtClean="0">
                <a:latin typeface="Helvetica" charset="0"/>
                <a:ea typeface="ＭＳ Ｐゴシック" charset="0"/>
                <a:cs typeface="ＭＳ Ｐゴシック" charset="0"/>
              </a:rPr>
              <a:t>prediction</a:t>
            </a:r>
          </a:p>
          <a:p>
            <a:pPr marL="354951" lvl="1" indent="0" eaLnBrk="1" hangingPunct="1">
              <a:buNone/>
              <a:defRPr/>
            </a:pPr>
            <a:r>
              <a:rPr lang="en-US" dirty="0" smtClean="0">
                <a:solidFill>
                  <a:srgbClr val="000080"/>
                </a:solidFill>
                <a:latin typeface="Helvetica" charset="0"/>
                <a:ea typeface="ＭＳ Ｐゴシック" charset="0"/>
                <a:cs typeface="ＭＳ Ｐゴシック" charset="0"/>
              </a:rPr>
              <a:t>must </a:t>
            </a:r>
            <a:r>
              <a:rPr lang="en-US" dirty="0">
                <a:solidFill>
                  <a:srgbClr val="000080"/>
                </a:solidFill>
                <a:latin typeface="Helvetica" charset="0"/>
                <a:ea typeface="ＭＳ Ｐゴシック" charset="0"/>
                <a:cs typeface="ＭＳ Ｐゴシック" charset="0"/>
              </a:rPr>
              <a:t>refill pipeline after a </a:t>
            </a:r>
            <a:r>
              <a:rPr lang="en-US" dirty="0" err="1">
                <a:solidFill>
                  <a:srgbClr val="000080"/>
                </a:solidFill>
                <a:latin typeface="Helvetica" charset="0"/>
                <a:ea typeface="ＭＳ Ｐゴシック" charset="0"/>
                <a:cs typeface="ＭＳ Ｐゴシック" charset="0"/>
              </a:rPr>
              <a:t>misprediction</a:t>
            </a:r>
            <a:endParaRPr lang="en-US" sz="2800" dirty="0">
              <a:solidFill>
                <a:srgbClr val="000080"/>
              </a:solidFill>
              <a:latin typeface="Helvetica" charset="0"/>
              <a:ea typeface="ＭＳ Ｐゴシック" charset="0"/>
              <a:cs typeface="ＭＳ Ｐゴシック" charset="0"/>
            </a:endParaRPr>
          </a:p>
          <a:p>
            <a:pPr marL="452330" indent="-452330" eaLnBrk="1" hangingPunct="1">
              <a:buFont typeface="+mj-lt"/>
              <a:buAutoNum type="arabicPeriod"/>
              <a:defRPr/>
            </a:pPr>
            <a:r>
              <a:rPr lang="en-US" dirty="0" smtClean="0">
                <a:latin typeface="Helvetica" charset="0"/>
                <a:ea typeface="ＭＳ Ｐゴシック" charset="0"/>
                <a:cs typeface="ＭＳ Ｐゴシック" charset="0"/>
              </a:rPr>
              <a:t>Data dependencies in your graph</a:t>
            </a:r>
            <a:endParaRPr lang="en-US" dirty="0">
              <a:latin typeface="Helvetica" charset="0"/>
              <a:ea typeface="ＭＳ Ｐゴシック" charset="0"/>
              <a:cs typeface="ＭＳ Ｐゴシック" charset="0"/>
            </a:endParaRPr>
          </a:p>
          <a:p>
            <a:pPr marL="0" lvl="1" indent="0" eaLnBrk="1" hangingPunct="1">
              <a:lnSpc>
                <a:spcPct val="95000"/>
              </a:lnSpc>
              <a:spcBef>
                <a:spcPct val="50000"/>
              </a:spcBef>
              <a:buSzTx/>
              <a:buNone/>
              <a:defRPr/>
            </a:pPr>
            <a:r>
              <a:rPr lang="en-US" dirty="0">
                <a:solidFill>
                  <a:srgbClr val="000080"/>
                </a:solidFill>
                <a:latin typeface="Helvetica" charset="0"/>
                <a:ea typeface="ＭＳ Ｐゴシック" charset="0"/>
                <a:cs typeface="ＭＳ Ｐゴシック" charset="0"/>
              </a:rPr>
              <a:t> </a:t>
            </a:r>
            <a:r>
              <a:rPr lang="en-US" dirty="0" smtClean="0">
                <a:solidFill>
                  <a:srgbClr val="000080"/>
                </a:solidFill>
                <a:latin typeface="Helvetica" charset="0"/>
                <a:ea typeface="ＭＳ Ｐゴシック" charset="0"/>
                <a:cs typeface="ＭＳ Ｐゴシック" charset="0"/>
              </a:rPr>
              <a:t>    a) slow down pipeline</a:t>
            </a:r>
          </a:p>
          <a:p>
            <a:pPr marL="0" lvl="1" indent="0" eaLnBrk="1" hangingPunct="1">
              <a:lnSpc>
                <a:spcPct val="95000"/>
              </a:lnSpc>
              <a:spcBef>
                <a:spcPct val="50000"/>
              </a:spcBef>
              <a:buSzTx/>
              <a:buNone/>
              <a:defRPr/>
            </a:pPr>
            <a:r>
              <a:rPr lang="en-US" dirty="0" smtClean="0">
                <a:solidFill>
                  <a:srgbClr val="000080"/>
                </a:solidFill>
                <a:latin typeface="Helvetica" charset="0"/>
                <a:ea typeface="ＭＳ Ｐゴシック" charset="0"/>
                <a:cs typeface="ＭＳ Ｐゴシック" charset="0"/>
              </a:rPr>
              <a:t>     b) memory dependencies (next)</a:t>
            </a:r>
            <a:endParaRPr lang="en-US" dirty="0">
              <a:latin typeface="Helvetica" charset="0"/>
              <a:ea typeface="ＭＳ Ｐゴシック" charset="0"/>
              <a:cs typeface="ＭＳ Ｐゴシック" charset="0"/>
            </a:endParaRPr>
          </a:p>
          <a:p>
            <a:pPr marL="452330" indent="-452330" eaLnBrk="1" hangingPunct="1">
              <a:buFont typeface="+mj-lt"/>
              <a:buAutoNum type="arabicPeriod"/>
              <a:defRPr/>
            </a:pPr>
            <a:r>
              <a:rPr lang="en-US" dirty="0">
                <a:latin typeface="Helvetica" charset="0"/>
                <a:ea typeface="ＭＳ Ｐゴシック" charset="0"/>
                <a:cs typeface="ＭＳ Ｐゴシック" charset="0"/>
              </a:rPr>
              <a:t>Amdahl</a:t>
            </a:r>
            <a:r>
              <a:rPr lang="ja-JP" altLang="en-US" dirty="0">
                <a:latin typeface="Helvetica" charset="0"/>
                <a:ea typeface="ＭＳ Ｐゴシック" charset="0"/>
                <a:cs typeface="ＭＳ Ｐゴシック" charset="0"/>
              </a:rPr>
              <a:t>’</a:t>
            </a:r>
            <a:r>
              <a:rPr lang="en-US" dirty="0">
                <a:latin typeface="Helvetica" charset="0"/>
                <a:ea typeface="ＭＳ Ｐゴシック" charset="0"/>
                <a:cs typeface="ＭＳ Ｐゴシック" charset="0"/>
              </a:rPr>
              <a:t>s Law (next)</a:t>
            </a:r>
          </a:p>
        </p:txBody>
      </p:sp>
    </p:spTree>
    <p:extLst>
      <p:ext uri="{BB962C8B-B14F-4D97-AF65-F5344CB8AC3E}">
        <p14:creationId xmlns:p14="http://schemas.microsoft.com/office/powerpoint/2010/main" val="22359527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animEffect transition="in" filter="fade">
                                      <p:cBhvr>
                                        <p:cTn id="7" dur="500"/>
                                        <p:tgtEl>
                                          <p:spTgt spid="4495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9539">
                                            <p:txEl>
                                              <p:pRg st="1" end="1"/>
                                            </p:txEl>
                                          </p:spTgt>
                                        </p:tgtEl>
                                        <p:attrNameLst>
                                          <p:attrName>style.visibility</p:attrName>
                                        </p:attrNameLst>
                                      </p:cBhvr>
                                      <p:to>
                                        <p:strVal val="visible"/>
                                      </p:to>
                                    </p:set>
                                    <p:animEffect transition="in" filter="fade">
                                      <p:cBhvr>
                                        <p:cTn id="10" dur="500"/>
                                        <p:tgtEl>
                                          <p:spTgt spid="44953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9539">
                                            <p:txEl>
                                              <p:pRg st="2" end="2"/>
                                            </p:txEl>
                                          </p:spTgt>
                                        </p:tgtEl>
                                        <p:attrNameLst>
                                          <p:attrName>style.visibility</p:attrName>
                                        </p:attrNameLst>
                                      </p:cBhvr>
                                      <p:to>
                                        <p:strVal val="visible"/>
                                      </p:to>
                                    </p:set>
                                    <p:animEffect transition="in" filter="fade">
                                      <p:cBhvr>
                                        <p:cTn id="15" dur="500"/>
                                        <p:tgtEl>
                                          <p:spTgt spid="44953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49539">
                                            <p:txEl>
                                              <p:pRg st="3" end="3"/>
                                            </p:txEl>
                                          </p:spTgt>
                                        </p:tgtEl>
                                        <p:attrNameLst>
                                          <p:attrName>style.visibility</p:attrName>
                                        </p:attrNameLst>
                                      </p:cBhvr>
                                      <p:to>
                                        <p:strVal val="visible"/>
                                      </p:to>
                                    </p:set>
                                    <p:animEffect transition="in" filter="fade">
                                      <p:cBhvr>
                                        <p:cTn id="20" dur="500"/>
                                        <p:tgtEl>
                                          <p:spTgt spid="449539">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9539">
                                            <p:txEl>
                                              <p:pRg st="4" end="4"/>
                                            </p:txEl>
                                          </p:spTgt>
                                        </p:tgtEl>
                                        <p:attrNameLst>
                                          <p:attrName>style.visibility</p:attrName>
                                        </p:attrNameLst>
                                      </p:cBhvr>
                                      <p:to>
                                        <p:strVal val="visible"/>
                                      </p:to>
                                    </p:set>
                                    <p:animEffect transition="in" filter="fade">
                                      <p:cBhvr>
                                        <p:cTn id="23" dur="500"/>
                                        <p:tgtEl>
                                          <p:spTgt spid="449539">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49539">
                                            <p:txEl>
                                              <p:pRg st="5" end="5"/>
                                            </p:txEl>
                                          </p:spTgt>
                                        </p:tgtEl>
                                        <p:attrNameLst>
                                          <p:attrName>style.visibility</p:attrName>
                                        </p:attrNameLst>
                                      </p:cBhvr>
                                      <p:to>
                                        <p:strVal val="visible"/>
                                      </p:to>
                                    </p:set>
                                    <p:animEffect transition="in" filter="fade">
                                      <p:cBhvr>
                                        <p:cTn id="28" dur="500"/>
                                        <p:tgtEl>
                                          <p:spTgt spid="449539">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9539">
                                            <p:txEl>
                                              <p:pRg st="6" end="6"/>
                                            </p:txEl>
                                          </p:spTgt>
                                        </p:tgtEl>
                                        <p:attrNameLst>
                                          <p:attrName>style.visibility</p:attrName>
                                        </p:attrNameLst>
                                      </p:cBhvr>
                                      <p:to>
                                        <p:strVal val="visible"/>
                                      </p:to>
                                    </p:set>
                                    <p:animEffect transition="in" filter="fade">
                                      <p:cBhvr>
                                        <p:cTn id="31" dur="500"/>
                                        <p:tgtEl>
                                          <p:spTgt spid="449539">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49539">
                                            <p:txEl>
                                              <p:pRg st="7" end="7"/>
                                            </p:txEl>
                                          </p:spTgt>
                                        </p:tgtEl>
                                        <p:attrNameLst>
                                          <p:attrName>style.visibility</p:attrName>
                                        </p:attrNameLst>
                                      </p:cBhvr>
                                      <p:to>
                                        <p:strVal val="visible"/>
                                      </p:to>
                                    </p:set>
                                    <p:animEffect transition="in" filter="fade">
                                      <p:cBhvr>
                                        <p:cTn id="36" dur="500"/>
                                        <p:tgtEl>
                                          <p:spTgt spid="449539">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9539">
                                            <p:txEl>
                                              <p:pRg st="8" end="8"/>
                                            </p:txEl>
                                          </p:spTgt>
                                        </p:tgtEl>
                                        <p:attrNameLst>
                                          <p:attrName>style.visibility</p:attrName>
                                        </p:attrNameLst>
                                      </p:cBhvr>
                                      <p:to>
                                        <p:strVal val="visible"/>
                                      </p:to>
                                    </p:set>
                                    <p:animEffect transition="in" filter="fade">
                                      <p:cBhvr>
                                        <p:cTn id="39" dur="500"/>
                                        <p:tgtEl>
                                          <p:spTgt spid="449539">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9539">
                                            <p:txEl>
                                              <p:pRg st="9" end="9"/>
                                            </p:txEl>
                                          </p:spTgt>
                                        </p:tgtEl>
                                        <p:attrNameLst>
                                          <p:attrName>style.visibility</p:attrName>
                                        </p:attrNameLst>
                                      </p:cBhvr>
                                      <p:to>
                                        <p:strVal val="visible"/>
                                      </p:to>
                                    </p:set>
                                    <p:animEffect transition="in" filter="fade">
                                      <p:cBhvr>
                                        <p:cTn id="42" dur="500"/>
                                        <p:tgtEl>
                                          <p:spTgt spid="44953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49539">
                                            <p:txEl>
                                              <p:pRg st="10" end="10"/>
                                            </p:txEl>
                                          </p:spTgt>
                                        </p:tgtEl>
                                        <p:attrNameLst>
                                          <p:attrName>style.visibility</p:attrName>
                                        </p:attrNameLst>
                                      </p:cBhvr>
                                      <p:to>
                                        <p:strVal val="visible"/>
                                      </p:to>
                                    </p:set>
                                    <p:animEffect transition="in" filter="fade">
                                      <p:cBhvr>
                                        <p:cTn id="47" dur="500"/>
                                        <p:tgtEl>
                                          <p:spTgt spid="4495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dirty="0" smtClean="0">
                <a:latin typeface="Helvetica" charset="0"/>
                <a:ea typeface="ＭＳ Ｐゴシック" charset="0"/>
                <a:cs typeface="ＭＳ Ｐゴシック" charset="0"/>
              </a:rPr>
              <a:t>Memory Load/Store Bottlenecks (5.12)</a:t>
            </a:r>
            <a:endParaRPr lang="en-US" dirty="0">
              <a:latin typeface="Helvetica" charset="0"/>
              <a:ea typeface="ＭＳ Ｐゴシック" charset="0"/>
              <a:cs typeface="ＭＳ Ｐゴシック" charset="0"/>
            </a:endParaRPr>
          </a:p>
        </p:txBody>
      </p:sp>
      <p:sp>
        <p:nvSpPr>
          <p:cNvPr id="449539" name="Rectangle 3"/>
          <p:cNvSpPr>
            <a:spLocks noGrp="1" noChangeArrowheads="1"/>
          </p:cNvSpPr>
          <p:nvPr>
            <p:ph type="body" idx="1"/>
          </p:nvPr>
        </p:nvSpPr>
        <p:spPr/>
        <p:txBody>
          <a:bodyPr lIns="89514" tIns="43956" rIns="89514" bIns="43956"/>
          <a:lstStyle/>
          <a:p>
            <a:pPr eaLnBrk="1" hangingPunct="1">
              <a:buFont typeface="Wingdings" charset="0"/>
              <a:buNone/>
              <a:defRPr/>
            </a:pPr>
            <a:r>
              <a:rPr lang="en-US" dirty="0">
                <a:latin typeface="Helvetica" charset="0"/>
                <a:ea typeface="ＭＳ Ｐゴシック" charset="0"/>
                <a:cs typeface="ＭＳ Ｐゴシック" charset="0"/>
              </a:rPr>
              <a:t>x86 supports one Load unit and one Store unit to interact with memory</a:t>
            </a:r>
          </a:p>
          <a:p>
            <a:pPr eaLnBrk="1" hangingPunct="1">
              <a:buFont typeface="Wingdings" charset="0"/>
              <a:buNone/>
              <a:defRPr/>
            </a:pPr>
            <a:r>
              <a:rPr lang="en-US" dirty="0">
                <a:latin typeface="Helvetica" charset="0"/>
                <a:ea typeface="ＭＳ Ｐゴシック" charset="0"/>
                <a:cs typeface="ＭＳ Ｐゴシック" charset="0"/>
              </a:rPr>
              <a:t>Load and Store functional units can initiate one load or store each clock cycle</a:t>
            </a:r>
          </a:p>
          <a:p>
            <a:pPr lvl="1" eaLnBrk="1" hangingPunct="1">
              <a:defRPr/>
            </a:pPr>
            <a:r>
              <a:rPr lang="en-US" dirty="0">
                <a:latin typeface="Helvetica" charset="0"/>
                <a:ea typeface="ＭＳ Ｐゴシック" charset="0"/>
              </a:rPr>
              <a:t>Latency is 3-4 clock cycles, so can pipeline 3-4 load or store instructions on each unit</a:t>
            </a:r>
          </a:p>
          <a:p>
            <a:pPr eaLnBrk="1" hangingPunct="1">
              <a:buFont typeface="Wingdings" charset="0"/>
              <a:buNone/>
              <a:defRPr/>
            </a:pPr>
            <a:r>
              <a:rPr lang="en-US" dirty="0">
                <a:latin typeface="Helvetica" charset="0"/>
                <a:ea typeface="ＭＳ Ｐゴシック" charset="0"/>
                <a:cs typeface="ＭＳ Ｐゴシック" charset="0"/>
              </a:rPr>
              <a:t>Usually, can pipeline loads and stores, except</a:t>
            </a:r>
          </a:p>
          <a:p>
            <a:pPr lvl="1" eaLnBrk="1" hangingPunct="1">
              <a:buClr>
                <a:srgbClr val="660033"/>
              </a:buClr>
              <a:defRPr/>
            </a:pPr>
            <a:r>
              <a:rPr lang="en-US" dirty="0">
                <a:latin typeface="Helvetica" charset="0"/>
                <a:ea typeface="ＭＳ Ｐゴシック" charset="0"/>
                <a:cs typeface="ＭＳ Ｐゴシック" charset="0"/>
              </a:rPr>
              <a:t>A load can depend on a previous load, e.g. </a:t>
            </a:r>
            <a:r>
              <a:rPr lang="en-US" dirty="0" err="1">
                <a:latin typeface="Helvetica" charset="0"/>
                <a:ea typeface="ＭＳ Ｐゴシック" charset="0"/>
                <a:cs typeface="ＭＳ Ｐゴシック" charset="0"/>
              </a:rPr>
              <a:t>ls</a:t>
            </a:r>
            <a:r>
              <a:rPr lang="en-US" dirty="0">
                <a:latin typeface="Helvetica" charset="0"/>
                <a:ea typeface="ＭＳ Ｐゴシック" charset="0"/>
                <a:cs typeface="ＭＳ Ｐゴシック" charset="0"/>
              </a:rPr>
              <a:t> = </a:t>
            </a:r>
            <a:r>
              <a:rPr lang="en-US" dirty="0" err="1">
                <a:latin typeface="Helvetica" charset="0"/>
                <a:ea typeface="ＭＳ Ｐゴシック" charset="0"/>
                <a:cs typeface="ＭＳ Ｐゴシック" charset="0"/>
              </a:rPr>
              <a:t>ls</a:t>
            </a:r>
            <a:r>
              <a:rPr lang="en-US" dirty="0">
                <a:latin typeface="Helvetica" charset="0"/>
                <a:ea typeface="ＭＳ Ｐゴシック" charset="0"/>
                <a:cs typeface="ＭＳ Ｐゴシック" charset="0"/>
              </a:rPr>
              <a:t>-&gt;next</a:t>
            </a:r>
          </a:p>
          <a:p>
            <a:pPr lvl="2" eaLnBrk="1" hangingPunct="1">
              <a:buClr>
                <a:srgbClr val="660033"/>
              </a:buClr>
              <a:defRPr/>
            </a:pPr>
            <a:r>
              <a:rPr lang="en-US" sz="2000" dirty="0">
                <a:latin typeface="Helvetica" charset="0"/>
                <a:ea typeface="ＭＳ Ｐゴシック" charset="0"/>
                <a:cs typeface="ＭＳ Ｐゴシック" charset="0"/>
              </a:rPr>
              <a:t>i.e. the second load cannot begin until the first load has finished</a:t>
            </a:r>
          </a:p>
          <a:p>
            <a:pPr lvl="1" eaLnBrk="1" hangingPunct="1">
              <a:buClr>
                <a:srgbClr val="660033"/>
              </a:buClr>
              <a:defRPr/>
            </a:pPr>
            <a:r>
              <a:rPr lang="en-US" dirty="0">
                <a:solidFill>
                  <a:srgbClr val="000066"/>
                </a:solidFill>
                <a:latin typeface="Helvetica" charset="0"/>
                <a:ea typeface="ＭＳ Ｐゴシック" charset="0"/>
                <a:cs typeface="ＭＳ Ｐゴシック" charset="0"/>
              </a:rPr>
              <a:t>Loads can depend on previous stores to the same memory address, forming a </a:t>
            </a:r>
            <a:r>
              <a:rPr lang="en-US" i="1" dirty="0">
                <a:solidFill>
                  <a:srgbClr val="000066"/>
                </a:solidFill>
                <a:latin typeface="Helvetica" charset="0"/>
                <a:ea typeface="ＭＳ Ｐゴシック" charset="0"/>
                <a:cs typeface="ＭＳ Ｐゴシック" charset="0"/>
              </a:rPr>
              <a:t>write/read dependency</a:t>
            </a:r>
          </a:p>
          <a:p>
            <a:pPr lvl="2" eaLnBrk="1" hangingPunct="1">
              <a:buClr>
                <a:srgbClr val="660033"/>
              </a:buClr>
              <a:defRPr/>
            </a:pPr>
            <a:r>
              <a:rPr lang="en-US" sz="2000" dirty="0">
                <a:solidFill>
                  <a:srgbClr val="000066"/>
                </a:solidFill>
                <a:latin typeface="Helvetica" charset="0"/>
                <a:ea typeface="ＭＳ Ｐゴシック" charset="0"/>
              </a:rPr>
              <a:t>i.e. if you write then read from the same memory location, must wait for write to complete before reading</a:t>
            </a:r>
            <a:endParaRPr lang="en-US" sz="2000" dirty="0">
              <a:latin typeface="Helvetica" charset="0"/>
              <a:ea typeface="ＭＳ Ｐゴシック" charset="0"/>
            </a:endParaRPr>
          </a:p>
        </p:txBody>
      </p:sp>
    </p:spTree>
    <p:extLst>
      <p:ext uri="{BB962C8B-B14F-4D97-AF65-F5344CB8AC3E}">
        <p14:creationId xmlns:p14="http://schemas.microsoft.com/office/powerpoint/2010/main" val="23546859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animEffect transition="in" filter="fade">
                                      <p:cBhvr>
                                        <p:cTn id="7" dur="500"/>
                                        <p:tgtEl>
                                          <p:spTgt spid="449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9539">
                                            <p:txEl>
                                              <p:pRg st="1" end="1"/>
                                            </p:txEl>
                                          </p:spTgt>
                                        </p:tgtEl>
                                        <p:attrNameLst>
                                          <p:attrName>style.visibility</p:attrName>
                                        </p:attrNameLst>
                                      </p:cBhvr>
                                      <p:to>
                                        <p:strVal val="visible"/>
                                      </p:to>
                                    </p:set>
                                    <p:animEffect transition="in" filter="fade">
                                      <p:cBhvr>
                                        <p:cTn id="12" dur="500"/>
                                        <p:tgtEl>
                                          <p:spTgt spid="449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9539">
                                            <p:txEl>
                                              <p:pRg st="2" end="2"/>
                                            </p:txEl>
                                          </p:spTgt>
                                        </p:tgtEl>
                                        <p:attrNameLst>
                                          <p:attrName>style.visibility</p:attrName>
                                        </p:attrNameLst>
                                      </p:cBhvr>
                                      <p:to>
                                        <p:strVal val="visible"/>
                                      </p:to>
                                    </p:set>
                                    <p:animEffect transition="in" filter="fade">
                                      <p:cBhvr>
                                        <p:cTn id="17" dur="500"/>
                                        <p:tgtEl>
                                          <p:spTgt spid="4495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9539">
                                            <p:txEl>
                                              <p:pRg st="3" end="3"/>
                                            </p:txEl>
                                          </p:spTgt>
                                        </p:tgtEl>
                                        <p:attrNameLst>
                                          <p:attrName>style.visibility</p:attrName>
                                        </p:attrNameLst>
                                      </p:cBhvr>
                                      <p:to>
                                        <p:strVal val="visible"/>
                                      </p:to>
                                    </p:set>
                                    <p:animEffect transition="in" filter="fade">
                                      <p:cBhvr>
                                        <p:cTn id="22" dur="500"/>
                                        <p:tgtEl>
                                          <p:spTgt spid="4495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9539">
                                            <p:txEl>
                                              <p:pRg st="4" end="4"/>
                                            </p:txEl>
                                          </p:spTgt>
                                        </p:tgtEl>
                                        <p:attrNameLst>
                                          <p:attrName>style.visibility</p:attrName>
                                        </p:attrNameLst>
                                      </p:cBhvr>
                                      <p:to>
                                        <p:strVal val="visible"/>
                                      </p:to>
                                    </p:set>
                                    <p:animEffect transition="in" filter="fade">
                                      <p:cBhvr>
                                        <p:cTn id="27" dur="500"/>
                                        <p:tgtEl>
                                          <p:spTgt spid="449539">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9539">
                                            <p:txEl>
                                              <p:pRg st="5" end="5"/>
                                            </p:txEl>
                                          </p:spTgt>
                                        </p:tgtEl>
                                        <p:attrNameLst>
                                          <p:attrName>style.visibility</p:attrName>
                                        </p:attrNameLst>
                                      </p:cBhvr>
                                      <p:to>
                                        <p:strVal val="visible"/>
                                      </p:to>
                                    </p:set>
                                    <p:animEffect transition="in" filter="fade">
                                      <p:cBhvr>
                                        <p:cTn id="30" dur="500"/>
                                        <p:tgtEl>
                                          <p:spTgt spid="449539">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9539">
                                            <p:txEl>
                                              <p:pRg st="6" end="6"/>
                                            </p:txEl>
                                          </p:spTgt>
                                        </p:tgtEl>
                                        <p:attrNameLst>
                                          <p:attrName>style.visibility</p:attrName>
                                        </p:attrNameLst>
                                      </p:cBhvr>
                                      <p:to>
                                        <p:strVal val="visible"/>
                                      </p:to>
                                    </p:set>
                                    <p:animEffect transition="in" filter="fade">
                                      <p:cBhvr>
                                        <p:cTn id="35" dur="500"/>
                                        <p:tgtEl>
                                          <p:spTgt spid="449539">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9539">
                                            <p:txEl>
                                              <p:pRg st="7" end="7"/>
                                            </p:txEl>
                                          </p:spTgt>
                                        </p:tgtEl>
                                        <p:attrNameLst>
                                          <p:attrName>style.visibility</p:attrName>
                                        </p:attrNameLst>
                                      </p:cBhvr>
                                      <p:to>
                                        <p:strVal val="visible"/>
                                      </p:to>
                                    </p:set>
                                    <p:animEffect transition="in" filter="fade">
                                      <p:cBhvr>
                                        <p:cTn id="38" dur="500"/>
                                        <p:tgtEl>
                                          <p:spTgt spid="4495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dirty="0" smtClean="0">
                <a:latin typeface="Helvetica" charset="0"/>
                <a:ea typeface="ＭＳ Ｐゴシック" charset="0"/>
                <a:cs typeface="ＭＳ Ｐゴシック" charset="0"/>
              </a:rPr>
              <a:t>A Load Can Depend on a Prior Load</a:t>
            </a:r>
            <a:endParaRPr lang="en-US" dirty="0">
              <a:latin typeface="Helvetica" charset="0"/>
              <a:ea typeface="ＭＳ Ｐゴシック" charset="0"/>
              <a:cs typeface="ＭＳ Ｐゴシック" charset="0"/>
            </a:endParaRPr>
          </a:p>
        </p:txBody>
      </p:sp>
      <p:sp>
        <p:nvSpPr>
          <p:cNvPr id="449539" name="Rectangle 3"/>
          <p:cNvSpPr>
            <a:spLocks noGrp="1" noChangeArrowheads="1"/>
          </p:cNvSpPr>
          <p:nvPr>
            <p:ph type="body" idx="1"/>
          </p:nvPr>
        </p:nvSpPr>
        <p:spPr/>
        <p:txBody>
          <a:bodyPr lIns="89514" tIns="43956" rIns="89514" bIns="43956"/>
          <a:lstStyle/>
          <a:p>
            <a:pPr eaLnBrk="1" hangingPunct="1">
              <a:buFont typeface="Wingdings" charset="0"/>
              <a:buNone/>
              <a:defRPr/>
            </a:pPr>
            <a:r>
              <a:rPr lang="en-US" dirty="0" smtClean="0">
                <a:latin typeface="Helvetica" charset="0"/>
                <a:ea typeface="ＭＳ Ｐゴシック" charset="0"/>
                <a:cs typeface="ＭＳ Ｐゴシック" charset="0"/>
              </a:rPr>
              <a:t>Example (64 bit):</a:t>
            </a:r>
          </a:p>
          <a:p>
            <a:pPr eaLnBrk="1" hangingPunct="1">
              <a:buFont typeface="Wingdings" charset="0"/>
              <a:buNone/>
              <a:defRPr/>
            </a:pPr>
            <a:endParaRPr lang="en-US" sz="2000" dirty="0">
              <a:latin typeface="Helvetica" charset="0"/>
              <a:ea typeface="ＭＳ Ｐゴシック" charset="0"/>
              <a:cs typeface="ＭＳ Ｐゴシック" charset="0"/>
            </a:endParaRPr>
          </a:p>
          <a:p>
            <a:pPr marL="0" indent="0">
              <a:buNone/>
              <a:defRPr/>
            </a:pPr>
            <a:r>
              <a:rPr lang="en-US" sz="2000" b="0" dirty="0">
                <a:solidFill>
                  <a:srgbClr val="3366FF"/>
                </a:solidFill>
                <a:latin typeface=""/>
              </a:rPr>
              <a:t># </a:t>
            </a:r>
            <a:r>
              <a:rPr lang="en-US" sz="2000" b="0" dirty="0" err="1">
                <a:solidFill>
                  <a:srgbClr val="3366FF"/>
                </a:solidFill>
                <a:latin typeface=""/>
              </a:rPr>
              <a:t>len</a:t>
            </a:r>
            <a:r>
              <a:rPr lang="en-US" sz="2000" b="0" dirty="0">
                <a:solidFill>
                  <a:srgbClr val="3366FF"/>
                </a:solidFill>
                <a:latin typeface=""/>
              </a:rPr>
              <a:t> in %</a:t>
            </a:r>
            <a:r>
              <a:rPr lang="en-US" sz="2000" b="0" dirty="0" err="1">
                <a:solidFill>
                  <a:srgbClr val="3366FF"/>
                </a:solidFill>
                <a:latin typeface=""/>
              </a:rPr>
              <a:t>eax</a:t>
            </a:r>
            <a:r>
              <a:rPr lang="en-US" sz="2000" b="0" dirty="0">
                <a:solidFill>
                  <a:srgbClr val="3366FF"/>
                </a:solidFill>
                <a:latin typeface=""/>
              </a:rPr>
              <a:t>, </a:t>
            </a:r>
            <a:r>
              <a:rPr lang="en-US" sz="2000" b="0" dirty="0" err="1">
                <a:solidFill>
                  <a:srgbClr val="3366FF"/>
                </a:solidFill>
                <a:latin typeface=""/>
              </a:rPr>
              <a:t>ls</a:t>
            </a:r>
            <a:r>
              <a:rPr lang="en-US" sz="2000" b="0" dirty="0">
                <a:solidFill>
                  <a:srgbClr val="3366FF"/>
                </a:solidFill>
                <a:latin typeface=""/>
              </a:rPr>
              <a:t> in %</a:t>
            </a:r>
            <a:r>
              <a:rPr lang="en-US" sz="2000" b="0" dirty="0" err="1">
                <a:solidFill>
                  <a:srgbClr val="3366FF"/>
                </a:solidFill>
                <a:latin typeface=""/>
              </a:rPr>
              <a:t>rdi</a:t>
            </a:r>
            <a:endParaRPr lang="en-US" sz="2000" b="0" dirty="0">
              <a:solidFill>
                <a:srgbClr val="3366FF"/>
              </a:solidFill>
              <a:latin typeface=""/>
            </a:endParaRPr>
          </a:p>
          <a:p>
            <a:pPr marL="0" indent="0">
              <a:buNone/>
              <a:defRPr/>
            </a:pPr>
            <a:r>
              <a:rPr lang="nl-NL" sz="800" b="0" dirty="0">
                <a:solidFill>
                  <a:srgbClr val="00AEF0"/>
                </a:solidFill>
                <a:latin typeface=""/>
              </a:rPr>
              <a:t> </a:t>
            </a:r>
            <a:r>
              <a:rPr lang="nl-NL" sz="2000" b="0" dirty="0">
                <a:solidFill>
                  <a:srgbClr val="000000"/>
                </a:solidFill>
                <a:latin typeface="Courier"/>
                <a:cs typeface="Courier"/>
              </a:rPr>
              <a:t>.L11:                   </a:t>
            </a:r>
            <a:r>
              <a:rPr lang="nl-NL" sz="2000" b="0" dirty="0">
                <a:solidFill>
                  <a:srgbClr val="3366FF"/>
                </a:solidFill>
                <a:latin typeface=""/>
              </a:rPr>
              <a:t># loop:</a:t>
            </a:r>
          </a:p>
          <a:p>
            <a:pPr marL="0" indent="0">
              <a:buNone/>
              <a:defRPr/>
            </a:pPr>
            <a:r>
              <a:rPr lang="nl-NL" sz="2000" b="0" dirty="0">
                <a:solidFill>
                  <a:srgbClr val="000000"/>
                </a:solidFill>
                <a:latin typeface=""/>
              </a:rPr>
              <a:t>      </a:t>
            </a:r>
            <a:r>
              <a:rPr lang="nl-NL" sz="2000" b="0" dirty="0">
                <a:solidFill>
                  <a:srgbClr val="000000"/>
                </a:solidFill>
                <a:latin typeface="Courier"/>
                <a:cs typeface="Courier"/>
              </a:rPr>
              <a:t>addl $1, %eax         </a:t>
            </a:r>
            <a:r>
              <a:rPr lang="nl-NL" sz="2000" b="0" dirty="0">
                <a:solidFill>
                  <a:srgbClr val="3366FF"/>
                </a:solidFill>
                <a:latin typeface=""/>
              </a:rPr>
              <a:t># Increment len</a:t>
            </a:r>
          </a:p>
          <a:p>
            <a:pPr marL="0" indent="0">
              <a:buNone/>
              <a:defRPr/>
            </a:pPr>
            <a:r>
              <a:rPr lang="nl-NL" sz="800" b="0" dirty="0">
                <a:solidFill>
                  <a:srgbClr val="FF0000"/>
                </a:solidFill>
                <a:latin typeface=""/>
              </a:rPr>
              <a:t>               </a:t>
            </a:r>
            <a:r>
              <a:rPr lang="nl-NL" sz="2000" b="0" dirty="0">
                <a:solidFill>
                  <a:srgbClr val="FF0000"/>
                </a:solidFill>
                <a:latin typeface="Courier"/>
                <a:cs typeface="Courier"/>
              </a:rPr>
              <a:t>movq (%rdi), %rdi</a:t>
            </a:r>
            <a:r>
              <a:rPr lang="nl-NL" sz="2000" b="0" dirty="0">
                <a:solidFill>
                  <a:srgbClr val="000000"/>
                </a:solidFill>
                <a:latin typeface="Courier"/>
                <a:cs typeface="Courier"/>
              </a:rPr>
              <a:t>     </a:t>
            </a:r>
            <a:r>
              <a:rPr lang="nl-NL" sz="2000" b="0" dirty="0">
                <a:solidFill>
                  <a:srgbClr val="3366FF"/>
                </a:solidFill>
                <a:latin typeface=""/>
              </a:rPr>
              <a:t># ls = ls-&gt;next</a:t>
            </a:r>
          </a:p>
          <a:p>
            <a:pPr marL="0" indent="0">
              <a:buNone/>
              <a:defRPr/>
            </a:pPr>
            <a:r>
              <a:rPr lang="nl-NL" sz="800" b="0" dirty="0">
                <a:solidFill>
                  <a:srgbClr val="00AEF0"/>
                </a:solidFill>
                <a:latin typeface=""/>
              </a:rPr>
              <a:t>               </a:t>
            </a:r>
            <a:r>
              <a:rPr lang="nl-NL" sz="2000" b="0" dirty="0">
                <a:solidFill>
                  <a:srgbClr val="000000"/>
                </a:solidFill>
                <a:latin typeface="Courier"/>
                <a:cs typeface="Courier"/>
              </a:rPr>
              <a:t>testq %rdi, %rdi      </a:t>
            </a:r>
            <a:r>
              <a:rPr lang="nl-NL" sz="2000" b="0" dirty="0">
                <a:solidFill>
                  <a:srgbClr val="3366FF"/>
                </a:solidFill>
                <a:latin typeface=""/>
              </a:rPr>
              <a:t># Test ls</a:t>
            </a:r>
          </a:p>
          <a:p>
            <a:pPr marL="0" indent="0">
              <a:buNone/>
              <a:defRPr/>
            </a:pPr>
            <a:r>
              <a:rPr lang="nl-NL" sz="2000" b="0" dirty="0">
                <a:solidFill>
                  <a:srgbClr val="000000"/>
                </a:solidFill>
                <a:latin typeface=""/>
              </a:rPr>
              <a:t>      </a:t>
            </a:r>
            <a:r>
              <a:rPr lang="nl-NL" sz="2000" b="0" dirty="0">
                <a:solidFill>
                  <a:srgbClr val="000000"/>
                </a:solidFill>
                <a:latin typeface="Courier"/>
                <a:cs typeface="Courier"/>
              </a:rPr>
              <a:t>jne .L11              </a:t>
            </a:r>
            <a:r>
              <a:rPr lang="nl-NL" sz="2000" b="0" dirty="0">
                <a:solidFill>
                  <a:srgbClr val="3366FF"/>
                </a:solidFill>
                <a:latin typeface=""/>
              </a:rPr>
              <a:t># If nonnull, goto loop</a:t>
            </a:r>
            <a:endParaRPr lang="en-US" sz="2000" dirty="0">
              <a:solidFill>
                <a:srgbClr val="3366FF"/>
              </a:solidFill>
              <a:latin typeface="Helvetica" charset="0"/>
              <a:ea typeface="ＭＳ Ｐゴシック" charset="0"/>
            </a:endParaRPr>
          </a:p>
        </p:txBody>
      </p:sp>
    </p:spTree>
    <p:extLst>
      <p:ext uri="{BB962C8B-B14F-4D97-AF65-F5344CB8AC3E}">
        <p14:creationId xmlns:p14="http://schemas.microsoft.com/office/powerpoint/2010/main" val="3199842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dirty="0" smtClean="0">
                <a:latin typeface="Helvetica" charset="0"/>
                <a:ea typeface="ＭＳ Ｐゴシック" charset="0"/>
                <a:cs typeface="ＭＳ Ｐゴシック" charset="0"/>
              </a:rPr>
              <a:t>A Load Can Depend on a Prior Store</a:t>
            </a:r>
            <a:endParaRPr lang="en-US" dirty="0">
              <a:latin typeface="Helvetica" charset="0"/>
              <a:ea typeface="ＭＳ Ｐゴシック" charset="0"/>
              <a:cs typeface="ＭＳ Ｐゴシック" charset="0"/>
            </a:endParaRPr>
          </a:p>
        </p:txBody>
      </p:sp>
      <p:sp>
        <p:nvSpPr>
          <p:cNvPr id="449539" name="Rectangle 3"/>
          <p:cNvSpPr>
            <a:spLocks noGrp="1" noChangeArrowheads="1"/>
          </p:cNvSpPr>
          <p:nvPr>
            <p:ph type="body" idx="1"/>
          </p:nvPr>
        </p:nvSpPr>
        <p:spPr/>
        <p:txBody>
          <a:bodyPr lIns="89514" tIns="43956" rIns="89514" bIns="43956"/>
          <a:lstStyle/>
          <a:p>
            <a:pPr eaLnBrk="1" hangingPunct="1">
              <a:buFont typeface="Wingdings" charset="0"/>
              <a:buNone/>
              <a:defRPr/>
            </a:pPr>
            <a:r>
              <a:rPr lang="en-US" dirty="0" smtClean="0">
                <a:latin typeface="Helvetica" charset="0"/>
                <a:ea typeface="ＭＳ Ｐゴシック" charset="0"/>
                <a:cs typeface="ＭＳ Ｐゴシック" charset="0"/>
              </a:rPr>
              <a:t>Example:</a:t>
            </a:r>
          </a:p>
          <a:p>
            <a:pPr eaLnBrk="1" hangingPunct="1">
              <a:buFont typeface="Wingdings" charset="0"/>
              <a:buNone/>
              <a:defRPr/>
            </a:pPr>
            <a:endParaRPr lang="en-US" sz="2000" dirty="0">
              <a:latin typeface="Helvetica" charset="0"/>
              <a:ea typeface="ＭＳ Ｐゴシック" charset="0"/>
              <a:cs typeface="ＭＳ Ｐゴシック" charset="0"/>
            </a:endParaRPr>
          </a:p>
          <a:p>
            <a:pPr marL="0" indent="0">
              <a:buNone/>
              <a:defRPr/>
            </a:pPr>
            <a:r>
              <a:rPr lang="en-US" sz="2000" b="0" dirty="0">
                <a:solidFill>
                  <a:srgbClr val="3366FF"/>
                </a:solidFill>
                <a:latin typeface=""/>
              </a:rPr>
              <a:t># what if %</a:t>
            </a:r>
            <a:r>
              <a:rPr lang="en-US" sz="2000" b="0" dirty="0" err="1">
                <a:solidFill>
                  <a:srgbClr val="3366FF"/>
                </a:solidFill>
                <a:latin typeface=""/>
              </a:rPr>
              <a:t>ecx</a:t>
            </a:r>
            <a:r>
              <a:rPr lang="en-US" sz="2000" b="0" dirty="0">
                <a:solidFill>
                  <a:srgbClr val="3366FF"/>
                </a:solidFill>
                <a:latin typeface=""/>
              </a:rPr>
              <a:t> = %</a:t>
            </a:r>
            <a:r>
              <a:rPr lang="en-US" sz="2000" b="0" dirty="0" err="1">
                <a:solidFill>
                  <a:srgbClr val="3366FF"/>
                </a:solidFill>
                <a:latin typeface=""/>
              </a:rPr>
              <a:t>ebx</a:t>
            </a:r>
            <a:r>
              <a:rPr lang="en-US" sz="2000" b="0" dirty="0">
                <a:solidFill>
                  <a:srgbClr val="3366FF"/>
                </a:solidFill>
                <a:latin typeface=""/>
              </a:rPr>
              <a:t>?</a:t>
            </a:r>
          </a:p>
          <a:p>
            <a:pPr marL="0" indent="0">
              <a:buNone/>
              <a:defRPr/>
            </a:pPr>
            <a:r>
              <a:rPr lang="nl-NL" sz="800" b="0" dirty="0">
                <a:solidFill>
                  <a:srgbClr val="00AEF0"/>
                </a:solidFill>
                <a:latin typeface=""/>
              </a:rPr>
              <a:t> </a:t>
            </a:r>
            <a:r>
              <a:rPr lang="nl-NL" sz="2000" b="0" dirty="0">
                <a:solidFill>
                  <a:srgbClr val="FF0000"/>
                </a:solidFill>
                <a:latin typeface="Courier"/>
                <a:cs typeface="Courier"/>
              </a:rPr>
              <a:t>movl %eax,(%ecx)        </a:t>
            </a:r>
            <a:r>
              <a:rPr lang="en-US" sz="2000" b="0" dirty="0">
                <a:solidFill>
                  <a:srgbClr val="3366FF"/>
                </a:solidFill>
                <a:latin typeface=""/>
              </a:rPr>
              <a:t># Store</a:t>
            </a:r>
            <a:endParaRPr lang="nl-NL" sz="2000" b="0" dirty="0">
              <a:solidFill>
                <a:srgbClr val="FF0000"/>
              </a:solidFill>
              <a:latin typeface="Courier"/>
              <a:cs typeface="Courier"/>
            </a:endParaRPr>
          </a:p>
          <a:p>
            <a:pPr marL="0" indent="0">
              <a:buNone/>
              <a:defRPr/>
            </a:pPr>
            <a:r>
              <a:rPr lang="nl-NL" sz="2000" b="0" dirty="0">
                <a:solidFill>
                  <a:srgbClr val="FF0000"/>
                </a:solidFill>
                <a:latin typeface="Courier"/>
                <a:cs typeface="Courier"/>
              </a:rPr>
              <a:t>movl (%ebx),%eax </a:t>
            </a:r>
            <a:r>
              <a:rPr lang="nl-NL" sz="2000" b="0" dirty="0">
                <a:solidFill>
                  <a:srgbClr val="000000"/>
                </a:solidFill>
                <a:latin typeface="Courier"/>
                <a:cs typeface="Courier"/>
              </a:rPr>
              <a:t>       </a:t>
            </a:r>
            <a:r>
              <a:rPr lang="en-US" sz="2000" b="0" dirty="0">
                <a:solidFill>
                  <a:srgbClr val="3366FF"/>
                </a:solidFill>
                <a:latin typeface=""/>
              </a:rPr>
              <a:t># Load</a:t>
            </a:r>
            <a:endParaRPr lang="nl-NL" sz="2000" b="0" dirty="0">
              <a:solidFill>
                <a:srgbClr val="000000"/>
              </a:solidFill>
              <a:latin typeface="Courier"/>
              <a:cs typeface="Courier"/>
            </a:endParaRPr>
          </a:p>
          <a:p>
            <a:pPr marL="0" indent="0">
              <a:buNone/>
              <a:defRPr/>
            </a:pPr>
            <a:r>
              <a:rPr lang="nl-NL" sz="2000" b="0" dirty="0">
                <a:solidFill>
                  <a:srgbClr val="000000"/>
                </a:solidFill>
                <a:latin typeface="Courier"/>
                <a:cs typeface="Courier"/>
              </a:rPr>
              <a:t>addl $1,%eax</a:t>
            </a:r>
          </a:p>
          <a:p>
            <a:pPr marL="0" indent="0">
              <a:buNone/>
              <a:defRPr/>
            </a:pPr>
            <a:r>
              <a:rPr lang="nl-NL" sz="2000" b="0" dirty="0">
                <a:solidFill>
                  <a:srgbClr val="000000"/>
                </a:solidFill>
                <a:latin typeface="Courier"/>
                <a:cs typeface="Courier"/>
              </a:rPr>
              <a:t>subl $1,%edx</a:t>
            </a:r>
          </a:p>
          <a:p>
            <a:pPr marL="0" indent="0">
              <a:buNone/>
              <a:defRPr/>
            </a:pPr>
            <a:r>
              <a:rPr lang="nl-NL" sz="2000" b="0" dirty="0">
                <a:solidFill>
                  <a:srgbClr val="000000"/>
                </a:solidFill>
                <a:latin typeface="Courier"/>
                <a:cs typeface="Courier"/>
              </a:rPr>
              <a:t>jne loop</a:t>
            </a:r>
            <a:endParaRPr lang="en-US" sz="2000" dirty="0">
              <a:solidFill>
                <a:srgbClr val="3366FF"/>
              </a:solidFill>
              <a:latin typeface="Helvetica" charset="0"/>
              <a:ea typeface="ＭＳ Ｐゴシック" charset="0"/>
            </a:endParaRPr>
          </a:p>
        </p:txBody>
      </p:sp>
      <p:sp>
        <p:nvSpPr>
          <p:cNvPr id="4" name="Rectangle 3"/>
          <p:cNvSpPr txBox="1">
            <a:spLocks noChangeArrowheads="1"/>
          </p:cNvSpPr>
          <p:nvPr/>
        </p:nvSpPr>
        <p:spPr bwMode="auto">
          <a:xfrm>
            <a:off x="837096" y="4994604"/>
            <a:ext cx="7989888" cy="1812737"/>
          </a:xfrm>
          <a:prstGeom prst="rect">
            <a:avLst/>
          </a:prstGeom>
          <a:noFill/>
          <a:ln w="9525">
            <a:noFill/>
            <a:miter lim="800000"/>
            <a:headEnd/>
            <a:tailEnd/>
          </a:ln>
          <a:effectLst/>
        </p:spPr>
        <p:txBody>
          <a:bodyPr lIns="89514" tIns="43956" rIns="89514" bIns="43956"/>
          <a:lstStyle>
            <a:lvl1pPr marL="385763" indent="-385763"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51100" indent="-228600"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908300" indent="-22860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65500" indent="-22860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822700" indent="-22860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79900" indent="-22860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a:lstStyle>
          <a:p>
            <a:pPr marL="0" indent="0">
              <a:buClr>
                <a:srgbClr val="660033"/>
              </a:buClr>
              <a:buNone/>
              <a:defRPr/>
            </a:pPr>
            <a:r>
              <a:rPr lang="en-US" sz="2000" b="0" dirty="0">
                <a:solidFill>
                  <a:srgbClr val="3366FF"/>
                </a:solidFill>
                <a:latin typeface=""/>
              </a:rPr>
              <a:t># if %</a:t>
            </a:r>
            <a:r>
              <a:rPr lang="en-US" sz="2000" b="0" dirty="0" err="1">
                <a:solidFill>
                  <a:srgbClr val="3366FF"/>
                </a:solidFill>
                <a:latin typeface=""/>
              </a:rPr>
              <a:t>ecx</a:t>
            </a:r>
            <a:r>
              <a:rPr lang="en-US" sz="2000" b="0" dirty="0">
                <a:solidFill>
                  <a:srgbClr val="3366FF"/>
                </a:solidFill>
                <a:latin typeface=""/>
              </a:rPr>
              <a:t> = %</a:t>
            </a:r>
            <a:r>
              <a:rPr lang="en-US" sz="2000" b="0" dirty="0" err="1">
                <a:solidFill>
                  <a:srgbClr val="3366FF"/>
                </a:solidFill>
                <a:latin typeface=""/>
              </a:rPr>
              <a:t>ebx</a:t>
            </a:r>
            <a:r>
              <a:rPr lang="en-US" sz="2000" b="0" dirty="0">
                <a:solidFill>
                  <a:srgbClr val="3366FF"/>
                </a:solidFill>
                <a:latin typeface=""/>
              </a:rPr>
              <a:t>, then you’re reading from the same memory location that was just written – the read must wait for the write to complete</a:t>
            </a:r>
          </a:p>
          <a:p>
            <a:pPr marL="0" indent="0">
              <a:buClr>
                <a:srgbClr val="660033"/>
              </a:buClr>
              <a:buNone/>
              <a:defRPr/>
            </a:pPr>
            <a:r>
              <a:rPr lang="en-US" sz="2000" b="0" dirty="0">
                <a:solidFill>
                  <a:srgbClr val="3366FF"/>
                </a:solidFill>
                <a:latin typeface=""/>
                <a:cs typeface="Courier"/>
              </a:rPr>
              <a:t>CPU creates a store buffer of addresses of stores.  A load must check the store buffer to see if there is a dependency before loading</a:t>
            </a:r>
            <a:endParaRPr lang="nl-NL" sz="2000" b="0" dirty="0">
              <a:solidFill>
                <a:srgbClr val="000000"/>
              </a:solidFill>
              <a:latin typeface="Courier"/>
              <a:cs typeface="Courier"/>
            </a:endParaRPr>
          </a:p>
        </p:txBody>
      </p:sp>
    </p:spTree>
    <p:extLst>
      <p:ext uri="{BB962C8B-B14F-4D97-AF65-F5344CB8AC3E}">
        <p14:creationId xmlns:p14="http://schemas.microsoft.com/office/powerpoint/2010/main" val="18527218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dirty="0" smtClean="0">
                <a:latin typeface="Helvetica" charset="0"/>
                <a:ea typeface="ＭＳ Ｐゴシック" charset="0"/>
                <a:cs typeface="ＭＳ Ｐゴシック" charset="0"/>
              </a:rPr>
              <a:t>(Chapter 5) Amdahl</a:t>
            </a:r>
            <a:r>
              <a:rPr lang="ja-JP" altLang="en-US" dirty="0" smtClean="0">
                <a:latin typeface="Helvetica" charset="0"/>
                <a:ea typeface="ＭＳ Ｐゴシック" charset="0"/>
                <a:cs typeface="ＭＳ Ｐゴシック" charset="0"/>
              </a:rPr>
              <a:t>’</a:t>
            </a:r>
            <a:r>
              <a:rPr lang="en-US" dirty="0" smtClean="0">
                <a:latin typeface="Helvetica" charset="0"/>
                <a:ea typeface="ＭＳ Ｐゴシック" charset="0"/>
                <a:cs typeface="ＭＳ Ｐゴシック" charset="0"/>
              </a:rPr>
              <a:t>s </a:t>
            </a:r>
            <a:r>
              <a:rPr lang="en-US" dirty="0">
                <a:latin typeface="Helvetica" charset="0"/>
                <a:ea typeface="ＭＳ Ｐゴシック" charset="0"/>
                <a:cs typeface="ＭＳ Ｐゴシック" charset="0"/>
              </a:rPr>
              <a:t>Law – Know Your Limits!</a:t>
            </a:r>
          </a:p>
        </p:txBody>
      </p:sp>
      <p:sp>
        <p:nvSpPr>
          <p:cNvPr id="449539" name="Rectangle 3"/>
          <p:cNvSpPr>
            <a:spLocks noGrp="1" noChangeArrowheads="1"/>
          </p:cNvSpPr>
          <p:nvPr>
            <p:ph type="body" idx="1"/>
          </p:nvPr>
        </p:nvSpPr>
        <p:spPr>
          <a:xfrm>
            <a:off x="290199" y="1218527"/>
            <a:ext cx="8295849" cy="2204123"/>
          </a:xfrm>
        </p:spPr>
        <p:txBody>
          <a:bodyPr lIns="89514" tIns="43956" rIns="89514" bIns="43956"/>
          <a:lstStyle/>
          <a:p>
            <a:pPr eaLnBrk="1" hangingPunct="1">
              <a:buFont typeface="Wingdings" charset="0"/>
              <a:buNone/>
              <a:defRPr/>
            </a:pPr>
            <a:r>
              <a:rPr lang="en-US">
                <a:solidFill>
                  <a:srgbClr val="000000"/>
                </a:solidFill>
                <a:latin typeface="Helvetica" charset="0"/>
                <a:ea typeface="ＭＳ Ｐゴシック" charset="0"/>
                <a:cs typeface="ＭＳ Ｐゴシック" charset="0"/>
              </a:rPr>
              <a:t>The speedup in your program via parallelization is fundamentally limited by the slowest sequential portion of your program</a:t>
            </a:r>
          </a:p>
          <a:p>
            <a:pPr eaLnBrk="1" hangingPunct="1">
              <a:buFont typeface="Wingdings" charset="0"/>
              <a:buNone/>
              <a:defRPr/>
            </a:pPr>
            <a:r>
              <a:rPr lang="en-US" b="0">
                <a:solidFill>
                  <a:srgbClr val="000000"/>
                </a:solidFill>
                <a:latin typeface="Helvetica" charset="0"/>
                <a:ea typeface="ＭＳ Ｐゴシック" charset="0"/>
                <a:cs typeface="ＭＳ Ｐゴシック" charset="0"/>
              </a:rPr>
              <a:t>T = time to execute a program</a:t>
            </a:r>
          </a:p>
          <a:p>
            <a:pPr eaLnBrk="1" hangingPunct="1">
              <a:buFont typeface="Wingdings" charset="0"/>
              <a:buNone/>
              <a:defRPr/>
            </a:pPr>
            <a:r>
              <a:rPr lang="en-US" b="0">
                <a:solidFill>
                  <a:srgbClr val="000000"/>
                </a:solidFill>
                <a:latin typeface="Helvetica" charset="0"/>
                <a:ea typeface="ＭＳ Ｐゴシック" charset="0"/>
                <a:cs typeface="ＭＳ Ｐゴシック" charset="0"/>
              </a:rPr>
              <a:t>P = % of program that can be sped up a factor S times</a:t>
            </a:r>
          </a:p>
          <a:p>
            <a:pPr eaLnBrk="1" hangingPunct="1">
              <a:buFont typeface="Wingdings" charset="0"/>
              <a:buNone/>
              <a:defRPr/>
            </a:pPr>
            <a:endParaRPr lang="en-US">
              <a:solidFill>
                <a:srgbClr val="000000"/>
              </a:solidFill>
              <a:latin typeface="Helvetica" charset="0"/>
              <a:ea typeface="ＭＳ Ｐゴシック" charset="0"/>
              <a:cs typeface="ＭＳ Ｐゴシック" charset="0"/>
            </a:endParaRPr>
          </a:p>
        </p:txBody>
      </p:sp>
      <p:grpSp>
        <p:nvGrpSpPr>
          <p:cNvPr id="2" name="Group 43"/>
          <p:cNvGrpSpPr>
            <a:grpSpLocks/>
          </p:cNvGrpSpPr>
          <p:nvPr/>
        </p:nvGrpSpPr>
        <p:grpSpPr bwMode="auto">
          <a:xfrm>
            <a:off x="304377" y="3649331"/>
            <a:ext cx="4565650" cy="1140883"/>
            <a:chOff x="228600" y="3733800"/>
            <a:chExt cx="4572000" cy="1142735"/>
          </a:xfrm>
        </p:grpSpPr>
        <p:grpSp>
          <p:nvGrpSpPr>
            <p:cNvPr id="14355" name="Group 20"/>
            <p:cNvGrpSpPr>
              <a:grpSpLocks/>
            </p:cNvGrpSpPr>
            <p:nvPr/>
          </p:nvGrpSpPr>
          <p:grpSpPr bwMode="auto">
            <a:xfrm>
              <a:off x="2667000" y="3733800"/>
              <a:ext cx="398057" cy="964986"/>
              <a:chOff x="10656470" y="4197539"/>
              <a:chExt cx="723276" cy="964986"/>
            </a:xfrm>
          </p:grpSpPr>
          <p:cxnSp>
            <p:nvCxnSpPr>
              <p:cNvPr id="14357" name="Straight Connector 11"/>
              <p:cNvCxnSpPr>
                <a:cxnSpLocks noChangeShapeType="1"/>
              </p:cNvCxnSpPr>
              <p:nvPr/>
            </p:nvCxnSpPr>
            <p:spPr bwMode="auto">
              <a:xfrm flipV="1">
                <a:off x="10687463" y="4654738"/>
                <a:ext cx="692283" cy="1"/>
              </a:xfrm>
              <a:prstGeom prst="line">
                <a:avLst/>
              </a:prstGeom>
              <a:noFill/>
              <a:ln w="19050">
                <a:solidFill>
                  <a:srgbClr val="000000"/>
                </a:solidFill>
                <a:round/>
                <a:headEnd/>
                <a:tailEnd type="none" w="sm" len="sm"/>
              </a:ln>
              <a:extLst>
                <a:ext uri="{909E8E84-426E-40dd-AFC4-6F175D3DCCD1}">
                  <a14:hiddenFill xmlns:a14="http://schemas.microsoft.com/office/drawing/2010/main">
                    <a:noFill/>
                  </a14:hiddenFill>
                </a:ext>
              </a:extLst>
            </p:spPr>
          </p:cxnSp>
          <p:sp>
            <p:nvSpPr>
              <p:cNvPr id="14358" name="TextBox 12"/>
              <p:cNvSpPr txBox="1">
                <a:spLocks noChangeArrowheads="1"/>
              </p:cNvSpPr>
              <p:nvPr/>
            </p:nvSpPr>
            <p:spPr bwMode="auto">
              <a:xfrm>
                <a:off x="10656470" y="4197539"/>
                <a:ext cx="6922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b="0">
                    <a:solidFill>
                      <a:srgbClr val="000000"/>
                    </a:solidFill>
                  </a:rPr>
                  <a:t>T</a:t>
                </a:r>
              </a:p>
            </p:txBody>
          </p:sp>
          <p:sp>
            <p:nvSpPr>
              <p:cNvPr id="14359" name="TextBox 13"/>
              <p:cNvSpPr txBox="1">
                <a:spLocks noChangeArrowheads="1"/>
              </p:cNvSpPr>
              <p:nvPr/>
            </p:nvSpPr>
            <p:spPr bwMode="auto">
              <a:xfrm>
                <a:off x="10656470" y="4730939"/>
                <a:ext cx="692282" cy="43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b="0">
                    <a:solidFill>
                      <a:srgbClr val="000000"/>
                    </a:solidFill>
                  </a:rPr>
                  <a:t>S</a:t>
                </a:r>
              </a:p>
            </p:txBody>
          </p:sp>
        </p:grpSp>
        <p:sp>
          <p:nvSpPr>
            <p:cNvPr id="22" name="Rectangle 3"/>
            <p:cNvSpPr txBox="1">
              <a:spLocks noChangeArrowheads="1"/>
            </p:cNvSpPr>
            <p:nvPr/>
          </p:nvSpPr>
          <p:spPr bwMode="auto">
            <a:xfrm>
              <a:off x="228600" y="3962347"/>
              <a:ext cx="4572000" cy="914188"/>
            </a:xfrm>
            <a:prstGeom prst="rect">
              <a:avLst/>
            </a:prstGeom>
            <a:noFill/>
            <a:ln w="9525">
              <a:noFill/>
              <a:miter lim="800000"/>
              <a:headEnd/>
              <a:tailEnd/>
            </a:ln>
            <a:effectLst/>
          </p:spPr>
          <p:txBody>
            <a:bodyPr lIns="90487" tIns="44450" rIns="90487" bIns="44450"/>
            <a:lstStyle>
              <a:lvl1pPr marL="385763" indent="-385763">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r>
                <a:rPr lang="en-US" b="0" smtClean="0">
                  <a:solidFill>
                    <a:srgbClr val="000000"/>
                  </a:solidFill>
                  <a:effectLst>
                    <a:outerShdw blurRad="38100" dist="38100" dir="2700000" algn="tl">
                      <a:srgbClr val="DDDDDD"/>
                    </a:outerShdw>
                  </a:effectLst>
                </a:rPr>
                <a:t>New time T</a:t>
              </a:r>
              <a:r>
                <a:rPr lang="ja-JP" altLang="en-US" b="0" smtClean="0">
                  <a:solidFill>
                    <a:srgbClr val="000000"/>
                  </a:solidFill>
                  <a:effectLst>
                    <a:outerShdw blurRad="38100" dist="38100" dir="2700000" algn="tl">
                      <a:srgbClr val="DDDDDD"/>
                    </a:outerShdw>
                  </a:effectLst>
                </a:rPr>
                <a:t>’</a:t>
              </a:r>
              <a:r>
                <a:rPr lang="en-US" b="0" smtClean="0">
                  <a:solidFill>
                    <a:srgbClr val="000000"/>
                  </a:solidFill>
                  <a:effectLst>
                    <a:outerShdw blurRad="38100" dist="38100" dir="2700000" algn="tl">
                      <a:srgbClr val="DDDDDD"/>
                    </a:outerShdw>
                  </a:effectLst>
                </a:rPr>
                <a:t> = P*      + (1-P)*T</a:t>
              </a:r>
            </a:p>
          </p:txBody>
        </p:sp>
      </p:grpSp>
      <p:grpSp>
        <p:nvGrpSpPr>
          <p:cNvPr id="4" name="Group 45"/>
          <p:cNvGrpSpPr>
            <a:grpSpLocks/>
          </p:cNvGrpSpPr>
          <p:nvPr/>
        </p:nvGrpSpPr>
        <p:grpSpPr bwMode="auto">
          <a:xfrm>
            <a:off x="228282" y="4183239"/>
            <a:ext cx="4870027" cy="1514840"/>
            <a:chOff x="228600" y="4191000"/>
            <a:chExt cx="4876800" cy="1517461"/>
          </a:xfrm>
        </p:grpSpPr>
        <p:grpSp>
          <p:nvGrpSpPr>
            <p:cNvPr id="14347" name="Group 17"/>
            <p:cNvGrpSpPr>
              <a:grpSpLocks/>
            </p:cNvGrpSpPr>
            <p:nvPr/>
          </p:nvGrpSpPr>
          <p:grpSpPr bwMode="auto">
            <a:xfrm>
              <a:off x="3429000" y="4502339"/>
              <a:ext cx="1371600" cy="1206122"/>
              <a:chOff x="8001000" y="5029200"/>
              <a:chExt cx="1371600" cy="1206122"/>
            </a:xfrm>
          </p:grpSpPr>
          <p:cxnSp>
            <p:nvCxnSpPr>
              <p:cNvPr id="14349" name="Straight Connector 5"/>
              <p:cNvCxnSpPr>
                <a:cxnSpLocks noChangeShapeType="1"/>
              </p:cNvCxnSpPr>
              <p:nvPr/>
            </p:nvCxnSpPr>
            <p:spPr bwMode="auto">
              <a:xfrm>
                <a:off x="8915400" y="5859273"/>
                <a:ext cx="457200" cy="1588"/>
              </a:xfrm>
              <a:prstGeom prst="line">
                <a:avLst/>
              </a:prstGeom>
              <a:noFill/>
              <a:ln w="19050">
                <a:solidFill>
                  <a:srgbClr val="000000"/>
                </a:solidFill>
                <a:round/>
                <a:headEnd/>
                <a:tailEnd type="none" w="sm" len="sm"/>
              </a:ln>
              <a:extLst>
                <a:ext uri="{909E8E84-426E-40dd-AFC4-6F175D3DCCD1}">
                  <a14:hiddenFill xmlns:a14="http://schemas.microsoft.com/office/drawing/2010/main">
                    <a:noFill/>
                  </a14:hiddenFill>
                </a:ext>
              </a:extLst>
            </p:spPr>
          </p:cxnSp>
          <p:cxnSp>
            <p:nvCxnSpPr>
              <p:cNvPr id="14350" name="Straight Connector 6"/>
              <p:cNvCxnSpPr>
                <a:cxnSpLocks noChangeShapeType="1"/>
              </p:cNvCxnSpPr>
              <p:nvPr/>
            </p:nvCxnSpPr>
            <p:spPr bwMode="auto">
              <a:xfrm>
                <a:off x="8077200" y="5486400"/>
                <a:ext cx="1295400" cy="1588"/>
              </a:xfrm>
              <a:prstGeom prst="line">
                <a:avLst/>
              </a:prstGeom>
              <a:noFill/>
              <a:ln w="19050">
                <a:solidFill>
                  <a:srgbClr val="000000"/>
                </a:solidFill>
                <a:round/>
                <a:headEnd/>
                <a:tailEnd type="none" w="sm" len="sm"/>
              </a:ln>
              <a:extLst>
                <a:ext uri="{909E8E84-426E-40dd-AFC4-6F175D3DCCD1}">
                  <a14:hiddenFill xmlns:a14="http://schemas.microsoft.com/office/drawing/2010/main">
                    <a:noFill/>
                  </a14:hiddenFill>
                </a:ext>
              </a:extLst>
            </p:spPr>
          </p:cxnSp>
          <p:sp>
            <p:nvSpPr>
              <p:cNvPr id="14351" name="TextBox 7"/>
              <p:cNvSpPr txBox="1">
                <a:spLocks noChangeArrowheads="1"/>
              </p:cNvSpPr>
              <p:nvPr/>
            </p:nvSpPr>
            <p:spPr bwMode="auto">
              <a:xfrm>
                <a:off x="8610600" y="5029200"/>
                <a:ext cx="3558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b="0">
                    <a:solidFill>
                      <a:srgbClr val="000000"/>
                    </a:solidFill>
                  </a:rPr>
                  <a:t>1</a:t>
                </a:r>
              </a:p>
            </p:txBody>
          </p:sp>
          <p:sp>
            <p:nvSpPr>
              <p:cNvPr id="9" name="TextBox 8"/>
              <p:cNvSpPr txBox="1"/>
              <p:nvPr/>
            </p:nvSpPr>
            <p:spPr>
              <a:xfrm>
                <a:off x="8001000" y="5562306"/>
                <a:ext cx="928688" cy="431746"/>
              </a:xfrm>
              <a:prstGeom prst="rect">
                <a:avLst/>
              </a:prstGeom>
              <a:noFill/>
            </p:spPr>
            <p:txBody>
              <a:bodyPr wrap="none">
                <a:spAutoFit/>
              </a:bodyPr>
              <a:lstStyle/>
              <a:p>
                <a:pPr>
                  <a:defRPr/>
                </a:pPr>
                <a:r>
                  <a:rPr lang="en-US" sz="2400" b="0" dirty="0">
                    <a:solidFill>
                      <a:srgbClr val="000000"/>
                    </a:solidFill>
                    <a:latin typeface="Helvetica"/>
                  </a:rPr>
                  <a:t>1-P + </a:t>
                </a:r>
              </a:p>
            </p:txBody>
          </p:sp>
          <p:sp>
            <p:nvSpPr>
              <p:cNvPr id="14353" name="TextBox 14"/>
              <p:cNvSpPr txBox="1">
                <a:spLocks noChangeArrowheads="1"/>
              </p:cNvSpPr>
              <p:nvPr/>
            </p:nvSpPr>
            <p:spPr bwMode="auto">
              <a:xfrm>
                <a:off x="8966132" y="5486400"/>
                <a:ext cx="355736" cy="37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2000" b="0">
                    <a:solidFill>
                      <a:srgbClr val="000000"/>
                    </a:solidFill>
                  </a:rPr>
                  <a:t>P</a:t>
                </a:r>
              </a:p>
            </p:txBody>
          </p:sp>
          <p:sp>
            <p:nvSpPr>
              <p:cNvPr id="14354" name="TextBox 15"/>
              <p:cNvSpPr txBox="1">
                <a:spLocks noChangeArrowheads="1"/>
              </p:cNvSpPr>
              <p:nvPr/>
            </p:nvSpPr>
            <p:spPr bwMode="auto">
              <a:xfrm>
                <a:off x="8966132" y="5860861"/>
                <a:ext cx="355736" cy="37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2000" b="0">
                    <a:solidFill>
                      <a:srgbClr val="000000"/>
                    </a:solidFill>
                  </a:rPr>
                  <a:t>S</a:t>
                </a:r>
              </a:p>
            </p:txBody>
          </p:sp>
        </p:grpSp>
        <p:sp>
          <p:nvSpPr>
            <p:cNvPr id="23" name="Rectangle 3"/>
            <p:cNvSpPr txBox="1">
              <a:spLocks noChangeArrowheads="1"/>
            </p:cNvSpPr>
            <p:nvPr/>
          </p:nvSpPr>
          <p:spPr bwMode="auto">
            <a:xfrm>
              <a:off x="228600" y="4191000"/>
              <a:ext cx="4876800" cy="1339683"/>
            </a:xfrm>
            <a:prstGeom prst="rect">
              <a:avLst/>
            </a:prstGeom>
            <a:noFill/>
            <a:ln w="9525">
              <a:noFill/>
              <a:miter lim="800000"/>
              <a:headEnd/>
              <a:tailEnd/>
            </a:ln>
            <a:effectLst/>
          </p:spPr>
          <p:txBody>
            <a:bodyPr lIns="90487" tIns="44450" rIns="90487" bIns="44450"/>
            <a:lstStyle>
              <a:lvl1pPr marL="385763" indent="-385763">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endParaRPr lang="en-US" b="0" smtClean="0">
                <a:solidFill>
                  <a:srgbClr val="000000"/>
                </a:solidFill>
                <a:effectLst>
                  <a:outerShdw blurRad="38100" dist="38100" dir="2700000" algn="tl">
                    <a:srgbClr val="DDDDDD"/>
                  </a:outerShdw>
                </a:effectLst>
              </a:endParaRPr>
            </a:p>
            <a:p>
              <a:pPr algn="l" eaLnBrk="1" hangingPunct="1">
                <a:lnSpc>
                  <a:spcPct val="95000"/>
                </a:lnSpc>
                <a:spcBef>
                  <a:spcPct val="50000"/>
                </a:spcBef>
                <a:buClr>
                  <a:srgbClr val="660033"/>
                </a:buClr>
                <a:buFont typeface="Wingdings" charset="0"/>
                <a:buNone/>
                <a:defRPr/>
              </a:pPr>
              <a:r>
                <a:rPr lang="en-US" b="0" smtClean="0">
                  <a:solidFill>
                    <a:srgbClr val="000000"/>
                  </a:solidFill>
                  <a:effectLst>
                    <a:outerShdw blurRad="38100" dist="38100" dir="2700000" algn="tl">
                      <a:srgbClr val="DDDDDD"/>
                    </a:outerShdw>
                  </a:effectLst>
                </a:rPr>
                <a:t>Total speedup = T/T</a:t>
              </a:r>
              <a:r>
                <a:rPr lang="ja-JP" altLang="en-US" b="0" smtClean="0">
                  <a:solidFill>
                    <a:srgbClr val="000000"/>
                  </a:solidFill>
                  <a:effectLst>
                    <a:outerShdw blurRad="38100" dist="38100" dir="2700000" algn="tl">
                      <a:srgbClr val="DDDDDD"/>
                    </a:outerShdw>
                  </a:effectLst>
                </a:rPr>
                <a:t>’</a:t>
              </a:r>
              <a:r>
                <a:rPr lang="en-US" b="0" smtClean="0">
                  <a:solidFill>
                    <a:srgbClr val="000000"/>
                  </a:solidFill>
                  <a:effectLst>
                    <a:outerShdw blurRad="38100" dist="38100" dir="2700000" algn="tl">
                      <a:srgbClr val="DDDDDD"/>
                    </a:outerShdw>
                  </a:effectLst>
                </a:rPr>
                <a:t> =</a:t>
              </a:r>
            </a:p>
          </p:txBody>
        </p:sp>
      </p:grpSp>
      <p:sp>
        <p:nvSpPr>
          <p:cNvPr id="26" name="Rectangle 3"/>
          <p:cNvSpPr txBox="1">
            <a:spLocks noChangeArrowheads="1"/>
          </p:cNvSpPr>
          <p:nvPr/>
        </p:nvSpPr>
        <p:spPr bwMode="auto">
          <a:xfrm>
            <a:off x="304377" y="5780476"/>
            <a:ext cx="8295850" cy="684530"/>
          </a:xfrm>
          <a:prstGeom prst="rect">
            <a:avLst/>
          </a:prstGeom>
          <a:noFill/>
          <a:ln w="9525">
            <a:noFill/>
            <a:miter lim="800000"/>
            <a:headEnd/>
            <a:tailEnd/>
          </a:ln>
          <a:effectLst/>
        </p:spPr>
        <p:txBody>
          <a:bodyPr lIns="89514" tIns="43956" rIns="89514" bIns="43956"/>
          <a:lstStyle>
            <a:lvl1pPr marL="385763" indent="-385763">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r>
              <a:rPr lang="en-US" b="0" smtClean="0">
                <a:solidFill>
                  <a:srgbClr val="000000"/>
                </a:solidFill>
                <a:effectLst>
                  <a:outerShdw blurRad="38100" dist="38100" dir="2700000" algn="tl">
                    <a:srgbClr val="DDDDDD"/>
                  </a:outerShdw>
                </a:effectLst>
              </a:rPr>
              <a:t>Ex.  P=70%, S=100, Total speedup = 1/(.3 +.007) = 3.25!</a:t>
            </a:r>
          </a:p>
        </p:txBody>
      </p:sp>
      <p:grpSp>
        <p:nvGrpSpPr>
          <p:cNvPr id="6" name="Group 44"/>
          <p:cNvGrpSpPr>
            <a:grpSpLocks/>
          </p:cNvGrpSpPr>
          <p:nvPr/>
        </p:nvGrpSpPr>
        <p:grpSpPr bwMode="auto">
          <a:xfrm>
            <a:off x="5783246" y="4183328"/>
            <a:ext cx="3137300" cy="1337369"/>
            <a:chOff x="5791200" y="4191000"/>
            <a:chExt cx="3141472" cy="1339850"/>
          </a:xfrm>
        </p:grpSpPr>
        <p:cxnSp>
          <p:nvCxnSpPr>
            <p:cNvPr id="29" name="Straight Connector 28"/>
            <p:cNvCxnSpPr/>
            <p:nvPr/>
          </p:nvCxnSpPr>
          <p:spPr bwMode="auto">
            <a:xfrm>
              <a:off x="8246914" y="4970463"/>
              <a:ext cx="685758" cy="1587"/>
            </a:xfrm>
            <a:prstGeom prst="line">
              <a:avLst/>
            </a:prstGeom>
            <a:noFill/>
            <a:ln w="19050" cap="flat" cmpd="sng" algn="ctr">
              <a:solidFill>
                <a:schemeClr val="accent1">
                  <a:lumMod val="60000"/>
                  <a:lumOff val="40000"/>
                </a:schemeClr>
              </a:solidFill>
              <a:prstDash val="solid"/>
              <a:round/>
              <a:headEnd type="none" w="med" len="med"/>
              <a:tailEnd type="none" w="sm" len="sm"/>
            </a:ln>
            <a:effectLst/>
          </p:spPr>
        </p:cxnSp>
        <p:sp>
          <p:nvSpPr>
            <p:cNvPr id="30" name="TextBox 29"/>
            <p:cNvSpPr txBox="1"/>
            <p:nvPr/>
          </p:nvSpPr>
          <p:spPr>
            <a:xfrm>
              <a:off x="8348508" y="4540250"/>
              <a:ext cx="355578" cy="430213"/>
            </a:xfrm>
            <a:prstGeom prst="rect">
              <a:avLst/>
            </a:prstGeom>
            <a:noFill/>
          </p:spPr>
          <p:txBody>
            <a:bodyPr wrap="none">
              <a:spAutoFit/>
            </a:bodyPr>
            <a:lstStyle/>
            <a:p>
              <a:pPr>
                <a:defRPr/>
              </a:pPr>
              <a:r>
                <a:rPr lang="en-US" sz="2400" b="0" dirty="0">
                  <a:solidFill>
                    <a:srgbClr val="800000">
                      <a:lumMod val="60000"/>
                      <a:lumOff val="40000"/>
                    </a:srgbClr>
                  </a:solidFill>
                  <a:latin typeface="Helvetica" pitchFamily="-1" charset="0"/>
                </a:rPr>
                <a:t>1</a:t>
              </a:r>
            </a:p>
          </p:txBody>
        </p:sp>
        <p:sp>
          <p:nvSpPr>
            <p:cNvPr id="31" name="TextBox 30"/>
            <p:cNvSpPr txBox="1"/>
            <p:nvPr/>
          </p:nvSpPr>
          <p:spPr>
            <a:xfrm>
              <a:off x="8229452" y="4970463"/>
              <a:ext cx="658773" cy="431800"/>
            </a:xfrm>
            <a:prstGeom prst="rect">
              <a:avLst/>
            </a:prstGeom>
            <a:noFill/>
          </p:spPr>
          <p:txBody>
            <a:bodyPr wrap="none">
              <a:spAutoFit/>
            </a:bodyPr>
            <a:lstStyle/>
            <a:p>
              <a:pPr>
                <a:defRPr/>
              </a:pPr>
              <a:r>
                <a:rPr lang="en-US" sz="2400" b="0" dirty="0">
                  <a:solidFill>
                    <a:srgbClr val="800000">
                      <a:lumMod val="60000"/>
                      <a:lumOff val="40000"/>
                    </a:srgbClr>
                  </a:solidFill>
                  <a:latin typeface="Helvetica"/>
                </a:rPr>
                <a:t>1-P </a:t>
              </a:r>
            </a:p>
          </p:txBody>
        </p:sp>
        <p:sp>
          <p:nvSpPr>
            <p:cNvPr id="34" name="Rectangle 3"/>
            <p:cNvSpPr txBox="1">
              <a:spLocks noChangeArrowheads="1"/>
            </p:cNvSpPr>
            <p:nvPr/>
          </p:nvSpPr>
          <p:spPr bwMode="auto">
            <a:xfrm>
              <a:off x="5791200" y="4191000"/>
              <a:ext cx="2666838" cy="1339850"/>
            </a:xfrm>
            <a:prstGeom prst="rect">
              <a:avLst/>
            </a:prstGeom>
            <a:noFill/>
            <a:ln w="9525">
              <a:noFill/>
              <a:miter lim="800000"/>
              <a:headEnd/>
              <a:tailEnd/>
            </a:ln>
            <a:effectLst/>
          </p:spPr>
          <p:txBody>
            <a:bodyPr lIns="90487" tIns="44450" rIns="90487" bIns="44450"/>
            <a:lstStyle>
              <a:lvl1pPr marL="385763" indent="-385763">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endParaRPr lang="en-US" b="0" smtClean="0">
                <a:solidFill>
                  <a:srgbClr val="FF1A1A"/>
                </a:solidFill>
                <a:effectLst>
                  <a:outerShdw blurRad="38100" dist="38100" dir="2700000" algn="tl">
                    <a:srgbClr val="DDDDDD"/>
                  </a:outerShdw>
                </a:effectLst>
              </a:endParaRPr>
            </a:p>
            <a:p>
              <a:pPr algn="l" eaLnBrk="1" hangingPunct="1">
                <a:lnSpc>
                  <a:spcPct val="95000"/>
                </a:lnSpc>
                <a:spcBef>
                  <a:spcPct val="50000"/>
                </a:spcBef>
                <a:buClr>
                  <a:srgbClr val="660033"/>
                </a:buClr>
                <a:buFont typeface="Wingdings" charset="0"/>
                <a:buNone/>
                <a:defRPr/>
              </a:pPr>
              <a:r>
                <a:rPr lang="en-US" b="0" smtClean="0">
                  <a:solidFill>
                    <a:srgbClr val="FF1A1A"/>
                  </a:solidFill>
                  <a:effectLst>
                    <a:outerShdw blurRad="38100" dist="38100" dir="2700000" algn="tl">
                      <a:srgbClr val="DDDDDD"/>
                    </a:outerShdw>
                  </a:effectLst>
                </a:rPr>
                <a:t>As S-&gt; ∞, T/T</a:t>
              </a:r>
              <a:r>
                <a:rPr lang="ja-JP" altLang="en-US" b="0" smtClean="0">
                  <a:solidFill>
                    <a:srgbClr val="FF1A1A"/>
                  </a:solidFill>
                  <a:effectLst>
                    <a:outerShdw blurRad="38100" dist="38100" dir="2700000" algn="tl">
                      <a:srgbClr val="DDDDDD"/>
                    </a:outerShdw>
                  </a:effectLst>
                </a:rPr>
                <a:t>’</a:t>
              </a:r>
              <a:r>
                <a:rPr lang="en-US" b="0" smtClean="0">
                  <a:solidFill>
                    <a:srgbClr val="FF1A1A"/>
                  </a:solidFill>
                  <a:effectLst>
                    <a:outerShdw blurRad="38100" dist="38100" dir="2700000" algn="tl">
                      <a:srgbClr val="DDDDDD"/>
                    </a:outerShdw>
                  </a:effectLst>
                </a:rPr>
                <a:t> -&gt;</a:t>
              </a:r>
            </a:p>
          </p:txBody>
        </p:sp>
      </p:grpSp>
    </p:spTree>
    <p:extLst>
      <p:ext uri="{BB962C8B-B14F-4D97-AF65-F5344CB8AC3E}">
        <p14:creationId xmlns:p14="http://schemas.microsoft.com/office/powerpoint/2010/main" val="3168600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animEffect transition="in" filter="fade">
                                      <p:cBhvr>
                                        <p:cTn id="7" dur="500"/>
                                        <p:tgtEl>
                                          <p:spTgt spid="449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9539">
                                            <p:txEl>
                                              <p:pRg st="1" end="1"/>
                                            </p:txEl>
                                          </p:spTgt>
                                        </p:tgtEl>
                                        <p:attrNameLst>
                                          <p:attrName>style.visibility</p:attrName>
                                        </p:attrNameLst>
                                      </p:cBhvr>
                                      <p:to>
                                        <p:strVal val="visible"/>
                                      </p:to>
                                    </p:set>
                                    <p:animEffect transition="in" filter="fade">
                                      <p:cBhvr>
                                        <p:cTn id="12" dur="500"/>
                                        <p:tgtEl>
                                          <p:spTgt spid="449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9539">
                                            <p:txEl>
                                              <p:pRg st="2" end="2"/>
                                            </p:txEl>
                                          </p:spTgt>
                                        </p:tgtEl>
                                        <p:attrNameLst>
                                          <p:attrName>style.visibility</p:attrName>
                                        </p:attrNameLst>
                                      </p:cBhvr>
                                      <p:to>
                                        <p:strVal val="visible"/>
                                      </p:to>
                                    </p:set>
                                    <p:animEffect transition="in" filter="fade">
                                      <p:cBhvr>
                                        <p:cTn id="17" dur="500"/>
                                        <p:tgtEl>
                                          <p:spTgt spid="4495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p:bldP spid="2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471" y="304235"/>
            <a:ext cx="8061226" cy="572027"/>
          </a:xfrm>
          <a:effectLst>
            <a:outerShdw blurRad="63500" dist="53882" dir="2700000" algn="ctr" rotWithShape="0">
              <a:srgbClr val="969696"/>
            </a:outerShdw>
          </a:effectLst>
        </p:spPr>
        <p:txBody>
          <a:bodyPr/>
          <a:lstStyle/>
          <a:p>
            <a:pPr eaLnBrk="1" hangingPunct="1">
              <a:defRPr/>
            </a:pPr>
            <a:r>
              <a:rPr lang="en-US">
                <a:ea typeface="ＭＳ Ｐゴシック" pitchFamily="-1" charset="-128"/>
                <a:cs typeface="ＭＳ Ｐゴシック" pitchFamily="-1" charset="-128"/>
              </a:rPr>
              <a:t>Machine-Dependent Opt. Summary</a:t>
            </a:r>
          </a:p>
        </p:txBody>
      </p:sp>
      <p:sp>
        <p:nvSpPr>
          <p:cNvPr id="449539" name="Rectangle 3"/>
          <p:cNvSpPr>
            <a:spLocks noGrp="1" noChangeArrowheads="1"/>
          </p:cNvSpPr>
          <p:nvPr>
            <p:ph type="body" idx="1"/>
          </p:nvPr>
        </p:nvSpPr>
        <p:spPr/>
        <p:txBody>
          <a:bodyPr lIns="89813" tIns="44106" rIns="89813" bIns="44106"/>
          <a:lstStyle/>
          <a:p>
            <a:pPr eaLnBrk="1" hangingPunct="1">
              <a:buFont typeface="Wingdings" pitchFamily="-1" charset="2"/>
              <a:buNone/>
              <a:defRPr/>
            </a:pPr>
            <a:r>
              <a:rPr lang="en-US" smtClean="0">
                <a:ea typeface="ＭＳ Ｐゴシック" pitchFamily="-1" charset="-128"/>
                <a:cs typeface="ＭＳ Ｐゴシック" pitchFamily="-1" charset="-128"/>
              </a:rPr>
              <a:t>Loop Unrolling</a:t>
            </a:r>
          </a:p>
          <a:p>
            <a:pPr lvl="1" eaLnBrk="1" hangingPunct="1">
              <a:buFont typeface="Wingdings" pitchFamily="-1" charset="2"/>
              <a:buChar char="n"/>
              <a:defRPr/>
            </a:pPr>
            <a:r>
              <a:rPr lang="en-US" smtClean="0"/>
              <a:t>Some compilers do this automatically</a:t>
            </a:r>
          </a:p>
          <a:p>
            <a:pPr lvl="1" eaLnBrk="1" hangingPunct="1">
              <a:buFont typeface="Wingdings" pitchFamily="-1" charset="2"/>
              <a:buChar char="n"/>
              <a:defRPr/>
            </a:pPr>
            <a:r>
              <a:rPr lang="en-US" smtClean="0"/>
              <a:t>Generally not as clever as what can achieve by hand</a:t>
            </a:r>
          </a:p>
          <a:p>
            <a:pPr eaLnBrk="1" hangingPunct="1">
              <a:buFont typeface="Wingdings" pitchFamily="-1" charset="2"/>
              <a:buNone/>
              <a:defRPr/>
            </a:pPr>
            <a:r>
              <a:rPr lang="en-US" smtClean="0">
                <a:ea typeface="ＭＳ Ｐゴシック" pitchFamily="-1" charset="-128"/>
                <a:cs typeface="ＭＳ Ｐゴシック" pitchFamily="-1" charset="-128"/>
              </a:rPr>
              <a:t>Exposing Instruction-Level Parallelism</a:t>
            </a:r>
          </a:p>
          <a:p>
            <a:pPr lvl="1" eaLnBrk="1" hangingPunct="1">
              <a:buFont typeface="Wingdings" pitchFamily="-1" charset="2"/>
              <a:buChar char="n"/>
              <a:defRPr/>
            </a:pPr>
            <a:r>
              <a:rPr lang="en-US" smtClean="0"/>
              <a:t>Very machine dependent</a:t>
            </a:r>
          </a:p>
          <a:p>
            <a:pPr eaLnBrk="1" hangingPunct="1">
              <a:buFont typeface="Wingdings" pitchFamily="-1" charset="2"/>
              <a:buNone/>
              <a:defRPr/>
            </a:pPr>
            <a:r>
              <a:rPr lang="en-US" smtClean="0">
                <a:ea typeface="ＭＳ Ｐゴシック" pitchFamily="-1" charset="-128"/>
                <a:cs typeface="ＭＳ Ｐゴシック" pitchFamily="-1" charset="-128"/>
              </a:rPr>
              <a:t>Warning:</a:t>
            </a:r>
          </a:p>
          <a:p>
            <a:pPr lvl="1" eaLnBrk="1" hangingPunct="1">
              <a:buFont typeface="Wingdings" pitchFamily="-1" charset="2"/>
              <a:buChar char="n"/>
              <a:defRPr/>
            </a:pPr>
            <a:r>
              <a:rPr lang="en-US" smtClean="0"/>
              <a:t>Benefits depend heavily on particular machine</a:t>
            </a:r>
          </a:p>
          <a:p>
            <a:pPr lvl="1" eaLnBrk="1" hangingPunct="1">
              <a:buFont typeface="Wingdings" pitchFamily="-1" charset="2"/>
              <a:buChar char="n"/>
              <a:defRPr/>
            </a:pPr>
            <a:r>
              <a:rPr lang="en-US" smtClean="0"/>
              <a:t>Best if performed by compiler</a:t>
            </a:r>
          </a:p>
          <a:p>
            <a:pPr lvl="2" eaLnBrk="1" hangingPunct="1">
              <a:buFont typeface="Wingdings" pitchFamily="-1" charset="2"/>
              <a:buChar char="l"/>
              <a:defRPr/>
            </a:pPr>
            <a:r>
              <a:rPr lang="en-US" sz="1800">
                <a:ea typeface="ＭＳ Ｐゴシック" pitchFamily="-1" charset="-128"/>
              </a:rPr>
              <a:t>But GCC on IA32/Linux is not very good</a:t>
            </a:r>
          </a:p>
          <a:p>
            <a:pPr lvl="1" eaLnBrk="1" hangingPunct="1">
              <a:buFont typeface="Wingdings" pitchFamily="-1" charset="2"/>
              <a:buChar char="n"/>
              <a:defRPr/>
            </a:pPr>
            <a:r>
              <a:rPr lang="en-US" smtClean="0"/>
              <a:t>Do only for performance-critical parts of code</a:t>
            </a:r>
          </a:p>
        </p:txBody>
      </p:sp>
    </p:spTree>
    <p:extLst>
      <p:ext uri="{BB962C8B-B14F-4D97-AF65-F5344CB8AC3E}">
        <p14:creationId xmlns:p14="http://schemas.microsoft.com/office/powerpoint/2010/main" val="4108950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532659" y="334343"/>
            <a:ext cx="5841813" cy="572026"/>
          </a:xfrm>
        </p:spPr>
        <p:txBody>
          <a:bodyPr/>
          <a:lstStyle/>
          <a:p>
            <a:pPr eaLnBrk="1" hangingPunct="1">
              <a:defRPr/>
            </a:pPr>
            <a:r>
              <a:rPr lang="en-US" dirty="0" smtClean="0">
                <a:cs typeface="+mj-cs"/>
              </a:rPr>
              <a:t>Important Profiling Tools</a:t>
            </a:r>
          </a:p>
        </p:txBody>
      </p:sp>
      <p:sp>
        <p:nvSpPr>
          <p:cNvPr id="408579" name="Rectangle 3"/>
          <p:cNvSpPr>
            <a:spLocks noGrp="1" noChangeArrowheads="1"/>
          </p:cNvSpPr>
          <p:nvPr>
            <p:ph type="body" idx="1"/>
          </p:nvPr>
        </p:nvSpPr>
        <p:spPr/>
        <p:txBody>
          <a:bodyPr/>
          <a:lstStyle/>
          <a:p>
            <a:pPr marL="222181" indent="-222181" defTabSz="888714" eaLnBrk="1" hangingPunct="1">
              <a:buNone/>
              <a:tabLst>
                <a:tab pos="6353365" algn="l"/>
              </a:tabLst>
              <a:defRPr/>
            </a:pPr>
            <a:r>
              <a:rPr lang="en-US">
                <a:latin typeface="Helvetica" charset="0"/>
                <a:ea typeface="ＭＳ Ｐゴシック" charset="0"/>
                <a:cs typeface="ＭＳ Ｐゴシック" charset="0"/>
              </a:rPr>
              <a:t>Find the bottleneck…</a:t>
            </a:r>
          </a:p>
          <a:p>
            <a:pPr marL="222181" indent="-222181" defTabSz="888714" eaLnBrk="1" hangingPunct="1">
              <a:buNone/>
              <a:tabLst>
                <a:tab pos="6353365" algn="l"/>
              </a:tabLst>
              <a:defRPr/>
            </a:pPr>
            <a:r>
              <a:rPr lang="en-US">
                <a:latin typeface="Helvetica" charset="0"/>
                <a:ea typeface="ＭＳ Ｐゴシック" charset="0"/>
                <a:cs typeface="ＭＳ Ｐゴシック" charset="0"/>
              </a:rPr>
              <a:t>Measurement</a:t>
            </a:r>
          </a:p>
          <a:p>
            <a:pPr marL="556235" lvl="1" indent="-220602" defTabSz="888714" eaLnBrk="1" hangingPunct="1">
              <a:tabLst>
                <a:tab pos="6353365" algn="l"/>
              </a:tabLst>
              <a:defRPr/>
            </a:pPr>
            <a:r>
              <a:rPr lang="en-US">
                <a:latin typeface="Helvetica" charset="0"/>
                <a:ea typeface="ＭＳ Ｐゴシック" charset="0"/>
              </a:rPr>
              <a:t>Accurately compute time taken by code</a:t>
            </a:r>
          </a:p>
          <a:p>
            <a:pPr marL="833566" lvl="2" indent="-163873" defTabSz="888714" eaLnBrk="1" hangingPunct="1">
              <a:tabLst>
                <a:tab pos="6353365" algn="l"/>
              </a:tabLst>
              <a:defRPr/>
            </a:pPr>
            <a:r>
              <a:rPr lang="en-US" sz="2000">
                <a:latin typeface="Helvetica" charset="0"/>
                <a:ea typeface="ＭＳ Ｐゴシック" charset="0"/>
              </a:rPr>
              <a:t>Most modern machines have built in cycle counters</a:t>
            </a:r>
          </a:p>
          <a:p>
            <a:pPr marL="833566" lvl="2" indent="-163873" defTabSz="888714" eaLnBrk="1" hangingPunct="1">
              <a:tabLst>
                <a:tab pos="6353365" algn="l"/>
              </a:tabLst>
              <a:defRPr/>
            </a:pPr>
            <a:r>
              <a:rPr lang="en-US" sz="2000">
                <a:latin typeface="Helvetica" charset="0"/>
                <a:ea typeface="ＭＳ Ｐゴシック" charset="0"/>
              </a:rPr>
              <a:t>Using them to get reliable measurements is tricky</a:t>
            </a:r>
            <a:endParaRPr lang="en-US">
              <a:latin typeface="Helvetica" charset="0"/>
              <a:ea typeface="ＭＳ Ｐゴシック" charset="0"/>
            </a:endParaRPr>
          </a:p>
          <a:p>
            <a:pPr marL="556235" lvl="1" indent="-220602" defTabSz="888714" eaLnBrk="1" hangingPunct="1">
              <a:tabLst>
                <a:tab pos="6353365" algn="l"/>
              </a:tabLst>
              <a:defRPr/>
            </a:pPr>
            <a:r>
              <a:rPr lang="en-US">
                <a:latin typeface="Helvetica" charset="0"/>
                <a:ea typeface="ＭＳ Ｐゴシック" charset="0"/>
              </a:rPr>
              <a:t>Profile procedure calling frequencies</a:t>
            </a:r>
          </a:p>
          <a:p>
            <a:pPr marL="833566" lvl="2" indent="-163873" defTabSz="888714" eaLnBrk="1" hangingPunct="1">
              <a:tabLst>
                <a:tab pos="6353365" algn="l"/>
              </a:tabLst>
              <a:defRPr/>
            </a:pPr>
            <a:r>
              <a:rPr lang="en-US" sz="2000">
                <a:latin typeface="Helvetica" charset="0"/>
                <a:ea typeface="ＭＳ Ｐゴシック" charset="0"/>
              </a:rPr>
              <a:t>Unix tool gprof</a:t>
            </a:r>
          </a:p>
          <a:p>
            <a:pPr marL="556235" lvl="1" indent="-220602" defTabSz="888714" eaLnBrk="1" hangingPunct="1">
              <a:tabLst>
                <a:tab pos="6353365" algn="l"/>
              </a:tabLst>
              <a:defRPr/>
            </a:pPr>
            <a:r>
              <a:rPr lang="en-US">
                <a:latin typeface="Helvetica" charset="0"/>
                <a:ea typeface="ＭＳ Ｐゴシック" charset="0"/>
              </a:rPr>
              <a:t>Analyze memory performance, e.g. leaks</a:t>
            </a:r>
          </a:p>
          <a:p>
            <a:pPr marL="833566" lvl="2" indent="-163873" defTabSz="888714" eaLnBrk="1" hangingPunct="1">
              <a:tabLst>
                <a:tab pos="6353365" algn="l"/>
              </a:tabLst>
              <a:defRPr/>
            </a:pPr>
            <a:r>
              <a:rPr lang="en-US" sz="2000">
                <a:latin typeface="Helvetica" charset="0"/>
                <a:ea typeface="ＭＳ Ｐゴシック" charset="0"/>
              </a:rPr>
              <a:t>valgrind</a:t>
            </a:r>
          </a:p>
          <a:p>
            <a:pPr marL="222181" indent="-222181" defTabSz="888714" eaLnBrk="1" hangingPunct="1">
              <a:buNone/>
              <a:tabLst>
                <a:tab pos="6353365" algn="l"/>
              </a:tabLst>
              <a:defRPr/>
            </a:pPr>
            <a:r>
              <a:rPr lang="en-US">
                <a:latin typeface="Helvetica" charset="0"/>
                <a:ea typeface="ＭＳ Ｐゴシック" charset="0"/>
                <a:cs typeface="ＭＳ Ｐゴシック" charset="0"/>
              </a:rPr>
              <a:t>Observation</a:t>
            </a:r>
          </a:p>
          <a:p>
            <a:pPr marL="556235" lvl="1" indent="-220602" defTabSz="888714" eaLnBrk="1" hangingPunct="1">
              <a:tabLst>
                <a:tab pos="6353365" algn="l"/>
              </a:tabLst>
              <a:defRPr/>
            </a:pPr>
            <a:r>
              <a:rPr lang="en-US">
                <a:latin typeface="Helvetica" charset="0"/>
                <a:ea typeface="ＭＳ Ｐゴシック" charset="0"/>
              </a:rPr>
              <a:t>Generating assembly code</a:t>
            </a:r>
          </a:p>
          <a:p>
            <a:pPr marL="833566" lvl="2" indent="-163873" defTabSz="888714" eaLnBrk="1" hangingPunct="1">
              <a:tabLst>
                <a:tab pos="6353365" algn="l"/>
              </a:tabLst>
              <a:defRPr/>
            </a:pPr>
            <a:r>
              <a:rPr lang="en-US" sz="2000">
                <a:latin typeface="Helvetica" charset="0"/>
                <a:ea typeface="ＭＳ Ｐゴシック" charset="0"/>
              </a:rPr>
              <a:t>Lets you see what optimizations compiler can make</a:t>
            </a:r>
          </a:p>
          <a:p>
            <a:pPr marL="833566" lvl="2" indent="-163873" defTabSz="888714" eaLnBrk="1" hangingPunct="1">
              <a:tabLst>
                <a:tab pos="6353365" algn="l"/>
              </a:tabLst>
              <a:defRPr/>
            </a:pPr>
            <a:r>
              <a:rPr lang="en-US" sz="2000">
                <a:latin typeface="Helvetica" charset="0"/>
                <a:ea typeface="ＭＳ Ｐゴシック" charset="0"/>
              </a:rPr>
              <a:t>Understand capabilities/limitations of particular compiler</a:t>
            </a:r>
            <a:endParaRPr lang="en-US">
              <a:latin typeface="Helvetica" charset="0"/>
              <a:ea typeface="ＭＳ Ｐゴシック" charset="0"/>
            </a:endParaRPr>
          </a:p>
        </p:txBody>
      </p:sp>
    </p:spTree>
    <p:extLst>
      <p:ext uri="{BB962C8B-B14F-4D97-AF65-F5344CB8AC3E}">
        <p14:creationId xmlns:p14="http://schemas.microsoft.com/office/powerpoint/2010/main" val="1656753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8579">
                                            <p:txEl>
                                              <p:pRg st="0" end="0"/>
                                            </p:txEl>
                                          </p:spTgt>
                                        </p:tgtEl>
                                        <p:attrNameLst>
                                          <p:attrName>style.visibility</p:attrName>
                                        </p:attrNameLst>
                                      </p:cBhvr>
                                      <p:to>
                                        <p:strVal val="visible"/>
                                      </p:to>
                                    </p:set>
                                    <p:animEffect transition="in" filter="fade">
                                      <p:cBhvr>
                                        <p:cTn id="7" dur="500"/>
                                        <p:tgtEl>
                                          <p:spTgt spid="408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8579">
                                            <p:txEl>
                                              <p:pRg st="1" end="1"/>
                                            </p:txEl>
                                          </p:spTgt>
                                        </p:tgtEl>
                                        <p:attrNameLst>
                                          <p:attrName>style.visibility</p:attrName>
                                        </p:attrNameLst>
                                      </p:cBhvr>
                                      <p:to>
                                        <p:strVal val="visible"/>
                                      </p:to>
                                    </p:set>
                                    <p:animEffect transition="in" filter="fade">
                                      <p:cBhvr>
                                        <p:cTn id="12" dur="500"/>
                                        <p:tgtEl>
                                          <p:spTgt spid="40857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8579">
                                            <p:txEl>
                                              <p:pRg st="2" end="2"/>
                                            </p:txEl>
                                          </p:spTgt>
                                        </p:tgtEl>
                                        <p:attrNameLst>
                                          <p:attrName>style.visibility</p:attrName>
                                        </p:attrNameLst>
                                      </p:cBhvr>
                                      <p:to>
                                        <p:strVal val="visible"/>
                                      </p:to>
                                    </p:set>
                                    <p:animEffect transition="in" filter="fade">
                                      <p:cBhvr>
                                        <p:cTn id="15" dur="500"/>
                                        <p:tgtEl>
                                          <p:spTgt spid="40857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8579">
                                            <p:txEl>
                                              <p:pRg st="3" end="3"/>
                                            </p:txEl>
                                          </p:spTgt>
                                        </p:tgtEl>
                                        <p:attrNameLst>
                                          <p:attrName>style.visibility</p:attrName>
                                        </p:attrNameLst>
                                      </p:cBhvr>
                                      <p:to>
                                        <p:strVal val="visible"/>
                                      </p:to>
                                    </p:set>
                                    <p:animEffect transition="in" filter="fade">
                                      <p:cBhvr>
                                        <p:cTn id="18" dur="500"/>
                                        <p:tgtEl>
                                          <p:spTgt spid="40857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8579">
                                            <p:txEl>
                                              <p:pRg st="4" end="4"/>
                                            </p:txEl>
                                          </p:spTgt>
                                        </p:tgtEl>
                                        <p:attrNameLst>
                                          <p:attrName>style.visibility</p:attrName>
                                        </p:attrNameLst>
                                      </p:cBhvr>
                                      <p:to>
                                        <p:strVal val="visible"/>
                                      </p:to>
                                    </p:set>
                                    <p:animEffect transition="in" filter="fade">
                                      <p:cBhvr>
                                        <p:cTn id="21" dur="500"/>
                                        <p:tgtEl>
                                          <p:spTgt spid="40857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8579">
                                            <p:txEl>
                                              <p:pRg st="5" end="5"/>
                                            </p:txEl>
                                          </p:spTgt>
                                        </p:tgtEl>
                                        <p:attrNameLst>
                                          <p:attrName>style.visibility</p:attrName>
                                        </p:attrNameLst>
                                      </p:cBhvr>
                                      <p:to>
                                        <p:strVal val="visible"/>
                                      </p:to>
                                    </p:set>
                                    <p:animEffect transition="in" filter="fade">
                                      <p:cBhvr>
                                        <p:cTn id="24" dur="500"/>
                                        <p:tgtEl>
                                          <p:spTgt spid="408579">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8579">
                                            <p:txEl>
                                              <p:pRg st="6" end="6"/>
                                            </p:txEl>
                                          </p:spTgt>
                                        </p:tgtEl>
                                        <p:attrNameLst>
                                          <p:attrName>style.visibility</p:attrName>
                                        </p:attrNameLst>
                                      </p:cBhvr>
                                      <p:to>
                                        <p:strVal val="visible"/>
                                      </p:to>
                                    </p:set>
                                    <p:animEffect transition="in" filter="fade">
                                      <p:cBhvr>
                                        <p:cTn id="27" dur="500"/>
                                        <p:tgtEl>
                                          <p:spTgt spid="408579">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8579">
                                            <p:txEl>
                                              <p:pRg st="7" end="7"/>
                                            </p:txEl>
                                          </p:spTgt>
                                        </p:tgtEl>
                                        <p:attrNameLst>
                                          <p:attrName>style.visibility</p:attrName>
                                        </p:attrNameLst>
                                      </p:cBhvr>
                                      <p:to>
                                        <p:strVal val="visible"/>
                                      </p:to>
                                    </p:set>
                                    <p:animEffect transition="in" filter="fade">
                                      <p:cBhvr>
                                        <p:cTn id="30" dur="500"/>
                                        <p:tgtEl>
                                          <p:spTgt spid="408579">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8579">
                                            <p:txEl>
                                              <p:pRg st="8" end="8"/>
                                            </p:txEl>
                                          </p:spTgt>
                                        </p:tgtEl>
                                        <p:attrNameLst>
                                          <p:attrName>style.visibility</p:attrName>
                                        </p:attrNameLst>
                                      </p:cBhvr>
                                      <p:to>
                                        <p:strVal val="visible"/>
                                      </p:to>
                                    </p:set>
                                    <p:animEffect transition="in" filter="fade">
                                      <p:cBhvr>
                                        <p:cTn id="33" dur="500"/>
                                        <p:tgtEl>
                                          <p:spTgt spid="408579">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8579">
                                            <p:txEl>
                                              <p:pRg st="9" end="9"/>
                                            </p:txEl>
                                          </p:spTgt>
                                        </p:tgtEl>
                                        <p:attrNameLst>
                                          <p:attrName>style.visibility</p:attrName>
                                        </p:attrNameLst>
                                      </p:cBhvr>
                                      <p:to>
                                        <p:strVal val="visible"/>
                                      </p:to>
                                    </p:set>
                                    <p:animEffect transition="in" filter="fade">
                                      <p:cBhvr>
                                        <p:cTn id="38" dur="500"/>
                                        <p:tgtEl>
                                          <p:spTgt spid="408579">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8579">
                                            <p:txEl>
                                              <p:pRg st="10" end="10"/>
                                            </p:txEl>
                                          </p:spTgt>
                                        </p:tgtEl>
                                        <p:attrNameLst>
                                          <p:attrName>style.visibility</p:attrName>
                                        </p:attrNameLst>
                                      </p:cBhvr>
                                      <p:to>
                                        <p:strVal val="visible"/>
                                      </p:to>
                                    </p:set>
                                    <p:animEffect transition="in" filter="fade">
                                      <p:cBhvr>
                                        <p:cTn id="41" dur="500"/>
                                        <p:tgtEl>
                                          <p:spTgt spid="408579">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8579">
                                            <p:txEl>
                                              <p:pRg st="11" end="11"/>
                                            </p:txEl>
                                          </p:spTgt>
                                        </p:tgtEl>
                                        <p:attrNameLst>
                                          <p:attrName>style.visibility</p:attrName>
                                        </p:attrNameLst>
                                      </p:cBhvr>
                                      <p:to>
                                        <p:strVal val="visible"/>
                                      </p:to>
                                    </p:set>
                                    <p:animEffect transition="in" filter="fade">
                                      <p:cBhvr>
                                        <p:cTn id="44" dur="500"/>
                                        <p:tgtEl>
                                          <p:spTgt spid="408579">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8579">
                                            <p:txEl>
                                              <p:pRg st="12" end="12"/>
                                            </p:txEl>
                                          </p:spTgt>
                                        </p:tgtEl>
                                        <p:attrNameLst>
                                          <p:attrName>style.visibility</p:attrName>
                                        </p:attrNameLst>
                                      </p:cBhvr>
                                      <p:to>
                                        <p:strVal val="visible"/>
                                      </p:to>
                                    </p:set>
                                    <p:animEffect transition="in" filter="fade">
                                      <p:cBhvr>
                                        <p:cTn id="47" dur="500"/>
                                        <p:tgtEl>
                                          <p:spTgt spid="40857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532659" y="228193"/>
            <a:ext cx="6678849" cy="572027"/>
          </a:xfrm>
        </p:spPr>
        <p:txBody>
          <a:bodyPr/>
          <a:lstStyle/>
          <a:p>
            <a:pPr eaLnBrk="1" hangingPunct="1">
              <a:defRPr/>
            </a:pPr>
            <a:r>
              <a:rPr lang="en-US" dirty="0" smtClean="0">
                <a:cs typeface="+mj-cs"/>
              </a:rPr>
              <a:t>Code Profiling Example</a:t>
            </a:r>
          </a:p>
        </p:txBody>
      </p:sp>
      <p:sp>
        <p:nvSpPr>
          <p:cNvPr id="409603" name="Rectangle 3"/>
          <p:cNvSpPr>
            <a:spLocks noGrp="1" noChangeArrowheads="1"/>
          </p:cNvSpPr>
          <p:nvPr>
            <p:ph type="body" idx="1"/>
          </p:nvPr>
        </p:nvSpPr>
        <p:spPr>
          <a:xfrm>
            <a:off x="290167" y="912764"/>
            <a:ext cx="8295849" cy="606887"/>
          </a:xfrm>
        </p:spPr>
        <p:txBody>
          <a:bodyPr/>
          <a:lstStyle/>
          <a:p>
            <a:pPr eaLnBrk="1" hangingPunct="1">
              <a:buFont typeface="Wingdings" charset="0"/>
              <a:buNone/>
              <a:defRPr/>
            </a:pPr>
            <a:r>
              <a:rPr lang="en-US" dirty="0" smtClean="0">
                <a:cs typeface="+mn-cs"/>
              </a:rPr>
              <a:t>Task</a:t>
            </a:r>
          </a:p>
          <a:p>
            <a:pPr lvl="1" eaLnBrk="1" hangingPunct="1">
              <a:defRPr/>
            </a:pPr>
            <a:r>
              <a:rPr lang="en-US" dirty="0" smtClean="0"/>
              <a:t>Count word frequencies in text document</a:t>
            </a:r>
          </a:p>
          <a:p>
            <a:pPr lvl="1" eaLnBrk="1" hangingPunct="1">
              <a:defRPr/>
            </a:pPr>
            <a:r>
              <a:rPr lang="en-US" dirty="0" smtClean="0"/>
              <a:t>Produce sorted list of words from most frequent to least</a:t>
            </a:r>
          </a:p>
          <a:p>
            <a:pPr eaLnBrk="1" hangingPunct="1">
              <a:buFont typeface="Wingdings" charset="0"/>
              <a:buNone/>
              <a:defRPr/>
            </a:pPr>
            <a:r>
              <a:rPr lang="en-US" dirty="0" smtClean="0">
                <a:cs typeface="+mn-cs"/>
              </a:rPr>
              <a:t>Steps</a:t>
            </a:r>
          </a:p>
          <a:p>
            <a:pPr marL="948592" lvl="1" indent="-453813" eaLnBrk="1" hangingPunct="1">
              <a:buFont typeface="+mj-lt"/>
              <a:buAutoNum type="arabicPeriod"/>
              <a:defRPr/>
            </a:pPr>
            <a:r>
              <a:rPr lang="en-US" dirty="0" smtClean="0"/>
              <a:t>Convert strings to lowercase</a:t>
            </a:r>
          </a:p>
          <a:p>
            <a:pPr marL="948592" lvl="1" indent="-453813" eaLnBrk="1" hangingPunct="1">
              <a:buFont typeface="+mj-lt"/>
              <a:buAutoNum type="arabicPeriod"/>
              <a:defRPr/>
            </a:pPr>
            <a:r>
              <a:rPr lang="en-US" dirty="0" smtClean="0"/>
              <a:t>Apply hash function</a:t>
            </a:r>
          </a:p>
          <a:p>
            <a:pPr marL="948592" lvl="1" indent="-453813" eaLnBrk="1" hangingPunct="1">
              <a:buFont typeface="+mj-lt"/>
              <a:buAutoNum type="arabicPeriod"/>
              <a:defRPr/>
            </a:pPr>
            <a:r>
              <a:rPr lang="en-US" dirty="0" smtClean="0"/>
              <a:t>Each hash bucket is a linked list.</a:t>
            </a:r>
          </a:p>
          <a:p>
            <a:pPr marL="948592" lvl="1" indent="-453813" eaLnBrk="1" hangingPunct="1">
              <a:buNone/>
              <a:defRPr/>
            </a:pPr>
            <a:r>
              <a:rPr lang="en-US" dirty="0" smtClean="0"/>
              <a:t>      Search list, </a:t>
            </a:r>
          </a:p>
          <a:p>
            <a:pPr marL="1241679" lvl="2" indent="-340358" eaLnBrk="1" hangingPunct="1">
              <a:buFont typeface="Wingdings" pitchFamily="-1" charset="2"/>
              <a:buChar char="l"/>
              <a:defRPr/>
            </a:pPr>
            <a:r>
              <a:rPr lang="en-US" sz="1800" dirty="0"/>
              <a:t>If not found, insert in list</a:t>
            </a:r>
          </a:p>
          <a:p>
            <a:pPr marL="1241679" lvl="2" indent="-340358" eaLnBrk="1" hangingPunct="1">
              <a:buFont typeface="Wingdings" pitchFamily="-1" charset="2"/>
              <a:buChar char="l"/>
              <a:defRPr/>
            </a:pPr>
            <a:r>
              <a:rPr lang="en-US" sz="1800" dirty="0"/>
              <a:t>If found, increment counter for word</a:t>
            </a:r>
          </a:p>
          <a:p>
            <a:pPr marL="948592" lvl="1" indent="-453813" eaLnBrk="1" hangingPunct="1">
              <a:buFont typeface="+mj-lt"/>
              <a:buAutoNum type="arabicPeriod" startAt="4"/>
              <a:defRPr/>
            </a:pPr>
            <a:r>
              <a:rPr lang="en-US" dirty="0" smtClean="0"/>
              <a:t>Sort results</a:t>
            </a:r>
          </a:p>
          <a:p>
            <a:pPr eaLnBrk="1" hangingPunct="1">
              <a:buFont typeface="Wingdings" charset="0"/>
              <a:buNone/>
              <a:defRPr/>
            </a:pPr>
            <a:r>
              <a:rPr lang="en-US" dirty="0" smtClean="0">
                <a:cs typeface="+mn-cs"/>
              </a:rPr>
              <a:t>Data Set</a:t>
            </a:r>
          </a:p>
          <a:p>
            <a:pPr lvl="1" eaLnBrk="1" hangingPunct="1">
              <a:defRPr/>
            </a:pPr>
            <a:r>
              <a:rPr lang="en-US" dirty="0" smtClean="0"/>
              <a:t>Collected works of Shakespeare</a:t>
            </a:r>
          </a:p>
          <a:p>
            <a:pPr lvl="1" eaLnBrk="1" hangingPunct="1">
              <a:defRPr/>
            </a:pPr>
            <a:r>
              <a:rPr lang="en-US" dirty="0" smtClean="0"/>
              <a:t>946,596 total words, 26,596 unique</a:t>
            </a:r>
          </a:p>
          <a:p>
            <a:pPr lvl="1" eaLnBrk="1" hangingPunct="1">
              <a:defRPr/>
            </a:pPr>
            <a:r>
              <a:rPr lang="en-US" dirty="0" smtClean="0"/>
              <a:t>Initial implementation: 9.2 seconds</a:t>
            </a:r>
          </a:p>
        </p:txBody>
      </p:sp>
      <p:graphicFrame>
        <p:nvGraphicFramePr>
          <p:cNvPr id="409604" name="Group 4"/>
          <p:cNvGraphicFramePr>
            <a:graphicFrameLocks noGrp="1"/>
          </p:cNvGraphicFramePr>
          <p:nvPr/>
        </p:nvGraphicFramePr>
        <p:xfrm>
          <a:off x="5859252" y="3118416"/>
          <a:ext cx="2435014" cy="3228920"/>
        </p:xfrm>
        <a:graphic>
          <a:graphicData uri="http://schemas.openxmlformats.org/drawingml/2006/table">
            <a:tbl>
              <a:tblPr/>
              <a:tblGrid>
                <a:gridCol w="1217507"/>
                <a:gridCol w="1217507"/>
              </a:tblGrid>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29,801</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the</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27,529</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and</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21,029</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I</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20,957</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to</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18,514</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of</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15,370</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a</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14010</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you</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12,936</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my</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11,722</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in</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11,519</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that</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35" name="Rectangle 40"/>
          <p:cNvSpPr>
            <a:spLocks noChangeArrowheads="1"/>
          </p:cNvSpPr>
          <p:nvPr/>
        </p:nvSpPr>
        <p:spPr bwMode="auto">
          <a:xfrm>
            <a:off x="5815461" y="2357826"/>
            <a:ext cx="2467223" cy="67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1" tIns="45362" rIns="90761" bIns="45362">
            <a:spAutoFit/>
          </a:bodyPr>
          <a:lstStyle/>
          <a:p>
            <a:pPr marL="113454" lvl="1" indent="0">
              <a:spcBef>
                <a:spcPct val="30000"/>
              </a:spcBef>
              <a:buSzPct val="100000"/>
            </a:pPr>
            <a:r>
              <a:rPr lang="en-US">
                <a:solidFill>
                  <a:srgbClr val="A50021"/>
                </a:solidFill>
              </a:rPr>
              <a:t>Shakespeare</a:t>
            </a:r>
            <a:r>
              <a:rPr lang="ja-JP" altLang="en-US">
                <a:solidFill>
                  <a:srgbClr val="A50021"/>
                </a:solidFill>
                <a:latin typeface="Arial" charset="0"/>
              </a:rPr>
              <a:t>’</a:t>
            </a:r>
            <a:r>
              <a:rPr lang="en-US" altLang="ja-JP">
                <a:solidFill>
                  <a:srgbClr val="A50021"/>
                </a:solidFill>
              </a:rPr>
              <a:t>s</a:t>
            </a:r>
          </a:p>
          <a:p>
            <a:pPr marL="113454" lvl="1" indent="0">
              <a:spcBef>
                <a:spcPct val="30000"/>
              </a:spcBef>
              <a:buSzPct val="100000"/>
            </a:pPr>
            <a:r>
              <a:rPr lang="en-US">
                <a:solidFill>
                  <a:srgbClr val="A50021"/>
                </a:solidFill>
              </a:rPr>
              <a:t>most frequent words</a:t>
            </a:r>
          </a:p>
        </p:txBody>
      </p:sp>
    </p:spTree>
    <p:extLst>
      <p:ext uri="{BB962C8B-B14F-4D97-AF65-F5344CB8AC3E}">
        <p14:creationId xmlns:p14="http://schemas.microsoft.com/office/powerpoint/2010/main" val="14011183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animEffect transition="in" filter="fade">
                                      <p:cBhvr>
                                        <p:cTn id="7" dur="500"/>
                                        <p:tgtEl>
                                          <p:spTgt spid="4096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9603">
                                            <p:txEl>
                                              <p:pRg st="1" end="1"/>
                                            </p:txEl>
                                          </p:spTgt>
                                        </p:tgtEl>
                                        <p:attrNameLst>
                                          <p:attrName>style.visibility</p:attrName>
                                        </p:attrNameLst>
                                      </p:cBhvr>
                                      <p:to>
                                        <p:strVal val="visible"/>
                                      </p:to>
                                    </p:set>
                                    <p:animEffect transition="in" filter="fade">
                                      <p:cBhvr>
                                        <p:cTn id="10" dur="500"/>
                                        <p:tgtEl>
                                          <p:spTgt spid="40960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9603">
                                            <p:txEl>
                                              <p:pRg st="2" end="2"/>
                                            </p:txEl>
                                          </p:spTgt>
                                        </p:tgtEl>
                                        <p:attrNameLst>
                                          <p:attrName>style.visibility</p:attrName>
                                        </p:attrNameLst>
                                      </p:cBhvr>
                                      <p:to>
                                        <p:strVal val="visible"/>
                                      </p:to>
                                    </p:set>
                                    <p:animEffect transition="in" filter="fade">
                                      <p:cBhvr>
                                        <p:cTn id="13" dur="500"/>
                                        <p:tgtEl>
                                          <p:spTgt spid="4096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3" end="3"/>
                                            </p:txEl>
                                          </p:spTgt>
                                        </p:tgtEl>
                                        <p:attrNameLst>
                                          <p:attrName>style.visibility</p:attrName>
                                        </p:attrNameLst>
                                      </p:cBhvr>
                                      <p:to>
                                        <p:strVal val="visible"/>
                                      </p:to>
                                    </p:set>
                                    <p:animEffect transition="in" filter="fade">
                                      <p:cBhvr>
                                        <p:cTn id="18" dur="500"/>
                                        <p:tgtEl>
                                          <p:spTgt spid="40960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9603">
                                            <p:txEl>
                                              <p:pRg st="4" end="4"/>
                                            </p:txEl>
                                          </p:spTgt>
                                        </p:tgtEl>
                                        <p:attrNameLst>
                                          <p:attrName>style.visibility</p:attrName>
                                        </p:attrNameLst>
                                      </p:cBhvr>
                                      <p:to>
                                        <p:strVal val="visible"/>
                                      </p:to>
                                    </p:set>
                                    <p:animEffect transition="in" filter="fade">
                                      <p:cBhvr>
                                        <p:cTn id="21" dur="500"/>
                                        <p:tgtEl>
                                          <p:spTgt spid="40960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9603">
                                            <p:txEl>
                                              <p:pRg st="5" end="5"/>
                                            </p:txEl>
                                          </p:spTgt>
                                        </p:tgtEl>
                                        <p:attrNameLst>
                                          <p:attrName>style.visibility</p:attrName>
                                        </p:attrNameLst>
                                      </p:cBhvr>
                                      <p:to>
                                        <p:strVal val="visible"/>
                                      </p:to>
                                    </p:set>
                                    <p:animEffect transition="in" filter="fade">
                                      <p:cBhvr>
                                        <p:cTn id="24" dur="500"/>
                                        <p:tgtEl>
                                          <p:spTgt spid="40960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9603">
                                            <p:txEl>
                                              <p:pRg st="6" end="6"/>
                                            </p:txEl>
                                          </p:spTgt>
                                        </p:tgtEl>
                                        <p:attrNameLst>
                                          <p:attrName>style.visibility</p:attrName>
                                        </p:attrNameLst>
                                      </p:cBhvr>
                                      <p:to>
                                        <p:strVal val="visible"/>
                                      </p:to>
                                    </p:set>
                                    <p:animEffect transition="in" filter="fade">
                                      <p:cBhvr>
                                        <p:cTn id="27" dur="500"/>
                                        <p:tgtEl>
                                          <p:spTgt spid="40960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9603">
                                            <p:txEl>
                                              <p:pRg st="7" end="7"/>
                                            </p:txEl>
                                          </p:spTgt>
                                        </p:tgtEl>
                                        <p:attrNameLst>
                                          <p:attrName>style.visibility</p:attrName>
                                        </p:attrNameLst>
                                      </p:cBhvr>
                                      <p:to>
                                        <p:strVal val="visible"/>
                                      </p:to>
                                    </p:set>
                                    <p:animEffect transition="in" filter="fade">
                                      <p:cBhvr>
                                        <p:cTn id="30" dur="500"/>
                                        <p:tgtEl>
                                          <p:spTgt spid="40960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9603">
                                            <p:txEl>
                                              <p:pRg st="8" end="8"/>
                                            </p:txEl>
                                          </p:spTgt>
                                        </p:tgtEl>
                                        <p:attrNameLst>
                                          <p:attrName>style.visibility</p:attrName>
                                        </p:attrNameLst>
                                      </p:cBhvr>
                                      <p:to>
                                        <p:strVal val="visible"/>
                                      </p:to>
                                    </p:set>
                                    <p:animEffect transition="in" filter="fade">
                                      <p:cBhvr>
                                        <p:cTn id="33" dur="500"/>
                                        <p:tgtEl>
                                          <p:spTgt spid="40960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9603">
                                            <p:txEl>
                                              <p:pRg st="9" end="9"/>
                                            </p:txEl>
                                          </p:spTgt>
                                        </p:tgtEl>
                                        <p:attrNameLst>
                                          <p:attrName>style.visibility</p:attrName>
                                        </p:attrNameLst>
                                      </p:cBhvr>
                                      <p:to>
                                        <p:strVal val="visible"/>
                                      </p:to>
                                    </p:set>
                                    <p:animEffect transition="in" filter="fade">
                                      <p:cBhvr>
                                        <p:cTn id="36" dur="500"/>
                                        <p:tgtEl>
                                          <p:spTgt spid="40960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9603">
                                            <p:txEl>
                                              <p:pRg st="10" end="10"/>
                                            </p:txEl>
                                          </p:spTgt>
                                        </p:tgtEl>
                                        <p:attrNameLst>
                                          <p:attrName>style.visibility</p:attrName>
                                        </p:attrNameLst>
                                      </p:cBhvr>
                                      <p:to>
                                        <p:strVal val="visible"/>
                                      </p:to>
                                    </p:set>
                                    <p:animEffect transition="in" filter="fade">
                                      <p:cBhvr>
                                        <p:cTn id="39" dur="500"/>
                                        <p:tgtEl>
                                          <p:spTgt spid="409603">
                                            <p:txEl>
                                              <p:pRg st="10" end="1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9603">
                                            <p:txEl>
                                              <p:pRg st="11" end="11"/>
                                            </p:txEl>
                                          </p:spTgt>
                                        </p:tgtEl>
                                        <p:attrNameLst>
                                          <p:attrName>style.visibility</p:attrName>
                                        </p:attrNameLst>
                                      </p:cBhvr>
                                      <p:to>
                                        <p:strVal val="visible"/>
                                      </p:to>
                                    </p:set>
                                    <p:animEffect transition="in" filter="fade">
                                      <p:cBhvr>
                                        <p:cTn id="44" dur="500"/>
                                        <p:tgtEl>
                                          <p:spTgt spid="40960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9603">
                                            <p:txEl>
                                              <p:pRg st="12" end="12"/>
                                            </p:txEl>
                                          </p:spTgt>
                                        </p:tgtEl>
                                        <p:attrNameLst>
                                          <p:attrName>style.visibility</p:attrName>
                                        </p:attrNameLst>
                                      </p:cBhvr>
                                      <p:to>
                                        <p:strVal val="visible"/>
                                      </p:to>
                                    </p:set>
                                    <p:animEffect transition="in" filter="fade">
                                      <p:cBhvr>
                                        <p:cTn id="47" dur="500"/>
                                        <p:tgtEl>
                                          <p:spTgt spid="40960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9603">
                                            <p:txEl>
                                              <p:pRg st="13" end="13"/>
                                            </p:txEl>
                                          </p:spTgt>
                                        </p:tgtEl>
                                        <p:attrNameLst>
                                          <p:attrName>style.visibility</p:attrName>
                                        </p:attrNameLst>
                                      </p:cBhvr>
                                      <p:to>
                                        <p:strVal val="visible"/>
                                      </p:to>
                                    </p:set>
                                    <p:animEffect transition="in" filter="fade">
                                      <p:cBhvr>
                                        <p:cTn id="50" dur="500"/>
                                        <p:tgtEl>
                                          <p:spTgt spid="40960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9603">
                                            <p:txEl>
                                              <p:pRg st="14" end="14"/>
                                            </p:txEl>
                                          </p:spTgt>
                                        </p:tgtEl>
                                        <p:attrNameLst>
                                          <p:attrName>style.visibility</p:attrName>
                                        </p:attrNameLst>
                                      </p:cBhvr>
                                      <p:to>
                                        <p:strVal val="visible"/>
                                      </p:to>
                                    </p:set>
                                    <p:animEffect transition="in" filter="fade">
                                      <p:cBhvr>
                                        <p:cTn id="53" dur="500"/>
                                        <p:tgtEl>
                                          <p:spTgt spid="409603">
                                            <p:txEl>
                                              <p:pRg st="14" end="14"/>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409604"/>
                                        </p:tgtEl>
                                        <p:attrNameLst>
                                          <p:attrName>style.visibility</p:attrName>
                                        </p:attrNameLst>
                                      </p:cBhvr>
                                      <p:to>
                                        <p:strVal val="visible"/>
                                      </p:to>
                                    </p:set>
                                    <p:animEffect transition="in" filter="dissolve">
                                      <p:cBhvr>
                                        <p:cTn id="58" dur="500"/>
                                        <p:tgtEl>
                                          <p:spTgt spid="40960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9735"/>
                                        </p:tgtEl>
                                        <p:attrNameLst>
                                          <p:attrName>style.visibility</p:attrName>
                                        </p:attrNameLst>
                                      </p:cBhvr>
                                      <p:to>
                                        <p:strVal val="visible"/>
                                      </p:to>
                                    </p:set>
                                    <p:animEffect transition="in" filter="dissolve">
                                      <p:cBhvr>
                                        <p:cTn id="61" dur="500"/>
                                        <p:tgtEl>
                                          <p:spTgt spid="29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p:bldP spid="297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532659" y="228193"/>
            <a:ext cx="6678849" cy="572027"/>
          </a:xfrm>
        </p:spPr>
        <p:txBody>
          <a:bodyPr/>
          <a:lstStyle/>
          <a:p>
            <a:pPr eaLnBrk="1" hangingPunct="1">
              <a:defRPr/>
            </a:pPr>
            <a:r>
              <a:rPr lang="en-US" dirty="0" smtClean="0">
                <a:cs typeface="+mj-cs"/>
              </a:rPr>
              <a:t>Hash Function</a:t>
            </a:r>
          </a:p>
        </p:txBody>
      </p:sp>
      <p:sp>
        <p:nvSpPr>
          <p:cNvPr id="409603" name="Rectangle 3"/>
          <p:cNvSpPr>
            <a:spLocks noGrp="1" noChangeArrowheads="1"/>
          </p:cNvSpPr>
          <p:nvPr>
            <p:ph type="body" idx="1"/>
          </p:nvPr>
        </p:nvSpPr>
        <p:spPr>
          <a:xfrm>
            <a:off x="290167" y="988765"/>
            <a:ext cx="8308531" cy="3726886"/>
          </a:xfrm>
        </p:spPr>
        <p:txBody>
          <a:bodyPr/>
          <a:lstStyle/>
          <a:p>
            <a:pPr eaLnBrk="1" hangingPunct="1">
              <a:defRPr/>
            </a:pPr>
            <a:r>
              <a:rPr lang="en-US" sz="2000" dirty="0">
                <a:solidFill>
                  <a:schemeClr val="tx1">
                    <a:lumMod val="50000"/>
                  </a:schemeClr>
                </a:solidFill>
                <a:latin typeface="Helvetica" charset="0"/>
                <a:ea typeface="ＭＳ Ｐゴシック" charset="0"/>
              </a:rPr>
              <a:t>Takes a set of input values and maps/groups them into N subsets or buckets</a:t>
            </a:r>
          </a:p>
          <a:p>
            <a:pPr eaLnBrk="1" hangingPunct="1">
              <a:defRPr/>
            </a:pPr>
            <a:r>
              <a:rPr lang="en-US" sz="2000" dirty="0">
                <a:solidFill>
                  <a:schemeClr val="tx1">
                    <a:lumMod val="50000"/>
                  </a:schemeClr>
                </a:solidFill>
                <a:latin typeface="Helvetica" charset="0"/>
                <a:ea typeface="ＭＳ Ｐゴシック" charset="0"/>
              </a:rPr>
              <a:t>Typically used to quickly classify/separate inputs into one of N possible categories</a:t>
            </a:r>
          </a:p>
          <a:p>
            <a:pPr eaLnBrk="1" hangingPunct="1">
              <a:defRPr/>
            </a:pPr>
            <a:r>
              <a:rPr lang="en-US" sz="2000" dirty="0">
                <a:solidFill>
                  <a:schemeClr val="tx1">
                    <a:lumMod val="50000"/>
                  </a:schemeClr>
                </a:solidFill>
                <a:latin typeface="Helvetica" charset="0"/>
                <a:ea typeface="ＭＳ Ｐゴシック" charset="0"/>
              </a:rPr>
              <a:t>Example 1: if set of input values = all English words, then h(word) could classify a word by its first letter, creating 26 buckets, e.g. bucket </a:t>
            </a:r>
            <a:r>
              <a:rPr lang="ja-JP" altLang="en-US" sz="2000" dirty="0">
                <a:solidFill>
                  <a:schemeClr val="tx1">
                    <a:lumMod val="50000"/>
                  </a:schemeClr>
                </a:solidFill>
                <a:latin typeface="Helvetica" charset="0"/>
                <a:ea typeface="ＭＳ Ｐゴシック" charset="0"/>
              </a:rPr>
              <a:t>‘</a:t>
            </a:r>
            <a:r>
              <a:rPr lang="en-US" altLang="ja-JP" sz="2000" dirty="0">
                <a:solidFill>
                  <a:schemeClr val="tx1">
                    <a:lumMod val="50000"/>
                  </a:schemeClr>
                </a:solidFill>
                <a:latin typeface="Helvetica" charset="0"/>
                <a:ea typeface="ＭＳ Ｐゴシック" charset="0"/>
              </a:rPr>
              <a:t>a</a:t>
            </a:r>
            <a:r>
              <a:rPr lang="ja-JP" altLang="en-US" sz="2000" dirty="0">
                <a:solidFill>
                  <a:schemeClr val="tx1">
                    <a:lumMod val="50000"/>
                  </a:schemeClr>
                </a:solidFill>
                <a:latin typeface="Helvetica" charset="0"/>
                <a:ea typeface="ＭＳ Ｐゴシック" charset="0"/>
              </a:rPr>
              <a:t>’</a:t>
            </a:r>
            <a:r>
              <a:rPr lang="en-US" altLang="ja-JP" sz="2000" dirty="0">
                <a:solidFill>
                  <a:schemeClr val="tx1">
                    <a:lumMod val="50000"/>
                  </a:schemeClr>
                </a:solidFill>
                <a:latin typeface="Helvetica" charset="0"/>
                <a:ea typeface="ＭＳ Ｐゴシック" charset="0"/>
              </a:rPr>
              <a:t> contains all words starting with </a:t>
            </a:r>
            <a:r>
              <a:rPr lang="ja-JP" altLang="en-US" sz="2000" dirty="0">
                <a:solidFill>
                  <a:schemeClr val="tx1">
                    <a:lumMod val="50000"/>
                  </a:schemeClr>
                </a:solidFill>
                <a:latin typeface="Helvetica" charset="0"/>
                <a:ea typeface="ＭＳ Ｐゴシック" charset="0"/>
              </a:rPr>
              <a:t>‘</a:t>
            </a:r>
            <a:r>
              <a:rPr lang="en-US" altLang="ja-JP" sz="2000" dirty="0">
                <a:solidFill>
                  <a:schemeClr val="tx1">
                    <a:lumMod val="50000"/>
                  </a:schemeClr>
                </a:solidFill>
                <a:latin typeface="Helvetica" charset="0"/>
                <a:ea typeface="ＭＳ Ｐゴシック" charset="0"/>
              </a:rPr>
              <a:t>a</a:t>
            </a:r>
            <a:r>
              <a:rPr lang="ja-JP" altLang="en-US" sz="2000" dirty="0">
                <a:solidFill>
                  <a:schemeClr val="tx1">
                    <a:lumMod val="50000"/>
                  </a:schemeClr>
                </a:solidFill>
                <a:latin typeface="Helvetica" charset="0"/>
                <a:ea typeface="ＭＳ Ｐゴシック" charset="0"/>
              </a:rPr>
              <a:t>’</a:t>
            </a:r>
            <a:r>
              <a:rPr lang="en-US" altLang="ja-JP" sz="2000" dirty="0">
                <a:solidFill>
                  <a:schemeClr val="tx1">
                    <a:lumMod val="50000"/>
                  </a:schemeClr>
                </a:solidFill>
                <a:latin typeface="Helvetica" charset="0"/>
                <a:ea typeface="ＭＳ Ｐゴシック" charset="0"/>
              </a:rPr>
              <a:t>…</a:t>
            </a:r>
          </a:p>
          <a:p>
            <a:pPr eaLnBrk="1" hangingPunct="1">
              <a:defRPr/>
            </a:pPr>
            <a:r>
              <a:rPr lang="en-US" sz="2000" dirty="0">
                <a:solidFill>
                  <a:schemeClr val="tx1">
                    <a:lumMod val="50000"/>
                  </a:schemeClr>
                </a:solidFill>
                <a:latin typeface="Helvetica" charset="0"/>
                <a:ea typeface="ＭＳ Ｐゴシック" charset="0"/>
              </a:rPr>
              <a:t>Example 2: if set of input values = all integers, then h(</a:t>
            </a:r>
            <a:r>
              <a:rPr lang="en-US" sz="2000" dirty="0" err="1">
                <a:solidFill>
                  <a:schemeClr val="tx1">
                    <a:lumMod val="50000"/>
                  </a:schemeClr>
                </a:solidFill>
                <a:latin typeface="Helvetica" charset="0"/>
                <a:ea typeface="ＭＳ Ｐゴシック" charset="0"/>
              </a:rPr>
              <a:t>num</a:t>
            </a:r>
            <a:r>
              <a:rPr lang="en-US" sz="2000" dirty="0">
                <a:solidFill>
                  <a:schemeClr val="tx1">
                    <a:lumMod val="50000"/>
                  </a:schemeClr>
                </a:solidFill>
                <a:latin typeface="Helvetica" charset="0"/>
                <a:ea typeface="ＭＳ Ｐゴシック" charset="0"/>
              </a:rPr>
              <a:t>) = </a:t>
            </a:r>
            <a:r>
              <a:rPr lang="en-US" sz="2000" dirty="0" err="1">
                <a:solidFill>
                  <a:schemeClr val="tx1">
                    <a:lumMod val="50000"/>
                  </a:schemeClr>
                </a:solidFill>
                <a:latin typeface="Helvetica" charset="0"/>
                <a:ea typeface="ＭＳ Ｐゴシック" charset="0"/>
              </a:rPr>
              <a:t>num</a:t>
            </a:r>
            <a:r>
              <a:rPr lang="en-US" sz="2000" dirty="0">
                <a:solidFill>
                  <a:schemeClr val="tx1">
                    <a:lumMod val="50000"/>
                  </a:schemeClr>
                </a:solidFill>
                <a:latin typeface="Helvetica" charset="0"/>
                <a:ea typeface="ＭＳ Ｐゴシック" charset="0"/>
              </a:rPr>
              <a:t> mod 4 would classify the input into one of 4 buckets</a:t>
            </a:r>
          </a:p>
          <a:p>
            <a:pPr lvl="1" eaLnBrk="1" hangingPunct="1">
              <a:defRPr/>
            </a:pPr>
            <a:endParaRPr lang="en-US" dirty="0">
              <a:solidFill>
                <a:schemeClr val="tx1">
                  <a:lumMod val="50000"/>
                </a:schemeClr>
              </a:solidFill>
              <a:latin typeface="Helvetica" charset="0"/>
              <a:ea typeface="ＭＳ Ｐゴシック" charset="0"/>
            </a:endParaRPr>
          </a:p>
        </p:txBody>
      </p:sp>
      <p:sp>
        <p:nvSpPr>
          <p:cNvPr id="27663" name="TextBox 30"/>
          <p:cNvSpPr txBox="1">
            <a:spLocks noChangeArrowheads="1"/>
          </p:cNvSpPr>
          <p:nvPr/>
        </p:nvSpPr>
        <p:spPr bwMode="auto">
          <a:xfrm>
            <a:off x="5987660" y="4336999"/>
            <a:ext cx="3219734" cy="258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1" tIns="45362" rIns="90761" bIns="4536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N buckets:</a:t>
            </a:r>
          </a:p>
          <a:p>
            <a:pPr algn="l"/>
            <a:endParaRPr lang="en-US" sz="1800">
              <a:solidFill>
                <a:srgbClr val="000066"/>
              </a:solidFill>
            </a:endParaRPr>
          </a:p>
          <a:p>
            <a:pPr algn="l"/>
            <a:r>
              <a:rPr lang="en-US" sz="1800">
                <a:solidFill>
                  <a:srgbClr val="000066"/>
                </a:solidFill>
              </a:rPr>
              <a:t>Note the length of each</a:t>
            </a:r>
          </a:p>
          <a:p>
            <a:pPr algn="l"/>
            <a:r>
              <a:rPr lang="en-US" sz="1800">
                <a:solidFill>
                  <a:srgbClr val="000066"/>
                </a:solidFill>
              </a:rPr>
              <a:t>bucket denotes the #</a:t>
            </a:r>
          </a:p>
          <a:p>
            <a:pPr algn="l"/>
            <a:r>
              <a:rPr lang="en-US" sz="1800">
                <a:solidFill>
                  <a:srgbClr val="000066"/>
                </a:solidFill>
              </a:rPr>
              <a:t>of items hashed to that</a:t>
            </a:r>
          </a:p>
          <a:p>
            <a:pPr algn="l"/>
            <a:r>
              <a:rPr lang="en-US" sz="1800">
                <a:solidFill>
                  <a:srgbClr val="000066"/>
                </a:solidFill>
              </a:rPr>
              <a:t>bucket.  For some but not</a:t>
            </a:r>
          </a:p>
          <a:p>
            <a:pPr algn="l"/>
            <a:r>
              <a:rPr lang="en-US" sz="1800">
                <a:solidFill>
                  <a:srgbClr val="000066"/>
                </a:solidFill>
              </a:rPr>
              <a:t>all hashes, a desired </a:t>
            </a:r>
          </a:p>
          <a:p>
            <a:pPr algn="l"/>
            <a:r>
              <a:rPr lang="en-US" sz="1800">
                <a:solidFill>
                  <a:srgbClr val="000066"/>
                </a:solidFill>
              </a:rPr>
              <a:t>property is that the hash</a:t>
            </a:r>
          </a:p>
          <a:p>
            <a:pPr algn="l"/>
            <a:r>
              <a:rPr lang="en-US" sz="1800">
                <a:solidFill>
                  <a:srgbClr val="000066"/>
                </a:solidFill>
              </a:rPr>
              <a:t>uniformly distributes the</a:t>
            </a:r>
          </a:p>
          <a:p>
            <a:pPr algn="l"/>
            <a:r>
              <a:rPr lang="en-US" sz="1800">
                <a:solidFill>
                  <a:srgbClr val="000066"/>
                </a:solidFill>
              </a:rPr>
              <a:t>input values to the buckets</a:t>
            </a:r>
          </a:p>
        </p:txBody>
      </p:sp>
      <p:sp>
        <p:nvSpPr>
          <p:cNvPr id="17" name="TextBox 5"/>
          <p:cNvSpPr txBox="1">
            <a:spLocks noChangeArrowheads="1"/>
          </p:cNvSpPr>
          <p:nvPr/>
        </p:nvSpPr>
        <p:spPr bwMode="auto">
          <a:xfrm>
            <a:off x="628650" y="5334000"/>
            <a:ext cx="16716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Hash h(input)</a:t>
            </a:r>
          </a:p>
        </p:txBody>
      </p:sp>
      <p:cxnSp>
        <p:nvCxnSpPr>
          <p:cNvPr id="18" name="Straight Arrow Connector 7"/>
          <p:cNvCxnSpPr>
            <a:cxnSpLocks noChangeShapeType="1"/>
          </p:cNvCxnSpPr>
          <p:nvPr/>
        </p:nvCxnSpPr>
        <p:spPr bwMode="auto">
          <a:xfrm flipV="1">
            <a:off x="2438400" y="4724400"/>
            <a:ext cx="1066800" cy="7620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8"/>
          <p:cNvCxnSpPr>
            <a:cxnSpLocks noChangeShapeType="1"/>
          </p:cNvCxnSpPr>
          <p:nvPr/>
        </p:nvCxnSpPr>
        <p:spPr bwMode="auto">
          <a:xfrm flipV="1">
            <a:off x="2438400" y="5105400"/>
            <a:ext cx="1066800" cy="3810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0" name="Straight Arrow Connector 11"/>
          <p:cNvCxnSpPr>
            <a:cxnSpLocks noChangeShapeType="1"/>
          </p:cNvCxnSpPr>
          <p:nvPr/>
        </p:nvCxnSpPr>
        <p:spPr bwMode="auto">
          <a:xfrm>
            <a:off x="2438400" y="5486400"/>
            <a:ext cx="1066800" cy="1588"/>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1" name="Straight Arrow Connector 18"/>
          <p:cNvCxnSpPr>
            <a:cxnSpLocks noChangeShapeType="1"/>
          </p:cNvCxnSpPr>
          <p:nvPr/>
        </p:nvCxnSpPr>
        <p:spPr bwMode="auto">
          <a:xfrm>
            <a:off x="2438400" y="5486400"/>
            <a:ext cx="1066800" cy="3810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2" name="Straight Arrow Connector 21"/>
          <p:cNvCxnSpPr>
            <a:cxnSpLocks noChangeShapeType="1"/>
          </p:cNvCxnSpPr>
          <p:nvPr/>
        </p:nvCxnSpPr>
        <p:spPr bwMode="auto">
          <a:xfrm>
            <a:off x="2438400" y="5486400"/>
            <a:ext cx="990600" cy="7620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sp>
        <p:nvSpPr>
          <p:cNvPr id="23" name="Rectangle 22"/>
          <p:cNvSpPr/>
          <p:nvPr/>
        </p:nvSpPr>
        <p:spPr bwMode="auto">
          <a:xfrm>
            <a:off x="3657600" y="4419600"/>
            <a:ext cx="16002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a:latin typeface="Helvetica" pitchFamily="-111" charset="0"/>
              <a:ea typeface="+mn-ea"/>
              <a:cs typeface="+mn-cs"/>
            </a:endParaRPr>
          </a:p>
        </p:txBody>
      </p:sp>
      <p:sp>
        <p:nvSpPr>
          <p:cNvPr id="24" name="Rectangle 23"/>
          <p:cNvSpPr/>
          <p:nvPr/>
        </p:nvSpPr>
        <p:spPr bwMode="auto">
          <a:xfrm>
            <a:off x="3657600" y="4876800"/>
            <a:ext cx="11430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wrap="none" lIns="45720" rIns="45720" anchor="ctr">
            <a:spAutoFit/>
          </a:bodyPr>
          <a:lstStyle/>
          <a:p>
            <a:pPr>
              <a:defRPr/>
            </a:pPr>
            <a:endParaRPr lang="en-US">
              <a:latin typeface="Helvetica" pitchFamily="-111" charset="0"/>
              <a:ea typeface="+mn-ea"/>
              <a:cs typeface="+mn-cs"/>
            </a:endParaRPr>
          </a:p>
        </p:txBody>
      </p:sp>
      <p:sp>
        <p:nvSpPr>
          <p:cNvPr id="30" name="Rectangle 29"/>
          <p:cNvSpPr/>
          <p:nvPr/>
        </p:nvSpPr>
        <p:spPr bwMode="auto">
          <a:xfrm>
            <a:off x="3657600" y="5334000"/>
            <a:ext cx="19050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a:latin typeface="Helvetica" pitchFamily="-111" charset="0"/>
              <a:ea typeface="+mn-ea"/>
              <a:cs typeface="+mn-cs"/>
            </a:endParaRPr>
          </a:p>
        </p:txBody>
      </p:sp>
      <p:sp>
        <p:nvSpPr>
          <p:cNvPr id="31" name="Rectangle 30"/>
          <p:cNvSpPr/>
          <p:nvPr/>
        </p:nvSpPr>
        <p:spPr bwMode="auto">
          <a:xfrm>
            <a:off x="3657600" y="5791200"/>
            <a:ext cx="2286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a:latin typeface="Helvetica" pitchFamily="-111" charset="0"/>
              <a:ea typeface="+mn-ea"/>
              <a:cs typeface="+mn-cs"/>
            </a:endParaRPr>
          </a:p>
        </p:txBody>
      </p:sp>
      <p:sp>
        <p:nvSpPr>
          <p:cNvPr id="32" name="Rectangle 31"/>
          <p:cNvSpPr/>
          <p:nvPr/>
        </p:nvSpPr>
        <p:spPr bwMode="auto">
          <a:xfrm>
            <a:off x="3657600" y="6248400"/>
            <a:ext cx="16002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a:latin typeface="Helvetica" pitchFamily="-111" charset="0"/>
              <a:ea typeface="+mn-ea"/>
              <a:cs typeface="+mn-cs"/>
            </a:endParaRPr>
          </a:p>
        </p:txBody>
      </p:sp>
      <p:sp>
        <p:nvSpPr>
          <p:cNvPr id="33" name="Right Brace 29"/>
          <p:cNvSpPr>
            <a:spLocks/>
          </p:cNvSpPr>
          <p:nvPr/>
        </p:nvSpPr>
        <p:spPr bwMode="auto">
          <a:xfrm>
            <a:off x="5486400" y="4343400"/>
            <a:ext cx="533400" cy="2362200"/>
          </a:xfrm>
          <a:prstGeom prst="rightBrace">
            <a:avLst>
              <a:gd name="adj1" fmla="val 8324"/>
              <a:gd name="adj2" fmla="val 11829"/>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Tree>
    <p:extLst>
      <p:ext uri="{BB962C8B-B14F-4D97-AF65-F5344CB8AC3E}">
        <p14:creationId xmlns:p14="http://schemas.microsoft.com/office/powerpoint/2010/main" val="2811505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animEffect transition="in" filter="fade">
                                      <p:cBhvr>
                                        <p:cTn id="7" dur="500"/>
                                        <p:tgtEl>
                                          <p:spTgt spid="4096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9603">
                                            <p:txEl>
                                              <p:pRg st="1" end="1"/>
                                            </p:txEl>
                                          </p:spTgt>
                                        </p:tgtEl>
                                        <p:attrNameLst>
                                          <p:attrName>style.visibility</p:attrName>
                                        </p:attrNameLst>
                                      </p:cBhvr>
                                      <p:to>
                                        <p:strVal val="visible"/>
                                      </p:to>
                                    </p:set>
                                    <p:animEffect transition="in" filter="fade">
                                      <p:cBhvr>
                                        <p:cTn id="12" dur="500"/>
                                        <p:tgtEl>
                                          <p:spTgt spid="4096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9603">
                                            <p:txEl>
                                              <p:pRg st="2" end="2"/>
                                            </p:txEl>
                                          </p:spTgt>
                                        </p:tgtEl>
                                        <p:attrNameLst>
                                          <p:attrName>style.visibility</p:attrName>
                                        </p:attrNameLst>
                                      </p:cBhvr>
                                      <p:to>
                                        <p:strVal val="visible"/>
                                      </p:to>
                                    </p:set>
                                    <p:animEffect transition="in" filter="fade">
                                      <p:cBhvr>
                                        <p:cTn id="17" dur="500"/>
                                        <p:tgtEl>
                                          <p:spTgt spid="4096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9603">
                                            <p:txEl>
                                              <p:pRg st="3" end="3"/>
                                            </p:txEl>
                                          </p:spTgt>
                                        </p:tgtEl>
                                        <p:attrNameLst>
                                          <p:attrName>style.visibility</p:attrName>
                                        </p:attrNameLst>
                                      </p:cBhvr>
                                      <p:to>
                                        <p:strVal val="visible"/>
                                      </p:to>
                                    </p:set>
                                    <p:animEffect transition="in" filter="fade">
                                      <p:cBhvr>
                                        <p:cTn id="22" dur="500"/>
                                        <p:tgtEl>
                                          <p:spTgt spid="4096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7663"/>
                                        </p:tgtEl>
                                        <p:attrNameLst>
                                          <p:attrName>style.visibility</p:attrName>
                                        </p:attrNameLst>
                                      </p:cBhvr>
                                      <p:to>
                                        <p:strVal val="visible"/>
                                      </p:to>
                                    </p:set>
                                    <p:animEffect transition="in" filter="dissolve">
                                      <p:cBhvr>
                                        <p:cTn id="27" dur="500"/>
                                        <p:tgtEl>
                                          <p:spTgt spid="2766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dissolv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p:bldP spid="27663" grpId="0"/>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532659" y="228193"/>
            <a:ext cx="7685511" cy="572027"/>
          </a:xfrm>
        </p:spPr>
        <p:txBody>
          <a:bodyPr/>
          <a:lstStyle/>
          <a:p>
            <a:pPr eaLnBrk="1" hangingPunct="1">
              <a:defRPr/>
            </a:pPr>
            <a:r>
              <a:rPr lang="en-US" dirty="0" smtClean="0">
                <a:cs typeface="+mj-cs"/>
              </a:rPr>
              <a:t>Code Profiling Example (cont.)</a:t>
            </a:r>
          </a:p>
        </p:txBody>
      </p:sp>
      <p:sp>
        <p:nvSpPr>
          <p:cNvPr id="409603" name="Rectangle 3"/>
          <p:cNvSpPr>
            <a:spLocks noGrp="1" noChangeArrowheads="1"/>
          </p:cNvSpPr>
          <p:nvPr>
            <p:ph type="body" idx="1"/>
          </p:nvPr>
        </p:nvSpPr>
        <p:spPr>
          <a:xfrm>
            <a:off x="290167" y="912764"/>
            <a:ext cx="8295849" cy="606887"/>
          </a:xfrm>
        </p:spPr>
        <p:txBody>
          <a:bodyPr/>
          <a:lstStyle/>
          <a:p>
            <a:pPr eaLnBrk="1" hangingPunct="1">
              <a:buFont typeface="Wingdings" charset="0"/>
              <a:buNone/>
              <a:defRPr/>
            </a:pPr>
            <a:r>
              <a:rPr lang="en-US" dirty="0" smtClean="0">
                <a:cs typeface="+mn-cs"/>
              </a:rPr>
              <a:t>Task</a:t>
            </a:r>
          </a:p>
          <a:p>
            <a:pPr lvl="1" eaLnBrk="1" hangingPunct="1">
              <a:defRPr/>
            </a:pPr>
            <a:r>
              <a:rPr lang="en-US" dirty="0" smtClean="0"/>
              <a:t>Count word frequencies in text document</a:t>
            </a:r>
          </a:p>
          <a:p>
            <a:pPr lvl="1" eaLnBrk="1" hangingPunct="1">
              <a:defRPr/>
            </a:pPr>
            <a:r>
              <a:rPr lang="en-US" dirty="0" smtClean="0"/>
              <a:t>Produce sorted list of words from most frequent to least</a:t>
            </a:r>
          </a:p>
        </p:txBody>
      </p:sp>
      <p:sp>
        <p:nvSpPr>
          <p:cNvPr id="39" name="Rectangle 1"/>
          <p:cNvSpPr>
            <a:spLocks noChangeArrowheads="1"/>
          </p:cNvSpPr>
          <p:nvPr/>
        </p:nvSpPr>
        <p:spPr bwMode="auto">
          <a:xfrm>
            <a:off x="76200" y="3560763"/>
            <a:ext cx="1371600" cy="844550"/>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Convert strings to lowercase</a:t>
            </a:r>
          </a:p>
        </p:txBody>
      </p:sp>
      <p:cxnSp>
        <p:nvCxnSpPr>
          <p:cNvPr id="40" name="Straight Arrow Connector 18"/>
          <p:cNvCxnSpPr>
            <a:cxnSpLocks noChangeShapeType="1"/>
            <a:stCxn id="39" idx="3"/>
            <a:endCxn id="68" idx="1"/>
          </p:cNvCxnSpPr>
          <p:nvPr/>
        </p:nvCxnSpPr>
        <p:spPr bwMode="auto">
          <a:xfrm>
            <a:off x="1447800" y="3983038"/>
            <a:ext cx="304800" cy="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41" name="Straight Arrow Connector 21"/>
          <p:cNvCxnSpPr>
            <a:cxnSpLocks noChangeShapeType="1"/>
          </p:cNvCxnSpPr>
          <p:nvPr/>
        </p:nvCxnSpPr>
        <p:spPr bwMode="auto">
          <a:xfrm>
            <a:off x="762000" y="2951163"/>
            <a:ext cx="0" cy="5334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sp>
        <p:nvSpPr>
          <p:cNvPr id="42" name="TextBox 23"/>
          <p:cNvSpPr txBox="1">
            <a:spLocks noChangeArrowheads="1"/>
          </p:cNvSpPr>
          <p:nvPr/>
        </p:nvSpPr>
        <p:spPr bwMode="auto">
          <a:xfrm>
            <a:off x="0" y="2362200"/>
            <a:ext cx="1609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Shakespeare</a:t>
            </a:r>
          </a:p>
          <a:p>
            <a:r>
              <a:rPr lang="en-US" sz="1800"/>
              <a:t>words</a:t>
            </a:r>
          </a:p>
        </p:txBody>
      </p:sp>
      <p:grpSp>
        <p:nvGrpSpPr>
          <p:cNvPr id="43" name="Group 42"/>
          <p:cNvGrpSpPr>
            <a:grpSpLocks/>
          </p:cNvGrpSpPr>
          <p:nvPr/>
        </p:nvGrpSpPr>
        <p:grpSpPr bwMode="auto">
          <a:xfrm>
            <a:off x="3581400" y="2813050"/>
            <a:ext cx="4572000" cy="2597150"/>
            <a:chOff x="3581400" y="2813050"/>
            <a:chExt cx="4572000" cy="2597150"/>
          </a:xfrm>
        </p:grpSpPr>
        <p:sp>
          <p:nvSpPr>
            <p:cNvPr id="44" name="Rectangle 27"/>
            <p:cNvSpPr>
              <a:spLocks noChangeArrowheads="1"/>
            </p:cNvSpPr>
            <p:nvPr/>
          </p:nvSpPr>
          <p:spPr bwMode="auto">
            <a:xfrm>
              <a:off x="3581400" y="3152775"/>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count=1007</a:t>
              </a:r>
            </a:p>
          </p:txBody>
        </p:sp>
        <p:sp>
          <p:nvSpPr>
            <p:cNvPr id="45" name="Rectangle 29"/>
            <p:cNvSpPr>
              <a:spLocks noChangeArrowheads="1"/>
            </p:cNvSpPr>
            <p:nvPr/>
          </p:nvSpPr>
          <p:spPr bwMode="auto">
            <a:xfrm>
              <a:off x="3581400" y="5064125"/>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count=33</a:t>
              </a:r>
            </a:p>
          </p:txBody>
        </p:sp>
        <p:sp>
          <p:nvSpPr>
            <p:cNvPr id="46" name="Rectangle 30"/>
            <p:cNvSpPr>
              <a:spLocks noChangeArrowheads="1"/>
            </p:cNvSpPr>
            <p:nvPr/>
          </p:nvSpPr>
          <p:spPr bwMode="auto">
            <a:xfrm>
              <a:off x="3581400" y="281305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you</a:t>
              </a:r>
            </a:p>
          </p:txBody>
        </p:sp>
        <p:sp>
          <p:nvSpPr>
            <p:cNvPr id="47" name="Rectangle 31"/>
            <p:cNvSpPr>
              <a:spLocks noChangeArrowheads="1"/>
            </p:cNvSpPr>
            <p:nvPr/>
          </p:nvSpPr>
          <p:spPr bwMode="auto">
            <a:xfrm>
              <a:off x="5334000" y="3152775"/>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count=86</a:t>
              </a:r>
            </a:p>
          </p:txBody>
        </p:sp>
        <p:sp>
          <p:nvSpPr>
            <p:cNvPr id="48" name="Rectangle 32"/>
            <p:cNvSpPr>
              <a:spLocks noChangeArrowheads="1"/>
            </p:cNvSpPr>
            <p:nvPr/>
          </p:nvSpPr>
          <p:spPr bwMode="auto">
            <a:xfrm>
              <a:off x="5334000" y="281305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to</a:t>
              </a:r>
            </a:p>
          </p:txBody>
        </p:sp>
        <p:sp>
          <p:nvSpPr>
            <p:cNvPr id="49" name="Rectangle 33"/>
            <p:cNvSpPr>
              <a:spLocks noChangeArrowheads="1"/>
            </p:cNvSpPr>
            <p:nvPr/>
          </p:nvSpPr>
          <p:spPr bwMode="auto">
            <a:xfrm>
              <a:off x="5334000" y="5057775"/>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count=3105</a:t>
              </a:r>
            </a:p>
          </p:txBody>
        </p:sp>
        <p:sp>
          <p:nvSpPr>
            <p:cNvPr id="50" name="Rectangle 34"/>
            <p:cNvSpPr>
              <a:spLocks noChangeArrowheads="1"/>
            </p:cNvSpPr>
            <p:nvPr/>
          </p:nvSpPr>
          <p:spPr bwMode="auto">
            <a:xfrm>
              <a:off x="5334000" y="471805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the</a:t>
              </a:r>
            </a:p>
          </p:txBody>
        </p:sp>
        <p:sp>
          <p:nvSpPr>
            <p:cNvPr id="51" name="Rectangle 35"/>
            <p:cNvSpPr>
              <a:spLocks noChangeArrowheads="1"/>
            </p:cNvSpPr>
            <p:nvPr/>
          </p:nvSpPr>
          <p:spPr bwMode="auto">
            <a:xfrm>
              <a:off x="3581400" y="4260850"/>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count=4227</a:t>
              </a:r>
            </a:p>
          </p:txBody>
        </p:sp>
        <p:sp>
          <p:nvSpPr>
            <p:cNvPr id="52" name="Rectangle 36"/>
            <p:cNvSpPr>
              <a:spLocks noChangeArrowheads="1"/>
            </p:cNvSpPr>
            <p:nvPr/>
          </p:nvSpPr>
          <p:spPr bwMode="auto">
            <a:xfrm>
              <a:off x="3581400" y="3921125"/>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and</a:t>
              </a:r>
            </a:p>
          </p:txBody>
        </p:sp>
        <p:sp>
          <p:nvSpPr>
            <p:cNvPr id="53" name="Rectangle 37"/>
            <p:cNvSpPr>
              <a:spLocks noChangeArrowheads="1"/>
            </p:cNvSpPr>
            <p:nvPr/>
          </p:nvSpPr>
          <p:spPr bwMode="auto">
            <a:xfrm>
              <a:off x="3581400" y="471805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my</a:t>
              </a:r>
            </a:p>
          </p:txBody>
        </p:sp>
        <p:cxnSp>
          <p:nvCxnSpPr>
            <p:cNvPr id="54" name="Straight Arrow Connector 38"/>
            <p:cNvCxnSpPr>
              <a:cxnSpLocks noChangeShapeType="1"/>
              <a:stCxn id="53" idx="3"/>
              <a:endCxn id="50" idx="1"/>
            </p:cNvCxnSpPr>
            <p:nvPr/>
          </p:nvCxnSpPr>
          <p:spPr bwMode="auto">
            <a:xfrm>
              <a:off x="4648200" y="4891088"/>
              <a:ext cx="685800" cy="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55" name="Straight Arrow Connector 39"/>
            <p:cNvCxnSpPr>
              <a:cxnSpLocks noChangeShapeType="1"/>
              <a:stCxn id="46" idx="3"/>
              <a:endCxn id="48" idx="1"/>
            </p:cNvCxnSpPr>
            <p:nvPr/>
          </p:nvCxnSpPr>
          <p:spPr bwMode="auto">
            <a:xfrm>
              <a:off x="4648200" y="2986088"/>
              <a:ext cx="685800" cy="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sp>
          <p:nvSpPr>
            <p:cNvPr id="56" name="Rectangle 42"/>
            <p:cNvSpPr>
              <a:spLocks noChangeArrowheads="1"/>
            </p:cNvSpPr>
            <p:nvPr/>
          </p:nvSpPr>
          <p:spPr bwMode="auto">
            <a:xfrm>
              <a:off x="7086600" y="5064125"/>
              <a:ext cx="9906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count=1</a:t>
              </a:r>
            </a:p>
          </p:txBody>
        </p:sp>
        <p:sp>
          <p:nvSpPr>
            <p:cNvPr id="57" name="Rectangle 43"/>
            <p:cNvSpPr>
              <a:spLocks noChangeArrowheads="1"/>
            </p:cNvSpPr>
            <p:nvPr/>
          </p:nvSpPr>
          <p:spPr bwMode="auto">
            <a:xfrm>
              <a:off x="7086600" y="472440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of</a:t>
              </a:r>
            </a:p>
          </p:txBody>
        </p:sp>
        <p:cxnSp>
          <p:nvCxnSpPr>
            <p:cNvPr id="58" name="Straight Arrow Connector 48"/>
            <p:cNvCxnSpPr>
              <a:cxnSpLocks noChangeShapeType="1"/>
              <a:stCxn id="50" idx="3"/>
              <a:endCxn id="57" idx="1"/>
            </p:cNvCxnSpPr>
            <p:nvPr/>
          </p:nvCxnSpPr>
          <p:spPr bwMode="auto">
            <a:xfrm>
              <a:off x="6400800" y="4891088"/>
              <a:ext cx="685800" cy="635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grpSp>
      <p:grpSp>
        <p:nvGrpSpPr>
          <p:cNvPr id="59" name="Group 58"/>
          <p:cNvGrpSpPr>
            <a:grpSpLocks/>
          </p:cNvGrpSpPr>
          <p:nvPr/>
        </p:nvGrpSpPr>
        <p:grpSpPr bwMode="auto">
          <a:xfrm>
            <a:off x="6477000" y="2743200"/>
            <a:ext cx="2590800" cy="3962400"/>
            <a:chOff x="6477000" y="2743200"/>
            <a:chExt cx="2590800" cy="3962400"/>
          </a:xfrm>
        </p:grpSpPr>
        <p:grpSp>
          <p:nvGrpSpPr>
            <p:cNvPr id="60" name="Group 4"/>
            <p:cNvGrpSpPr>
              <a:grpSpLocks/>
            </p:cNvGrpSpPr>
            <p:nvPr/>
          </p:nvGrpSpPr>
          <p:grpSpPr bwMode="auto">
            <a:xfrm>
              <a:off x="6477000" y="2743200"/>
              <a:ext cx="2590800" cy="3962400"/>
              <a:chOff x="6477000" y="2743200"/>
              <a:chExt cx="2590800" cy="3962400"/>
            </a:xfrm>
          </p:grpSpPr>
          <p:sp>
            <p:nvSpPr>
              <p:cNvPr id="62" name="Right Brace 26657"/>
              <p:cNvSpPr>
                <a:spLocks/>
              </p:cNvSpPr>
              <p:nvPr/>
            </p:nvSpPr>
            <p:spPr bwMode="auto">
              <a:xfrm>
                <a:off x="8001000" y="2743200"/>
                <a:ext cx="457200" cy="2819400"/>
              </a:xfrm>
              <a:prstGeom prst="rightBrace">
                <a:avLst>
                  <a:gd name="adj1" fmla="val 8336"/>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nvGrpSpPr>
              <p:cNvPr id="63" name="Group 2"/>
              <p:cNvGrpSpPr>
                <a:grpSpLocks/>
              </p:cNvGrpSpPr>
              <p:nvPr/>
            </p:nvGrpSpPr>
            <p:grpSpPr bwMode="auto">
              <a:xfrm>
                <a:off x="6477000" y="3962400"/>
                <a:ext cx="2590800" cy="2743200"/>
                <a:chOff x="6477000" y="3962400"/>
                <a:chExt cx="2590800" cy="2743200"/>
              </a:xfrm>
            </p:grpSpPr>
            <p:sp>
              <p:nvSpPr>
                <p:cNvPr id="64" name="Rectangle 52"/>
                <p:cNvSpPr>
                  <a:spLocks noChangeArrowheads="1"/>
                </p:cNvSpPr>
                <p:nvPr/>
              </p:nvSpPr>
              <p:spPr bwMode="auto">
                <a:xfrm>
                  <a:off x="8458200" y="3962400"/>
                  <a:ext cx="6096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sort</a:t>
                  </a:r>
                </a:p>
              </p:txBody>
            </p:sp>
            <p:sp>
              <p:nvSpPr>
                <p:cNvPr id="65" name="Freeform 64"/>
                <p:cNvSpPr/>
                <p:nvPr/>
              </p:nvSpPr>
              <p:spPr>
                <a:xfrm>
                  <a:off x="8051800" y="4330700"/>
                  <a:ext cx="698500" cy="1879600"/>
                </a:xfrm>
                <a:custGeom>
                  <a:avLst/>
                  <a:gdLst>
                    <a:gd name="connsiteX0" fmla="*/ 685800 w 698500"/>
                    <a:gd name="connsiteY0" fmla="*/ 0 h 1879600"/>
                    <a:gd name="connsiteX1" fmla="*/ 685800 w 698500"/>
                    <a:gd name="connsiteY1" fmla="*/ 0 h 1879600"/>
                    <a:gd name="connsiteX2" fmla="*/ 698500 w 698500"/>
                    <a:gd name="connsiteY2" fmla="*/ 1879600 h 1879600"/>
                    <a:gd name="connsiteX3" fmla="*/ 0 w 698500"/>
                    <a:gd name="connsiteY3" fmla="*/ 1879600 h 1879600"/>
                  </a:gdLst>
                  <a:ahLst/>
                  <a:cxnLst>
                    <a:cxn ang="0">
                      <a:pos x="connsiteX0" y="connsiteY0"/>
                    </a:cxn>
                    <a:cxn ang="0">
                      <a:pos x="connsiteX1" y="connsiteY1"/>
                    </a:cxn>
                    <a:cxn ang="0">
                      <a:pos x="connsiteX2" y="connsiteY2"/>
                    </a:cxn>
                    <a:cxn ang="0">
                      <a:pos x="connsiteX3" y="connsiteY3"/>
                    </a:cxn>
                  </a:cxnLst>
                  <a:rect l="l" t="t" r="r" b="b"/>
                  <a:pathLst>
                    <a:path w="698500" h="1879600">
                      <a:moveTo>
                        <a:pt x="685800" y="0"/>
                      </a:moveTo>
                      <a:lnTo>
                        <a:pt x="685800" y="0"/>
                      </a:lnTo>
                      <a:cubicBezTo>
                        <a:pt x="690033" y="626533"/>
                        <a:pt x="694267" y="1253067"/>
                        <a:pt x="698500" y="1879600"/>
                      </a:cubicBezTo>
                      <a:lnTo>
                        <a:pt x="0" y="1879600"/>
                      </a:lnTo>
                    </a:path>
                  </a:pathLst>
                </a:custGeom>
                <a:ln w="28575" cmpd="sng">
                  <a:solidFill>
                    <a:schemeClr val="tx2">
                      <a:lumMod val="90000"/>
                      <a:lumOff val="10000"/>
                    </a:schemeClr>
                  </a:solidFill>
                  <a:headEnd type="none"/>
                  <a:tailEnd type="arrow"/>
                </a:ln>
              </p:spPr>
              <p:txBody>
                <a:bodyPr wrap="none" lIns="45720" rIns="45720" anchor="ctr">
                  <a:spAutoFit/>
                </a:bodyPr>
                <a:lstStyle/>
                <a:p>
                  <a:pPr>
                    <a:defRPr/>
                  </a:pPr>
                  <a:endParaRPr lang="en-US">
                    <a:latin typeface="Helvetica" pitchFamily="-111" charset="0"/>
                  </a:endParaRPr>
                </a:p>
              </p:txBody>
            </p:sp>
            <p:sp>
              <p:nvSpPr>
                <p:cNvPr id="66" name="Vertical Scroll 26661"/>
                <p:cNvSpPr>
                  <a:spLocks noChangeArrowheads="1"/>
                </p:cNvSpPr>
                <p:nvPr/>
              </p:nvSpPr>
              <p:spPr bwMode="auto">
                <a:xfrm>
                  <a:off x="6477000" y="5715000"/>
                  <a:ext cx="1524000" cy="990600"/>
                </a:xfrm>
                <a:prstGeom prst="verticalScroll">
                  <a:avLst>
                    <a:gd name="adj" fmla="val 125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grpSp>
        </p:grpSp>
        <p:sp>
          <p:nvSpPr>
            <p:cNvPr id="61" name="TextBox 55"/>
            <p:cNvSpPr txBox="1">
              <a:spLocks noChangeArrowheads="1"/>
            </p:cNvSpPr>
            <p:nvPr/>
          </p:nvSpPr>
          <p:spPr bwMode="auto">
            <a:xfrm>
              <a:off x="6746875" y="5943600"/>
              <a:ext cx="91598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Sorted</a:t>
              </a:r>
            </a:p>
            <a:p>
              <a:r>
                <a:rPr lang="en-US" sz="1800"/>
                <a:t>list</a:t>
              </a:r>
            </a:p>
          </p:txBody>
        </p:sp>
      </p:grpSp>
      <p:grpSp>
        <p:nvGrpSpPr>
          <p:cNvPr id="67" name="Group 66"/>
          <p:cNvGrpSpPr>
            <a:grpSpLocks/>
          </p:cNvGrpSpPr>
          <p:nvPr/>
        </p:nvGrpSpPr>
        <p:grpSpPr bwMode="auto">
          <a:xfrm>
            <a:off x="76200" y="2971800"/>
            <a:ext cx="3987800" cy="3352800"/>
            <a:chOff x="76200" y="2971800"/>
            <a:chExt cx="3987800" cy="3352800"/>
          </a:xfrm>
        </p:grpSpPr>
        <p:sp>
          <p:nvSpPr>
            <p:cNvPr id="68" name="Rectangle 6"/>
            <p:cNvSpPr>
              <a:spLocks noChangeArrowheads="1"/>
            </p:cNvSpPr>
            <p:nvPr/>
          </p:nvSpPr>
          <p:spPr bwMode="auto">
            <a:xfrm>
              <a:off x="1752600" y="3810000"/>
              <a:ext cx="13716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hash</a:t>
              </a:r>
            </a:p>
          </p:txBody>
        </p:sp>
        <p:grpSp>
          <p:nvGrpSpPr>
            <p:cNvPr id="69" name="Group 20"/>
            <p:cNvGrpSpPr>
              <a:grpSpLocks/>
            </p:cNvGrpSpPr>
            <p:nvPr/>
          </p:nvGrpSpPr>
          <p:grpSpPr bwMode="auto">
            <a:xfrm>
              <a:off x="3124200" y="2971800"/>
              <a:ext cx="381000" cy="1898650"/>
              <a:chOff x="3886200" y="4953000"/>
              <a:chExt cx="990600" cy="1371600"/>
            </a:xfrm>
          </p:grpSpPr>
          <p:cxnSp>
            <p:nvCxnSpPr>
              <p:cNvPr id="71" name="Straight Arrow Connector 3"/>
              <p:cNvCxnSpPr>
                <a:cxnSpLocks noChangeShapeType="1"/>
              </p:cNvCxnSpPr>
              <p:nvPr/>
            </p:nvCxnSpPr>
            <p:spPr bwMode="auto">
              <a:xfrm flipV="1">
                <a:off x="3886200" y="4953000"/>
                <a:ext cx="990600" cy="4572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72" name="Straight Arrow Connector 9"/>
              <p:cNvCxnSpPr>
                <a:cxnSpLocks noChangeShapeType="1"/>
              </p:cNvCxnSpPr>
              <p:nvPr/>
            </p:nvCxnSpPr>
            <p:spPr bwMode="auto">
              <a:xfrm>
                <a:off x="3962400" y="5715000"/>
                <a:ext cx="914400" cy="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73" name="Straight Arrow Connector 10"/>
              <p:cNvCxnSpPr>
                <a:cxnSpLocks noChangeShapeType="1"/>
              </p:cNvCxnSpPr>
              <p:nvPr/>
            </p:nvCxnSpPr>
            <p:spPr bwMode="auto">
              <a:xfrm>
                <a:off x="3962400" y="5867400"/>
                <a:ext cx="914400" cy="4572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grpSp>
        <p:sp>
          <p:nvSpPr>
            <p:cNvPr id="70" name="TextBox 26663"/>
            <p:cNvSpPr txBox="1">
              <a:spLocks noChangeArrowheads="1"/>
            </p:cNvSpPr>
            <p:nvPr/>
          </p:nvSpPr>
          <p:spPr bwMode="auto">
            <a:xfrm>
              <a:off x="76200" y="5978525"/>
              <a:ext cx="39878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Let hash = sum of letters in a word</a:t>
              </a:r>
            </a:p>
          </p:txBody>
        </p:sp>
      </p:grpSp>
    </p:spTree>
    <p:extLst>
      <p:ext uri="{BB962C8B-B14F-4D97-AF65-F5344CB8AC3E}">
        <p14:creationId xmlns:p14="http://schemas.microsoft.com/office/powerpoint/2010/main" val="3757130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par>
                                <p:cTn id="16" presetID="9"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dissolv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dissolv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dissolve">
                                      <p:cBhvr>
                                        <p:cTn id="3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608754" y="334343"/>
            <a:ext cx="7363696" cy="572026"/>
          </a:xfrm>
        </p:spPr>
        <p:txBody>
          <a:bodyPr/>
          <a:lstStyle/>
          <a:p>
            <a:pPr eaLnBrk="1" hangingPunct="1">
              <a:defRPr/>
            </a:pPr>
            <a:r>
              <a:rPr lang="en-US" dirty="0" smtClean="0">
                <a:ea typeface="ＭＳ Ｐゴシック" pitchFamily="-1" charset="-128"/>
              </a:rPr>
              <a:t>Pipelined Execution Within Functional Units</a:t>
            </a:r>
            <a:endParaRPr lang="en-US" dirty="0">
              <a:ea typeface="ＭＳ Ｐゴシック" pitchFamily="-1" charset="-128"/>
            </a:endParaRPr>
          </a:p>
        </p:txBody>
      </p:sp>
      <p:sp>
        <p:nvSpPr>
          <p:cNvPr id="422915" name="Rectangle 3"/>
          <p:cNvSpPr>
            <a:spLocks noGrp="1" noChangeArrowheads="1"/>
          </p:cNvSpPr>
          <p:nvPr>
            <p:ph type="body" idx="1"/>
          </p:nvPr>
        </p:nvSpPr>
        <p:spPr>
          <a:xfrm>
            <a:off x="290214" y="1293001"/>
            <a:ext cx="8295849" cy="5140313"/>
          </a:xfrm>
        </p:spPr>
        <p:txBody>
          <a:bodyPr/>
          <a:lstStyle/>
          <a:p>
            <a:pPr marL="221069" indent="-221069" defTabSz="884267" eaLnBrk="1" hangingPunct="1">
              <a:tabLst>
                <a:tab pos="112890" algn="l"/>
                <a:tab pos="4176748" algn="r"/>
                <a:tab pos="6095807" algn="r"/>
              </a:tabLst>
              <a:defRPr/>
            </a:pPr>
            <a:r>
              <a:rPr lang="en-US" dirty="0" smtClean="0">
                <a:latin typeface="Helvetica" charset="0"/>
                <a:ea typeface="ＭＳ Ｐゴシック" charset="0"/>
                <a:cs typeface="ＭＳ Ｐゴシック" charset="0"/>
              </a:rPr>
              <a:t>Each Individual Functional Unit may be pipelined</a:t>
            </a:r>
          </a:p>
          <a:p>
            <a:pPr marL="221069" indent="-221069" defTabSz="884267" eaLnBrk="1" hangingPunct="1">
              <a:tabLst>
                <a:tab pos="112890" algn="l"/>
                <a:tab pos="4176748" algn="r"/>
                <a:tab pos="6095807" algn="r"/>
              </a:tabLst>
              <a:defRPr/>
            </a:pPr>
            <a:r>
              <a:rPr lang="en-US" dirty="0" smtClean="0">
                <a:latin typeface="Helvetica" charset="0"/>
                <a:ea typeface="ＭＳ Ｐゴシック" charset="0"/>
                <a:cs typeface="ＭＳ Ｐゴシック" charset="0"/>
              </a:rPr>
              <a:t>Example: Integer Multiply</a:t>
            </a:r>
          </a:p>
          <a:p>
            <a:pPr marL="553452" lvl="1" indent="-219502" defTabSz="884267" eaLnBrk="1" hangingPunct="1">
              <a:buClr>
                <a:srgbClr val="660033"/>
              </a:buClr>
              <a:tabLst>
                <a:tab pos="112890" algn="l"/>
                <a:tab pos="4176748" algn="r"/>
                <a:tab pos="6095807" algn="r"/>
              </a:tabLst>
              <a:defRPr/>
            </a:pPr>
            <a:r>
              <a:rPr lang="en-US" dirty="0" smtClean="0">
                <a:solidFill>
                  <a:srgbClr val="000066"/>
                </a:solidFill>
                <a:latin typeface="Helvetica" charset="0"/>
                <a:ea typeface="ＭＳ Ｐゴシック" charset="0"/>
              </a:rPr>
              <a:t>Delay = 4 cycles, but </a:t>
            </a:r>
          </a:p>
          <a:p>
            <a:pPr marL="553452" lvl="1" indent="-219502" defTabSz="884267" eaLnBrk="1" hangingPunct="1">
              <a:buClr>
                <a:srgbClr val="660033"/>
              </a:buClr>
              <a:tabLst>
                <a:tab pos="112890" algn="l"/>
                <a:tab pos="4176748" algn="r"/>
                <a:tab pos="6095807" algn="r"/>
              </a:tabLst>
              <a:defRPr/>
            </a:pPr>
            <a:r>
              <a:rPr lang="en-US" dirty="0" smtClean="0">
                <a:solidFill>
                  <a:srgbClr val="000066"/>
                </a:solidFill>
                <a:latin typeface="Helvetica" charset="0"/>
                <a:ea typeface="ＭＳ Ｐゴシック" charset="0"/>
              </a:rPr>
              <a:t>Throughput = 1 instruction/cycle, i.e. can issue a new instruction to it every 1 cycle, i.e. </a:t>
            </a:r>
            <a:r>
              <a:rPr lang="en-US" dirty="0" smtClean="0">
                <a:solidFill>
                  <a:schemeClr val="accent1">
                    <a:lumMod val="60000"/>
                    <a:lumOff val="40000"/>
                  </a:schemeClr>
                </a:solidFill>
                <a:latin typeface="Helvetica" charset="0"/>
                <a:ea typeface="ＭＳ Ｐゴシック" charset="0"/>
              </a:rPr>
              <a:t>Issue time </a:t>
            </a:r>
            <a:r>
              <a:rPr lang="en-US" dirty="0" smtClean="0">
                <a:solidFill>
                  <a:srgbClr val="000066"/>
                </a:solidFill>
                <a:latin typeface="Helvetica" charset="0"/>
                <a:ea typeface="ＭＳ Ｐゴシック" charset="0"/>
              </a:rPr>
              <a:t>= 1 cycle</a:t>
            </a:r>
          </a:p>
          <a:p>
            <a:pPr marL="950116" lvl="2" indent="-219502" defTabSz="884267" eaLnBrk="1" hangingPunct="1">
              <a:buClr>
                <a:srgbClr val="660033"/>
              </a:buClr>
              <a:tabLst>
                <a:tab pos="112890" algn="l"/>
                <a:tab pos="4176748" algn="r"/>
                <a:tab pos="6095807" algn="r"/>
              </a:tabLst>
              <a:defRPr/>
            </a:pPr>
            <a:r>
              <a:rPr lang="en-US" dirty="0" smtClean="0">
                <a:solidFill>
                  <a:srgbClr val="000066"/>
                </a:solidFill>
                <a:latin typeface="Helvetica" charset="0"/>
                <a:ea typeface="ＭＳ Ｐゴシック" charset="0"/>
                <a:cs typeface="ＭＳ Ｐゴシック" charset="0"/>
              </a:rPr>
              <a:t>This is because of multiple stages of pipelining internal to the Integer Multiply unit</a:t>
            </a:r>
            <a:endParaRPr lang="en-US" dirty="0" smtClean="0">
              <a:latin typeface="Helvetica" charset="0"/>
              <a:ea typeface="ＭＳ Ｐゴシック" charset="0"/>
              <a:cs typeface="ＭＳ Ｐゴシック" charset="0"/>
            </a:endParaRPr>
          </a:p>
          <a:p>
            <a:pPr marL="221069" indent="-221069" defTabSz="884267" eaLnBrk="1" hangingPunct="1">
              <a:tabLst>
                <a:tab pos="112890" algn="l"/>
                <a:tab pos="4176748" algn="r"/>
                <a:tab pos="6095807" algn="r"/>
              </a:tabLst>
              <a:defRPr/>
            </a:pPr>
            <a:endParaRPr lang="en-US" dirty="0">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29637249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2915">
                                            <p:txEl>
                                              <p:pRg st="0" end="0"/>
                                            </p:txEl>
                                          </p:spTgt>
                                        </p:tgtEl>
                                        <p:attrNameLst>
                                          <p:attrName>style.visibility</p:attrName>
                                        </p:attrNameLst>
                                      </p:cBhvr>
                                      <p:to>
                                        <p:strVal val="visible"/>
                                      </p:to>
                                    </p:set>
                                    <p:animEffect transition="in" filter="dissolve">
                                      <p:cBhvr>
                                        <p:cTn id="7" dur="500"/>
                                        <p:tgtEl>
                                          <p:spTgt spid="422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2915">
                                            <p:txEl>
                                              <p:pRg st="1" end="1"/>
                                            </p:txEl>
                                          </p:spTgt>
                                        </p:tgtEl>
                                        <p:attrNameLst>
                                          <p:attrName>style.visibility</p:attrName>
                                        </p:attrNameLst>
                                      </p:cBhvr>
                                      <p:to>
                                        <p:strVal val="visible"/>
                                      </p:to>
                                    </p:set>
                                    <p:animEffect transition="in" filter="dissolve">
                                      <p:cBhvr>
                                        <p:cTn id="12" dur="500"/>
                                        <p:tgtEl>
                                          <p:spTgt spid="422915">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22915">
                                            <p:txEl>
                                              <p:pRg st="2" end="2"/>
                                            </p:txEl>
                                          </p:spTgt>
                                        </p:tgtEl>
                                        <p:attrNameLst>
                                          <p:attrName>style.visibility</p:attrName>
                                        </p:attrNameLst>
                                      </p:cBhvr>
                                      <p:to>
                                        <p:strVal val="visible"/>
                                      </p:to>
                                    </p:set>
                                    <p:animEffect transition="in" filter="dissolve">
                                      <p:cBhvr>
                                        <p:cTn id="15" dur="500"/>
                                        <p:tgtEl>
                                          <p:spTgt spid="422915">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22915">
                                            <p:txEl>
                                              <p:pRg st="3" end="3"/>
                                            </p:txEl>
                                          </p:spTgt>
                                        </p:tgtEl>
                                        <p:attrNameLst>
                                          <p:attrName>style.visibility</p:attrName>
                                        </p:attrNameLst>
                                      </p:cBhvr>
                                      <p:to>
                                        <p:strVal val="visible"/>
                                      </p:to>
                                    </p:set>
                                    <p:animEffect transition="in" filter="dissolve">
                                      <p:cBhvr>
                                        <p:cTn id="18" dur="500"/>
                                        <p:tgtEl>
                                          <p:spTgt spid="42291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22915">
                                            <p:txEl>
                                              <p:pRg st="4" end="4"/>
                                            </p:txEl>
                                          </p:spTgt>
                                        </p:tgtEl>
                                        <p:attrNameLst>
                                          <p:attrName>style.visibility</p:attrName>
                                        </p:attrNameLst>
                                      </p:cBhvr>
                                      <p:to>
                                        <p:strVal val="visible"/>
                                      </p:to>
                                    </p:set>
                                    <p:animEffect transition="in" filter="dissolve">
                                      <p:cBhvr>
                                        <p:cTn id="21" dur="500"/>
                                        <p:tgtEl>
                                          <p:spTgt spid="422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608753" y="334343"/>
            <a:ext cx="5600848" cy="572026"/>
          </a:xfrm>
        </p:spPr>
        <p:txBody>
          <a:bodyPr/>
          <a:lstStyle/>
          <a:p>
            <a:pPr eaLnBrk="1" hangingPunct="1">
              <a:defRPr/>
            </a:pPr>
            <a:r>
              <a:rPr lang="en-US" smtClean="0">
                <a:cs typeface="+mj-cs"/>
              </a:rPr>
              <a:t>Code Profiling</a:t>
            </a:r>
          </a:p>
        </p:txBody>
      </p:sp>
      <p:sp>
        <p:nvSpPr>
          <p:cNvPr id="410627" name="Rectangle 3"/>
          <p:cNvSpPr>
            <a:spLocks noGrp="1" noChangeArrowheads="1"/>
          </p:cNvSpPr>
          <p:nvPr>
            <p:ph type="body" idx="1"/>
          </p:nvPr>
        </p:nvSpPr>
        <p:spPr>
          <a:xfrm>
            <a:off x="290167" y="988765"/>
            <a:ext cx="8295849" cy="5444549"/>
          </a:xfrm>
        </p:spPr>
        <p:txBody>
          <a:bodyPr/>
          <a:lstStyle/>
          <a:p>
            <a:pPr eaLnBrk="1" hangingPunct="1">
              <a:buFont typeface="Wingdings" charset="0"/>
              <a:buNone/>
              <a:defRPr/>
            </a:pPr>
            <a:r>
              <a:rPr lang="en-US" dirty="0" smtClean="0">
                <a:cs typeface="+mn-cs"/>
              </a:rPr>
              <a:t>Augment Executable Program with Timing Functions</a:t>
            </a:r>
          </a:p>
          <a:p>
            <a:pPr lvl="1" eaLnBrk="1" hangingPunct="1">
              <a:defRPr/>
            </a:pPr>
            <a:r>
              <a:rPr lang="en-US" dirty="0" smtClean="0"/>
              <a:t>Computes (approximate) amount of time spent in each function</a:t>
            </a:r>
          </a:p>
          <a:p>
            <a:pPr lvl="1" eaLnBrk="1" hangingPunct="1">
              <a:defRPr/>
            </a:pPr>
            <a:r>
              <a:rPr lang="en-US" dirty="0" smtClean="0"/>
              <a:t>Time computation method</a:t>
            </a:r>
          </a:p>
          <a:p>
            <a:pPr lvl="2" eaLnBrk="1" hangingPunct="1">
              <a:defRPr/>
            </a:pPr>
            <a:r>
              <a:rPr lang="en-US" sz="1800" dirty="0"/>
              <a:t>Periodically (~ every 10ms) interrupt program</a:t>
            </a:r>
          </a:p>
          <a:p>
            <a:pPr lvl="2" eaLnBrk="1" hangingPunct="1">
              <a:defRPr/>
            </a:pPr>
            <a:r>
              <a:rPr lang="en-US" sz="1800" dirty="0"/>
              <a:t>Determine what function is currently executing</a:t>
            </a:r>
          </a:p>
          <a:p>
            <a:pPr lvl="2" eaLnBrk="1" hangingPunct="1">
              <a:defRPr/>
            </a:pPr>
            <a:r>
              <a:rPr lang="en-US" sz="1800" dirty="0"/>
              <a:t>Increment its timer by interval (e.g., 10ms)</a:t>
            </a:r>
          </a:p>
          <a:p>
            <a:pPr lvl="1" eaLnBrk="1" hangingPunct="1">
              <a:defRPr/>
            </a:pPr>
            <a:r>
              <a:rPr lang="en-US" dirty="0" smtClean="0"/>
              <a:t>Also maintains counter for each function indicating number of times called</a:t>
            </a:r>
          </a:p>
          <a:p>
            <a:pPr eaLnBrk="1" hangingPunct="1">
              <a:buFont typeface="Wingdings" charset="0"/>
              <a:buNone/>
              <a:defRPr/>
            </a:pPr>
            <a:r>
              <a:rPr lang="en-US" dirty="0" smtClean="0">
                <a:cs typeface="+mn-cs"/>
              </a:rPr>
              <a:t>Using</a:t>
            </a:r>
          </a:p>
          <a:p>
            <a:pPr lvl="1" eaLnBrk="1" hangingPunct="1">
              <a:buFont typeface="Wingdings" charset="0"/>
              <a:buNone/>
              <a:defRPr/>
            </a:pPr>
            <a:r>
              <a:rPr lang="en-US" dirty="0" err="1" smtClean="0">
                <a:latin typeface="Courier New" charset="0"/>
              </a:rPr>
              <a:t>gcc</a:t>
            </a:r>
            <a:r>
              <a:rPr lang="en-US" dirty="0" smtClean="0">
                <a:latin typeface="Courier New" charset="0"/>
              </a:rPr>
              <a:t> –O2 </a:t>
            </a:r>
            <a:r>
              <a:rPr lang="en-US" dirty="0" smtClean="0">
                <a:solidFill>
                  <a:srgbClr val="FF0000"/>
                </a:solidFill>
                <a:latin typeface="Courier New" charset="0"/>
              </a:rPr>
              <a:t>–</a:t>
            </a:r>
            <a:r>
              <a:rPr lang="en-US" dirty="0" err="1" smtClean="0">
                <a:solidFill>
                  <a:srgbClr val="FF0000"/>
                </a:solidFill>
                <a:latin typeface="Courier New" charset="0"/>
              </a:rPr>
              <a:t>pg</a:t>
            </a:r>
            <a:r>
              <a:rPr lang="en-US" dirty="0" smtClean="0">
                <a:solidFill>
                  <a:srgbClr val="FF0000"/>
                </a:solidFill>
                <a:latin typeface="Courier New" charset="0"/>
              </a:rPr>
              <a:t> </a:t>
            </a:r>
            <a:r>
              <a:rPr lang="en-US" dirty="0" err="1" smtClean="0">
                <a:latin typeface="Courier New" charset="0"/>
              </a:rPr>
              <a:t>prog.c</a:t>
            </a:r>
            <a:r>
              <a:rPr lang="en-US" dirty="0" smtClean="0">
                <a:latin typeface="Courier New" charset="0"/>
              </a:rPr>
              <a:t> –o </a:t>
            </a:r>
            <a:r>
              <a:rPr lang="en-US" dirty="0" err="1" smtClean="0">
                <a:latin typeface="Courier New" charset="0"/>
              </a:rPr>
              <a:t>prog</a:t>
            </a:r>
            <a:endParaRPr lang="en-US" dirty="0" smtClean="0">
              <a:latin typeface="Courier New" charset="0"/>
            </a:endParaRPr>
          </a:p>
          <a:p>
            <a:pPr lvl="1" eaLnBrk="1" hangingPunct="1">
              <a:buFont typeface="Wingdings" charset="0"/>
              <a:buNone/>
              <a:defRPr/>
            </a:pPr>
            <a:r>
              <a:rPr lang="en-US" dirty="0" smtClean="0">
                <a:latin typeface="Courier New" charset="0"/>
              </a:rPr>
              <a:t>./</a:t>
            </a:r>
            <a:r>
              <a:rPr lang="en-US" dirty="0" err="1" smtClean="0">
                <a:latin typeface="Courier New" charset="0"/>
              </a:rPr>
              <a:t>prog</a:t>
            </a:r>
            <a:endParaRPr lang="en-US" dirty="0" smtClean="0">
              <a:latin typeface="Courier New" charset="0"/>
            </a:endParaRPr>
          </a:p>
          <a:p>
            <a:pPr lvl="2" eaLnBrk="1" hangingPunct="1">
              <a:defRPr/>
            </a:pPr>
            <a:r>
              <a:rPr lang="en-US" sz="1800" dirty="0"/>
              <a:t>Executes in normal fashion, but also generates file </a:t>
            </a:r>
            <a:r>
              <a:rPr lang="en-US" sz="1800" dirty="0" err="1">
                <a:latin typeface="Courier New" charset="0"/>
              </a:rPr>
              <a:t>gmon.out</a:t>
            </a:r>
            <a:endParaRPr lang="en-US" sz="1800" dirty="0">
              <a:latin typeface="Courier New" charset="0"/>
            </a:endParaRPr>
          </a:p>
          <a:p>
            <a:pPr lvl="1" eaLnBrk="1" hangingPunct="1">
              <a:buFont typeface="Wingdings" charset="0"/>
              <a:buNone/>
              <a:defRPr/>
            </a:pPr>
            <a:r>
              <a:rPr lang="en-US" dirty="0" err="1" smtClean="0">
                <a:latin typeface="Courier New" charset="0"/>
              </a:rPr>
              <a:t>gprof</a:t>
            </a:r>
            <a:r>
              <a:rPr lang="en-US" dirty="0" smtClean="0">
                <a:latin typeface="Courier New" charset="0"/>
              </a:rPr>
              <a:t> </a:t>
            </a:r>
            <a:r>
              <a:rPr lang="en-US" dirty="0" err="1" smtClean="0">
                <a:latin typeface="Courier New" charset="0"/>
              </a:rPr>
              <a:t>prog</a:t>
            </a:r>
            <a:endParaRPr lang="en-US" dirty="0" smtClean="0">
              <a:latin typeface="Courier New" charset="0"/>
            </a:endParaRPr>
          </a:p>
          <a:p>
            <a:pPr lvl="2" eaLnBrk="1" hangingPunct="1">
              <a:defRPr/>
            </a:pPr>
            <a:r>
              <a:rPr lang="en-US" sz="1800" dirty="0"/>
              <a:t>Generates profile information based on </a:t>
            </a:r>
            <a:r>
              <a:rPr lang="en-US" sz="1800" dirty="0" err="1">
                <a:latin typeface="Courier New" charset="0"/>
              </a:rPr>
              <a:t>gmon.out</a:t>
            </a:r>
            <a:endParaRPr lang="en-US" sz="1800" dirty="0">
              <a:latin typeface="Courier New" charset="0"/>
            </a:endParaRPr>
          </a:p>
        </p:txBody>
      </p:sp>
    </p:spTree>
    <p:extLst>
      <p:ext uri="{BB962C8B-B14F-4D97-AF65-F5344CB8AC3E}">
        <p14:creationId xmlns:p14="http://schemas.microsoft.com/office/powerpoint/2010/main" val="608606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627">
                                            <p:txEl>
                                              <p:pRg st="0" end="0"/>
                                            </p:txEl>
                                          </p:spTgt>
                                        </p:tgtEl>
                                        <p:attrNameLst>
                                          <p:attrName>style.visibility</p:attrName>
                                        </p:attrNameLst>
                                      </p:cBhvr>
                                      <p:to>
                                        <p:strVal val="visible"/>
                                      </p:to>
                                    </p:set>
                                    <p:animEffect transition="in" filter="fade">
                                      <p:cBhvr>
                                        <p:cTn id="7" dur="500"/>
                                        <p:tgtEl>
                                          <p:spTgt spid="410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627">
                                            <p:txEl>
                                              <p:pRg st="1" end="1"/>
                                            </p:txEl>
                                          </p:spTgt>
                                        </p:tgtEl>
                                        <p:attrNameLst>
                                          <p:attrName>style.visibility</p:attrName>
                                        </p:attrNameLst>
                                      </p:cBhvr>
                                      <p:to>
                                        <p:strVal val="visible"/>
                                      </p:to>
                                    </p:set>
                                    <p:animEffect transition="in" filter="fade">
                                      <p:cBhvr>
                                        <p:cTn id="12" dur="500"/>
                                        <p:tgtEl>
                                          <p:spTgt spid="4106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0627">
                                            <p:txEl>
                                              <p:pRg st="2" end="2"/>
                                            </p:txEl>
                                          </p:spTgt>
                                        </p:tgtEl>
                                        <p:attrNameLst>
                                          <p:attrName>style.visibility</p:attrName>
                                        </p:attrNameLst>
                                      </p:cBhvr>
                                      <p:to>
                                        <p:strVal val="visible"/>
                                      </p:to>
                                    </p:set>
                                    <p:animEffect transition="in" filter="fade">
                                      <p:cBhvr>
                                        <p:cTn id="17" dur="500"/>
                                        <p:tgtEl>
                                          <p:spTgt spid="410627">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0627">
                                            <p:txEl>
                                              <p:pRg st="3" end="3"/>
                                            </p:txEl>
                                          </p:spTgt>
                                        </p:tgtEl>
                                        <p:attrNameLst>
                                          <p:attrName>style.visibility</p:attrName>
                                        </p:attrNameLst>
                                      </p:cBhvr>
                                      <p:to>
                                        <p:strVal val="visible"/>
                                      </p:to>
                                    </p:set>
                                    <p:animEffect transition="in" filter="fade">
                                      <p:cBhvr>
                                        <p:cTn id="20" dur="500"/>
                                        <p:tgtEl>
                                          <p:spTgt spid="41062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0627">
                                            <p:txEl>
                                              <p:pRg st="4" end="4"/>
                                            </p:txEl>
                                          </p:spTgt>
                                        </p:tgtEl>
                                        <p:attrNameLst>
                                          <p:attrName>style.visibility</p:attrName>
                                        </p:attrNameLst>
                                      </p:cBhvr>
                                      <p:to>
                                        <p:strVal val="visible"/>
                                      </p:to>
                                    </p:set>
                                    <p:animEffect transition="in" filter="fade">
                                      <p:cBhvr>
                                        <p:cTn id="23" dur="500"/>
                                        <p:tgtEl>
                                          <p:spTgt spid="41062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0627">
                                            <p:txEl>
                                              <p:pRg st="5" end="5"/>
                                            </p:txEl>
                                          </p:spTgt>
                                        </p:tgtEl>
                                        <p:attrNameLst>
                                          <p:attrName>style.visibility</p:attrName>
                                        </p:attrNameLst>
                                      </p:cBhvr>
                                      <p:to>
                                        <p:strVal val="visible"/>
                                      </p:to>
                                    </p:set>
                                    <p:animEffect transition="in" filter="fade">
                                      <p:cBhvr>
                                        <p:cTn id="26" dur="500"/>
                                        <p:tgtEl>
                                          <p:spTgt spid="410627">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10627">
                                            <p:txEl>
                                              <p:pRg st="6" end="6"/>
                                            </p:txEl>
                                          </p:spTgt>
                                        </p:tgtEl>
                                        <p:attrNameLst>
                                          <p:attrName>style.visibility</p:attrName>
                                        </p:attrNameLst>
                                      </p:cBhvr>
                                      <p:to>
                                        <p:strVal val="visible"/>
                                      </p:to>
                                    </p:set>
                                    <p:animEffect transition="in" filter="fade">
                                      <p:cBhvr>
                                        <p:cTn id="31" dur="500"/>
                                        <p:tgtEl>
                                          <p:spTgt spid="410627">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0627">
                                            <p:txEl>
                                              <p:pRg st="7" end="7"/>
                                            </p:txEl>
                                          </p:spTgt>
                                        </p:tgtEl>
                                        <p:attrNameLst>
                                          <p:attrName>style.visibility</p:attrName>
                                        </p:attrNameLst>
                                      </p:cBhvr>
                                      <p:to>
                                        <p:strVal val="visible"/>
                                      </p:to>
                                    </p:set>
                                    <p:animEffect transition="in" filter="fade">
                                      <p:cBhvr>
                                        <p:cTn id="36" dur="500"/>
                                        <p:tgtEl>
                                          <p:spTgt spid="410627">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10627">
                                            <p:txEl>
                                              <p:pRg st="8" end="8"/>
                                            </p:txEl>
                                          </p:spTgt>
                                        </p:tgtEl>
                                        <p:attrNameLst>
                                          <p:attrName>style.visibility</p:attrName>
                                        </p:attrNameLst>
                                      </p:cBhvr>
                                      <p:to>
                                        <p:strVal val="visible"/>
                                      </p:to>
                                    </p:set>
                                    <p:animEffect transition="in" filter="fade">
                                      <p:cBhvr>
                                        <p:cTn id="41" dur="500"/>
                                        <p:tgtEl>
                                          <p:spTgt spid="410627">
                                            <p:txEl>
                                              <p:pRg st="8" end="8"/>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10627">
                                            <p:txEl>
                                              <p:pRg st="9" end="9"/>
                                            </p:txEl>
                                          </p:spTgt>
                                        </p:tgtEl>
                                        <p:attrNameLst>
                                          <p:attrName>style.visibility</p:attrName>
                                        </p:attrNameLst>
                                      </p:cBhvr>
                                      <p:to>
                                        <p:strVal val="visible"/>
                                      </p:to>
                                    </p:set>
                                    <p:animEffect transition="in" filter="fade">
                                      <p:cBhvr>
                                        <p:cTn id="46" dur="500"/>
                                        <p:tgtEl>
                                          <p:spTgt spid="410627">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0627">
                                            <p:txEl>
                                              <p:pRg st="10" end="10"/>
                                            </p:txEl>
                                          </p:spTgt>
                                        </p:tgtEl>
                                        <p:attrNameLst>
                                          <p:attrName>style.visibility</p:attrName>
                                        </p:attrNameLst>
                                      </p:cBhvr>
                                      <p:to>
                                        <p:strVal val="visible"/>
                                      </p:to>
                                    </p:set>
                                    <p:animEffect transition="in" filter="fade">
                                      <p:cBhvr>
                                        <p:cTn id="49" dur="500"/>
                                        <p:tgtEl>
                                          <p:spTgt spid="410627">
                                            <p:txEl>
                                              <p:pRg st="10" end="1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10627">
                                            <p:txEl>
                                              <p:pRg st="11" end="11"/>
                                            </p:txEl>
                                          </p:spTgt>
                                        </p:tgtEl>
                                        <p:attrNameLst>
                                          <p:attrName>style.visibility</p:attrName>
                                        </p:attrNameLst>
                                      </p:cBhvr>
                                      <p:to>
                                        <p:strVal val="visible"/>
                                      </p:to>
                                    </p:set>
                                    <p:animEffect transition="in" filter="fade">
                                      <p:cBhvr>
                                        <p:cTn id="54" dur="500"/>
                                        <p:tgtEl>
                                          <p:spTgt spid="410627">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10627">
                                            <p:txEl>
                                              <p:pRg st="12" end="12"/>
                                            </p:txEl>
                                          </p:spTgt>
                                        </p:tgtEl>
                                        <p:attrNameLst>
                                          <p:attrName>style.visibility</p:attrName>
                                        </p:attrNameLst>
                                      </p:cBhvr>
                                      <p:to>
                                        <p:strVal val="visible"/>
                                      </p:to>
                                    </p:set>
                                    <p:animEffect transition="in" filter="fade">
                                      <p:cBhvr>
                                        <p:cTn id="57" dur="500"/>
                                        <p:tgtEl>
                                          <p:spTgt spid="41062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380471" y="334343"/>
            <a:ext cx="6082778" cy="572026"/>
          </a:xfrm>
        </p:spPr>
        <p:txBody>
          <a:bodyPr/>
          <a:lstStyle/>
          <a:p>
            <a:pPr eaLnBrk="1" hangingPunct="1">
              <a:defRPr/>
            </a:pPr>
            <a:r>
              <a:rPr lang="en-US" smtClean="0">
                <a:cs typeface="+mj-cs"/>
              </a:rPr>
              <a:t>Profiling Results</a:t>
            </a:r>
          </a:p>
        </p:txBody>
      </p:sp>
      <p:sp>
        <p:nvSpPr>
          <p:cNvPr id="411651" name="Rectangle 3"/>
          <p:cNvSpPr>
            <a:spLocks noGrp="1" noChangeArrowheads="1"/>
          </p:cNvSpPr>
          <p:nvPr>
            <p:ph type="body" idx="1"/>
          </p:nvPr>
        </p:nvSpPr>
        <p:spPr>
          <a:xfrm>
            <a:off x="290167" y="3256329"/>
            <a:ext cx="8295849" cy="3177043"/>
          </a:xfrm>
        </p:spPr>
        <p:txBody>
          <a:bodyPr/>
          <a:lstStyle/>
          <a:p>
            <a:pPr eaLnBrk="1" hangingPunct="1">
              <a:buFont typeface="Wingdings" charset="0"/>
              <a:buNone/>
              <a:defRPr/>
            </a:pPr>
            <a:r>
              <a:rPr lang="en-US" smtClean="0">
                <a:cs typeface="+mn-cs"/>
              </a:rPr>
              <a:t>Call Statistics</a:t>
            </a:r>
          </a:p>
          <a:p>
            <a:pPr lvl="1" eaLnBrk="1" hangingPunct="1">
              <a:defRPr/>
            </a:pPr>
            <a:r>
              <a:rPr lang="en-US" smtClean="0"/>
              <a:t>Number of calls and cumulative time for each function</a:t>
            </a:r>
          </a:p>
          <a:p>
            <a:pPr eaLnBrk="1" hangingPunct="1">
              <a:buFont typeface="Wingdings" charset="0"/>
              <a:buNone/>
              <a:defRPr/>
            </a:pPr>
            <a:r>
              <a:rPr lang="en-US" smtClean="0">
                <a:cs typeface="+mn-cs"/>
              </a:rPr>
              <a:t>Performance Limiter</a:t>
            </a:r>
          </a:p>
          <a:p>
            <a:pPr lvl="1" eaLnBrk="1" hangingPunct="1">
              <a:defRPr/>
            </a:pPr>
            <a:r>
              <a:rPr lang="en-US" smtClean="0"/>
              <a:t>Using inefficient sorting algorithm</a:t>
            </a:r>
          </a:p>
          <a:p>
            <a:pPr lvl="1" eaLnBrk="1" hangingPunct="1">
              <a:defRPr/>
            </a:pPr>
            <a:r>
              <a:rPr lang="en-US" smtClean="0"/>
              <a:t>Single call uses 87% of CPU time</a:t>
            </a:r>
          </a:p>
        </p:txBody>
      </p:sp>
      <p:sp>
        <p:nvSpPr>
          <p:cNvPr id="41987" name="Rectangle 4"/>
          <p:cNvSpPr>
            <a:spLocks noChangeArrowheads="1"/>
          </p:cNvSpPr>
          <p:nvPr/>
        </p:nvSpPr>
        <p:spPr bwMode="auto">
          <a:xfrm>
            <a:off x="228282" y="1216942"/>
            <a:ext cx="8275241" cy="1590898"/>
          </a:xfrm>
          <a:prstGeom prst="rect">
            <a:avLst/>
          </a:prstGeom>
          <a:solidFill>
            <a:srgbClr val="FFCCFF"/>
          </a:solidFill>
          <a:ln w="38100" cmpd="dbl">
            <a:solidFill>
              <a:schemeClr val="tx1"/>
            </a:solidFill>
            <a:miter lim="800000"/>
            <a:headEnd/>
            <a:tailEnd/>
          </a:ln>
        </p:spPr>
        <p:txBody>
          <a:bodyPr wrap="none" lIns="89813" tIns="44106" rIns="89813" bIns="44106">
            <a:spAutoFit/>
          </a:bodyPr>
          <a:lstStyle/>
          <a:p>
            <a:pPr algn="l">
              <a:lnSpc>
                <a:spcPct val="100000"/>
              </a:lnSpc>
              <a:tabLst>
                <a:tab pos="907623" algn="l"/>
                <a:tab pos="2269059" algn="l"/>
              </a:tabLst>
            </a:pPr>
            <a:r>
              <a:rPr lang="en-US" sz="1600">
                <a:solidFill>
                  <a:srgbClr val="000066"/>
                </a:solidFill>
                <a:latin typeface="Courier New" charset="0"/>
              </a:rPr>
              <a:t> %   cumulative   self              self     total           </a:t>
            </a:r>
          </a:p>
          <a:p>
            <a:pPr algn="l">
              <a:lnSpc>
                <a:spcPct val="100000"/>
              </a:lnSpc>
              <a:tabLst>
                <a:tab pos="907623" algn="l"/>
                <a:tab pos="2269059" algn="l"/>
              </a:tabLst>
            </a:pPr>
            <a:r>
              <a:rPr lang="en-US" sz="1600">
                <a:solidFill>
                  <a:srgbClr val="000066"/>
                </a:solidFill>
                <a:latin typeface="Courier New" charset="0"/>
              </a:rPr>
              <a:t> time   seconds   seconds    calls  ms/call  ms/call  name    </a:t>
            </a:r>
          </a:p>
          <a:p>
            <a:pPr algn="l">
              <a:lnSpc>
                <a:spcPct val="100000"/>
              </a:lnSpc>
              <a:tabLst>
                <a:tab pos="907623" algn="l"/>
                <a:tab pos="2269059" algn="l"/>
              </a:tabLst>
            </a:pPr>
            <a:r>
              <a:rPr lang="en-US" sz="1600">
                <a:solidFill>
                  <a:srgbClr val="000066"/>
                </a:solidFill>
                <a:latin typeface="Courier New" charset="0"/>
              </a:rPr>
              <a:t> 86.60      8.21     8.21        1  8210.00  8210.00  sort_words</a:t>
            </a:r>
          </a:p>
          <a:p>
            <a:pPr algn="l">
              <a:lnSpc>
                <a:spcPct val="100000"/>
              </a:lnSpc>
              <a:tabLst>
                <a:tab pos="907623" algn="l"/>
                <a:tab pos="2269059" algn="l"/>
              </a:tabLst>
            </a:pPr>
            <a:r>
              <a:rPr lang="en-US" sz="1600">
                <a:solidFill>
                  <a:srgbClr val="000066"/>
                </a:solidFill>
                <a:latin typeface="Courier New" charset="0"/>
              </a:rPr>
              <a:t>  5.80      8.76     0.55   946596     0.00     0.00  lower1</a:t>
            </a:r>
          </a:p>
          <a:p>
            <a:pPr algn="l">
              <a:lnSpc>
                <a:spcPct val="100000"/>
              </a:lnSpc>
              <a:tabLst>
                <a:tab pos="907623" algn="l"/>
                <a:tab pos="2269059" algn="l"/>
              </a:tabLst>
            </a:pPr>
            <a:r>
              <a:rPr lang="en-US" sz="1600">
                <a:solidFill>
                  <a:srgbClr val="000066"/>
                </a:solidFill>
                <a:latin typeface="Courier New" charset="0"/>
              </a:rPr>
              <a:t>  4.75      9.21     0.45   946596     0.00     0.00  find_ele_rec</a:t>
            </a:r>
          </a:p>
          <a:p>
            <a:pPr algn="l">
              <a:lnSpc>
                <a:spcPct val="100000"/>
              </a:lnSpc>
              <a:tabLst>
                <a:tab pos="907623" algn="l"/>
                <a:tab pos="2269059" algn="l"/>
              </a:tabLst>
            </a:pPr>
            <a:r>
              <a:rPr lang="en-US" sz="1600">
                <a:solidFill>
                  <a:srgbClr val="000066"/>
                </a:solidFill>
                <a:latin typeface="Courier New" charset="0"/>
              </a:rPr>
              <a:t>  1.27      9.33     0.12   946596     0.00     0.00  h_add</a:t>
            </a:r>
          </a:p>
        </p:txBody>
      </p:sp>
    </p:spTree>
    <p:extLst>
      <p:ext uri="{BB962C8B-B14F-4D97-AF65-F5344CB8AC3E}">
        <p14:creationId xmlns:p14="http://schemas.microsoft.com/office/powerpoint/2010/main" val="321792484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2379528" y="334343"/>
            <a:ext cx="4413462" cy="572026"/>
          </a:xfrm>
        </p:spPr>
        <p:txBody>
          <a:bodyPr/>
          <a:lstStyle/>
          <a:p>
            <a:pPr eaLnBrk="1" hangingPunct="1">
              <a:defRPr/>
            </a:pPr>
            <a:r>
              <a:rPr lang="en-US" smtClean="0">
                <a:cs typeface="+mj-cs"/>
              </a:rPr>
              <a:t>Code Optimizations</a:t>
            </a:r>
          </a:p>
        </p:txBody>
      </p:sp>
      <p:sp>
        <p:nvSpPr>
          <p:cNvPr id="44034" name="Rectangle 3"/>
          <p:cNvSpPr>
            <a:spLocks noGrp="1" noChangeArrowheads="1"/>
          </p:cNvSpPr>
          <p:nvPr>
            <p:ph type="body" idx="1"/>
          </p:nvPr>
        </p:nvSpPr>
        <p:spPr>
          <a:xfrm>
            <a:off x="290167" y="4387705"/>
            <a:ext cx="8295849" cy="377125"/>
          </a:xfrm>
        </p:spPr>
        <p:txBody>
          <a:bodyPr/>
          <a:lstStyle/>
          <a:p>
            <a:pPr lvl="1" eaLnBrk="1" hangingPunct="1"/>
            <a:r>
              <a:rPr lang="en-US">
                <a:latin typeface="Helvetica" charset="0"/>
                <a:ea typeface="ＭＳ Ｐゴシック" charset="0"/>
              </a:rPr>
              <a:t>First step: Use more efficient sorting function</a:t>
            </a:r>
          </a:p>
          <a:p>
            <a:pPr lvl="1" eaLnBrk="1" hangingPunct="1"/>
            <a:r>
              <a:rPr lang="en-US">
                <a:latin typeface="Helvetica" charset="0"/>
                <a:ea typeface="ＭＳ Ｐゴシック" charset="0"/>
              </a:rPr>
              <a:t>Library function </a:t>
            </a:r>
            <a:r>
              <a:rPr lang="en-US">
                <a:latin typeface="Courier New" charset="0"/>
                <a:ea typeface="ＭＳ Ｐゴシック" charset="0"/>
              </a:rPr>
              <a:t>qsort</a:t>
            </a:r>
          </a:p>
        </p:txBody>
      </p:sp>
      <p:graphicFrame>
        <p:nvGraphicFramePr>
          <p:cNvPr id="44035" name="Object 4"/>
          <p:cNvGraphicFramePr>
            <a:graphicFrameLocks noChangeAspect="1"/>
          </p:cNvGraphicFramePr>
          <p:nvPr/>
        </p:nvGraphicFramePr>
        <p:xfrm>
          <a:off x="960689" y="1369118"/>
          <a:ext cx="7209922" cy="2633539"/>
        </p:xfrm>
        <a:graphic>
          <a:graphicData uri="http://schemas.openxmlformats.org/presentationml/2006/ole">
            <mc:AlternateContent xmlns:mc="http://schemas.openxmlformats.org/markup-compatibility/2006">
              <mc:Choice xmlns:v="urn:schemas-microsoft-com:vml" Requires="v">
                <p:oleObj spid="_x0000_s102402" name="Worksheet" r:id="rId4" imgW="4826000" imgH="1765300" progId="Excel.Sheet.8">
                  <p:embed/>
                </p:oleObj>
              </mc:Choice>
              <mc:Fallback>
                <p:oleObj name="Worksheet" r:id="rId4" imgW="4826000" imgH="17653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689" y="1369118"/>
                        <a:ext cx="7209922" cy="26335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8794417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1065319" y="152175"/>
            <a:ext cx="5955954" cy="572027"/>
          </a:xfrm>
        </p:spPr>
        <p:txBody>
          <a:bodyPr/>
          <a:lstStyle/>
          <a:p>
            <a:pPr eaLnBrk="1" hangingPunct="1">
              <a:defRPr/>
            </a:pPr>
            <a:r>
              <a:rPr lang="en-US" smtClean="0">
                <a:cs typeface="+mj-cs"/>
              </a:rPr>
              <a:t>Further Optimizations</a:t>
            </a:r>
          </a:p>
        </p:txBody>
      </p:sp>
      <p:sp>
        <p:nvSpPr>
          <p:cNvPr id="66564" name="Rectangle 3"/>
          <p:cNvSpPr>
            <a:spLocks noGrp="1" noChangeArrowheads="1"/>
          </p:cNvSpPr>
          <p:nvPr>
            <p:ph type="body" idx="1"/>
          </p:nvPr>
        </p:nvSpPr>
        <p:spPr>
          <a:xfrm>
            <a:off x="290167" y="3498766"/>
            <a:ext cx="8295849" cy="2094789"/>
          </a:xfrm>
        </p:spPr>
        <p:txBody>
          <a:bodyPr/>
          <a:lstStyle/>
          <a:p>
            <a:pPr lvl="1" eaLnBrk="1" hangingPunct="1"/>
            <a:r>
              <a:rPr lang="en-US">
                <a:latin typeface="Helvetica" charset="0"/>
                <a:ea typeface="ＭＳ Ｐゴシック" charset="0"/>
              </a:rPr>
              <a:t>Iter first: Use iterative function to insert elements into linked list</a:t>
            </a:r>
          </a:p>
          <a:p>
            <a:pPr lvl="2" eaLnBrk="1" hangingPunct="1"/>
            <a:r>
              <a:rPr lang="en-US" sz="2000">
                <a:latin typeface="Helvetica" charset="0"/>
                <a:ea typeface="ＭＳ Ｐゴシック" charset="0"/>
              </a:rPr>
              <a:t>Causes code to slow down</a:t>
            </a:r>
          </a:p>
          <a:p>
            <a:pPr lvl="1" eaLnBrk="1" hangingPunct="1"/>
            <a:r>
              <a:rPr lang="en-US">
                <a:latin typeface="Helvetica" charset="0"/>
                <a:ea typeface="ＭＳ Ｐゴシック" charset="0"/>
              </a:rPr>
              <a:t>Iter last: Iterative function, places new entry at end of list</a:t>
            </a:r>
          </a:p>
          <a:p>
            <a:pPr lvl="2" eaLnBrk="1" hangingPunct="1"/>
            <a:r>
              <a:rPr lang="en-US" sz="2000">
                <a:latin typeface="Helvetica" charset="0"/>
                <a:ea typeface="ＭＳ Ｐゴシック" charset="0"/>
              </a:rPr>
              <a:t>Tend to place most common words at front of list</a:t>
            </a:r>
          </a:p>
          <a:p>
            <a:pPr lvl="1" eaLnBrk="1" hangingPunct="1"/>
            <a:r>
              <a:rPr lang="en-US">
                <a:latin typeface="Helvetica" charset="0"/>
                <a:ea typeface="ＭＳ Ｐゴシック" charset="0"/>
              </a:rPr>
              <a:t>Big table: Increase number of hash buckets</a:t>
            </a:r>
          </a:p>
          <a:p>
            <a:pPr lvl="1" eaLnBrk="1" hangingPunct="1"/>
            <a:r>
              <a:rPr lang="en-US">
                <a:latin typeface="Helvetica" charset="0"/>
                <a:ea typeface="ＭＳ Ｐゴシック" charset="0"/>
              </a:rPr>
              <a:t>Better hash: spreads hash results more uniformly across buckets, thus reducing length of linked lists</a:t>
            </a:r>
          </a:p>
          <a:p>
            <a:pPr lvl="1" eaLnBrk="1" hangingPunct="1"/>
            <a:r>
              <a:rPr lang="en-US">
                <a:latin typeface="Helvetica" charset="0"/>
                <a:ea typeface="ＭＳ Ｐゴシック" charset="0"/>
              </a:rPr>
              <a:t>Linear lower: Move </a:t>
            </a:r>
            <a:r>
              <a:rPr lang="en-US">
                <a:latin typeface="Courier New" charset="0"/>
                <a:ea typeface="ＭＳ Ｐゴシック" charset="0"/>
              </a:rPr>
              <a:t>strlen</a:t>
            </a:r>
            <a:r>
              <a:rPr lang="en-US">
                <a:latin typeface="Helvetica" charset="0"/>
                <a:ea typeface="ＭＳ Ｐゴシック" charset="0"/>
              </a:rPr>
              <a:t> out of loop</a:t>
            </a:r>
          </a:p>
        </p:txBody>
      </p:sp>
      <p:graphicFrame>
        <p:nvGraphicFramePr>
          <p:cNvPr id="45059" name="Object 4"/>
          <p:cNvGraphicFramePr>
            <a:graphicFrameLocks noChangeAspect="1"/>
          </p:cNvGraphicFramePr>
          <p:nvPr/>
        </p:nvGraphicFramePr>
        <p:xfrm>
          <a:off x="960689" y="836705"/>
          <a:ext cx="7209922" cy="2633539"/>
        </p:xfrm>
        <a:graphic>
          <a:graphicData uri="http://schemas.openxmlformats.org/presentationml/2006/ole">
            <mc:AlternateContent xmlns:mc="http://schemas.openxmlformats.org/markup-compatibility/2006">
              <mc:Choice xmlns:v="urn:schemas-microsoft-com:vml" Requires="v">
                <p:oleObj spid="_x0000_s103426" name="Worksheet" r:id="rId4" imgW="4826000" imgH="1765300" progId="Excel.Sheet.8">
                  <p:embed/>
                </p:oleObj>
              </mc:Choice>
              <mc:Fallback>
                <p:oleObj name="Worksheet" r:id="rId4" imgW="4826000" imgH="17653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689" y="836705"/>
                        <a:ext cx="7209922" cy="26335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3429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4">
                                            <p:txEl>
                                              <p:pRg st="0" end="0"/>
                                            </p:txEl>
                                          </p:spTgt>
                                        </p:tgtEl>
                                        <p:attrNameLst>
                                          <p:attrName>style.visibility</p:attrName>
                                        </p:attrNameLst>
                                      </p:cBhvr>
                                      <p:to>
                                        <p:strVal val="visible"/>
                                      </p:to>
                                    </p:set>
                                    <p:animEffect transition="in" filter="fade">
                                      <p:cBhvr>
                                        <p:cTn id="7" dur="500"/>
                                        <p:tgtEl>
                                          <p:spTgt spid="6656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564">
                                            <p:txEl>
                                              <p:pRg st="1" end="1"/>
                                            </p:txEl>
                                          </p:spTgt>
                                        </p:tgtEl>
                                        <p:attrNameLst>
                                          <p:attrName>style.visibility</p:attrName>
                                        </p:attrNameLst>
                                      </p:cBhvr>
                                      <p:to>
                                        <p:strVal val="visible"/>
                                      </p:to>
                                    </p:set>
                                    <p:animEffect transition="in" filter="fade">
                                      <p:cBhvr>
                                        <p:cTn id="10" dur="500"/>
                                        <p:tgtEl>
                                          <p:spTgt spid="6656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564">
                                            <p:txEl>
                                              <p:pRg st="2" end="2"/>
                                            </p:txEl>
                                          </p:spTgt>
                                        </p:tgtEl>
                                        <p:attrNameLst>
                                          <p:attrName>style.visibility</p:attrName>
                                        </p:attrNameLst>
                                      </p:cBhvr>
                                      <p:to>
                                        <p:strVal val="visible"/>
                                      </p:to>
                                    </p:set>
                                    <p:animEffect transition="in" filter="fade">
                                      <p:cBhvr>
                                        <p:cTn id="15" dur="500"/>
                                        <p:tgtEl>
                                          <p:spTgt spid="6656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564">
                                            <p:txEl>
                                              <p:pRg st="3" end="3"/>
                                            </p:txEl>
                                          </p:spTgt>
                                        </p:tgtEl>
                                        <p:attrNameLst>
                                          <p:attrName>style.visibility</p:attrName>
                                        </p:attrNameLst>
                                      </p:cBhvr>
                                      <p:to>
                                        <p:strVal val="visible"/>
                                      </p:to>
                                    </p:set>
                                    <p:animEffect transition="in" filter="fade">
                                      <p:cBhvr>
                                        <p:cTn id="18" dur="500"/>
                                        <p:tgtEl>
                                          <p:spTgt spid="6656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564">
                                            <p:txEl>
                                              <p:pRg st="4" end="4"/>
                                            </p:txEl>
                                          </p:spTgt>
                                        </p:tgtEl>
                                        <p:attrNameLst>
                                          <p:attrName>style.visibility</p:attrName>
                                        </p:attrNameLst>
                                      </p:cBhvr>
                                      <p:to>
                                        <p:strVal val="visible"/>
                                      </p:to>
                                    </p:set>
                                    <p:animEffect transition="in" filter="fade">
                                      <p:cBhvr>
                                        <p:cTn id="23" dur="500"/>
                                        <p:tgtEl>
                                          <p:spTgt spid="66564">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6564">
                                            <p:txEl>
                                              <p:pRg st="5" end="5"/>
                                            </p:txEl>
                                          </p:spTgt>
                                        </p:tgtEl>
                                        <p:attrNameLst>
                                          <p:attrName>style.visibility</p:attrName>
                                        </p:attrNameLst>
                                      </p:cBhvr>
                                      <p:to>
                                        <p:strVal val="visible"/>
                                      </p:to>
                                    </p:set>
                                    <p:animEffect transition="in" filter="fade">
                                      <p:cBhvr>
                                        <p:cTn id="28" dur="500"/>
                                        <p:tgtEl>
                                          <p:spTgt spid="66564">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6564">
                                            <p:txEl>
                                              <p:pRg st="6" end="6"/>
                                            </p:txEl>
                                          </p:spTgt>
                                        </p:tgtEl>
                                        <p:attrNameLst>
                                          <p:attrName>style.visibility</p:attrName>
                                        </p:attrNameLst>
                                      </p:cBhvr>
                                      <p:to>
                                        <p:strVal val="visible"/>
                                      </p:to>
                                    </p:set>
                                    <p:animEffect transition="in" filter="fade">
                                      <p:cBhvr>
                                        <p:cTn id="33" dur="500"/>
                                        <p:tgtEl>
                                          <p:spTgt spid="665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build="p" bldLvl="2"/>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a:xfrm>
            <a:off x="760999" y="334343"/>
            <a:ext cx="6336425" cy="572026"/>
          </a:xfrm>
        </p:spPr>
        <p:txBody>
          <a:bodyPr/>
          <a:lstStyle/>
          <a:p>
            <a:pPr eaLnBrk="1" hangingPunct="1">
              <a:defRPr/>
            </a:pPr>
            <a:r>
              <a:rPr lang="en-US" smtClean="0">
                <a:cs typeface="+mj-cs"/>
              </a:rPr>
              <a:t>Profiling Observations</a:t>
            </a:r>
          </a:p>
        </p:txBody>
      </p:sp>
      <p:sp>
        <p:nvSpPr>
          <p:cNvPr id="414723" name="Rectangle 3"/>
          <p:cNvSpPr>
            <a:spLocks noGrp="1" noChangeArrowheads="1"/>
          </p:cNvSpPr>
          <p:nvPr>
            <p:ph type="body" idx="1"/>
          </p:nvPr>
        </p:nvSpPr>
        <p:spPr/>
        <p:txBody>
          <a:bodyPr/>
          <a:lstStyle/>
          <a:p>
            <a:pPr eaLnBrk="1" hangingPunct="1">
              <a:buFont typeface="Wingdings" charset="0"/>
              <a:buNone/>
              <a:defRPr/>
            </a:pPr>
            <a:r>
              <a:rPr lang="en-US" dirty="0" smtClean="0">
                <a:cs typeface="+mn-cs"/>
              </a:rPr>
              <a:t>Benefits</a:t>
            </a:r>
          </a:p>
          <a:p>
            <a:pPr lvl="1" eaLnBrk="1" hangingPunct="1">
              <a:defRPr/>
            </a:pPr>
            <a:r>
              <a:rPr lang="en-US" dirty="0" smtClean="0"/>
              <a:t>Helps identify performance bottlenecks</a:t>
            </a:r>
          </a:p>
          <a:p>
            <a:pPr lvl="1" eaLnBrk="1" hangingPunct="1">
              <a:defRPr/>
            </a:pPr>
            <a:r>
              <a:rPr lang="en-US" dirty="0" smtClean="0"/>
              <a:t>Especially useful when have complex system with many components</a:t>
            </a:r>
          </a:p>
          <a:p>
            <a:pPr eaLnBrk="1" hangingPunct="1">
              <a:buFont typeface="Wingdings" charset="0"/>
              <a:buNone/>
              <a:defRPr/>
            </a:pPr>
            <a:r>
              <a:rPr lang="en-US" dirty="0" smtClean="0">
                <a:cs typeface="+mn-cs"/>
              </a:rPr>
              <a:t>Limitations</a:t>
            </a:r>
          </a:p>
          <a:p>
            <a:pPr lvl="1" eaLnBrk="1" hangingPunct="1">
              <a:defRPr/>
            </a:pPr>
            <a:r>
              <a:rPr lang="en-US" dirty="0" smtClean="0"/>
              <a:t>Only shows performance for data tested</a:t>
            </a:r>
          </a:p>
          <a:p>
            <a:pPr lvl="1" eaLnBrk="1" hangingPunct="1">
              <a:defRPr/>
            </a:pPr>
            <a:r>
              <a:rPr lang="en-US" dirty="0"/>
              <a:t>Timing mechanism fairly crude</a:t>
            </a:r>
          </a:p>
          <a:p>
            <a:pPr lvl="2" eaLnBrk="1" hangingPunct="1">
              <a:defRPr/>
            </a:pPr>
            <a:r>
              <a:rPr lang="en-US" sz="2000" dirty="0"/>
              <a:t>Only works for programs that run for &gt; 3 seconds</a:t>
            </a:r>
          </a:p>
          <a:p>
            <a:pPr lvl="1" eaLnBrk="1" hangingPunct="1">
              <a:defRPr/>
            </a:pPr>
            <a:r>
              <a:rPr lang="en-US" dirty="0" smtClean="0"/>
              <a:t>e.g., linear lower did not show big gain, since words are short</a:t>
            </a:r>
          </a:p>
          <a:p>
            <a:pPr lvl="2" eaLnBrk="1" hangingPunct="1">
              <a:defRPr/>
            </a:pPr>
            <a:r>
              <a:rPr lang="en-US" sz="2000" dirty="0"/>
              <a:t>Quadratic inefficiency could remain lurking in code, i.e. it could be revealed when input data is mostly longer word strings</a:t>
            </a:r>
          </a:p>
        </p:txBody>
      </p:sp>
    </p:spTree>
    <p:extLst>
      <p:ext uri="{BB962C8B-B14F-4D97-AF65-F5344CB8AC3E}">
        <p14:creationId xmlns:p14="http://schemas.microsoft.com/office/powerpoint/2010/main" val="3560365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4723">
                                            <p:txEl>
                                              <p:pRg st="0" end="0"/>
                                            </p:txEl>
                                          </p:spTgt>
                                        </p:tgtEl>
                                        <p:attrNameLst>
                                          <p:attrName>style.visibility</p:attrName>
                                        </p:attrNameLst>
                                      </p:cBhvr>
                                      <p:to>
                                        <p:strVal val="visible"/>
                                      </p:to>
                                    </p:set>
                                    <p:animEffect transition="in" filter="dissolve">
                                      <p:cBhvr>
                                        <p:cTn id="7" dur="500"/>
                                        <p:tgtEl>
                                          <p:spTgt spid="414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4723">
                                            <p:txEl>
                                              <p:pRg st="1" end="1"/>
                                            </p:txEl>
                                          </p:spTgt>
                                        </p:tgtEl>
                                        <p:attrNameLst>
                                          <p:attrName>style.visibility</p:attrName>
                                        </p:attrNameLst>
                                      </p:cBhvr>
                                      <p:to>
                                        <p:strVal val="visible"/>
                                      </p:to>
                                    </p:set>
                                    <p:animEffect transition="in" filter="dissolve">
                                      <p:cBhvr>
                                        <p:cTn id="12" dur="500"/>
                                        <p:tgtEl>
                                          <p:spTgt spid="414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4723">
                                            <p:txEl>
                                              <p:pRg st="2" end="2"/>
                                            </p:txEl>
                                          </p:spTgt>
                                        </p:tgtEl>
                                        <p:attrNameLst>
                                          <p:attrName>style.visibility</p:attrName>
                                        </p:attrNameLst>
                                      </p:cBhvr>
                                      <p:to>
                                        <p:strVal val="visible"/>
                                      </p:to>
                                    </p:set>
                                    <p:animEffect transition="in" filter="dissolve">
                                      <p:cBhvr>
                                        <p:cTn id="17" dur="500"/>
                                        <p:tgtEl>
                                          <p:spTgt spid="414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4723">
                                            <p:txEl>
                                              <p:pRg st="3" end="3"/>
                                            </p:txEl>
                                          </p:spTgt>
                                        </p:tgtEl>
                                        <p:attrNameLst>
                                          <p:attrName>style.visibility</p:attrName>
                                        </p:attrNameLst>
                                      </p:cBhvr>
                                      <p:to>
                                        <p:strVal val="visible"/>
                                      </p:to>
                                    </p:set>
                                    <p:animEffect transition="in" filter="dissolve">
                                      <p:cBhvr>
                                        <p:cTn id="22" dur="500"/>
                                        <p:tgtEl>
                                          <p:spTgt spid="414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14723">
                                            <p:txEl>
                                              <p:pRg st="4" end="4"/>
                                            </p:txEl>
                                          </p:spTgt>
                                        </p:tgtEl>
                                        <p:attrNameLst>
                                          <p:attrName>style.visibility</p:attrName>
                                        </p:attrNameLst>
                                      </p:cBhvr>
                                      <p:to>
                                        <p:strVal val="visible"/>
                                      </p:to>
                                    </p:set>
                                    <p:animEffect transition="in" filter="dissolve">
                                      <p:cBhvr>
                                        <p:cTn id="27" dur="500"/>
                                        <p:tgtEl>
                                          <p:spTgt spid="414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14723">
                                            <p:txEl>
                                              <p:pRg st="5" end="5"/>
                                            </p:txEl>
                                          </p:spTgt>
                                        </p:tgtEl>
                                        <p:attrNameLst>
                                          <p:attrName>style.visibility</p:attrName>
                                        </p:attrNameLst>
                                      </p:cBhvr>
                                      <p:to>
                                        <p:strVal val="visible"/>
                                      </p:to>
                                    </p:set>
                                    <p:animEffect transition="in" filter="dissolve">
                                      <p:cBhvr>
                                        <p:cTn id="32" dur="500"/>
                                        <p:tgtEl>
                                          <p:spTgt spid="414723">
                                            <p:txEl>
                                              <p:pRg st="5" end="5"/>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14723">
                                            <p:txEl>
                                              <p:pRg st="6" end="6"/>
                                            </p:txEl>
                                          </p:spTgt>
                                        </p:tgtEl>
                                        <p:attrNameLst>
                                          <p:attrName>style.visibility</p:attrName>
                                        </p:attrNameLst>
                                      </p:cBhvr>
                                      <p:to>
                                        <p:strVal val="visible"/>
                                      </p:to>
                                    </p:set>
                                    <p:animEffect transition="in" filter="dissolve">
                                      <p:cBhvr>
                                        <p:cTn id="35" dur="500"/>
                                        <p:tgtEl>
                                          <p:spTgt spid="414723">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14723">
                                            <p:txEl>
                                              <p:pRg st="7" end="7"/>
                                            </p:txEl>
                                          </p:spTgt>
                                        </p:tgtEl>
                                        <p:attrNameLst>
                                          <p:attrName>style.visibility</p:attrName>
                                        </p:attrNameLst>
                                      </p:cBhvr>
                                      <p:to>
                                        <p:strVal val="visible"/>
                                      </p:to>
                                    </p:set>
                                    <p:animEffect transition="in" filter="dissolve">
                                      <p:cBhvr>
                                        <p:cTn id="40" dur="500"/>
                                        <p:tgtEl>
                                          <p:spTgt spid="414723">
                                            <p:txEl>
                                              <p:pRg st="7" end="7"/>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14723">
                                            <p:txEl>
                                              <p:pRg st="8" end="8"/>
                                            </p:txEl>
                                          </p:spTgt>
                                        </p:tgtEl>
                                        <p:attrNameLst>
                                          <p:attrName>style.visibility</p:attrName>
                                        </p:attrNameLst>
                                      </p:cBhvr>
                                      <p:to>
                                        <p:strVal val="visible"/>
                                      </p:to>
                                    </p:set>
                                    <p:animEffect transition="in" filter="dissolve">
                                      <p:cBhvr>
                                        <p:cTn id="43" dur="500"/>
                                        <p:tgtEl>
                                          <p:spTgt spid="414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684848" y="152118"/>
            <a:ext cx="6158872" cy="554596"/>
          </a:xfrm>
          <a:effectLst>
            <a:outerShdw blurRad="63500" dist="53882" dir="2700000" algn="ctr" rotWithShape="0">
              <a:srgbClr val="969696"/>
            </a:outerShdw>
          </a:effectLst>
        </p:spPr>
        <p:txBody>
          <a:bodyPr/>
          <a:lstStyle/>
          <a:p>
            <a:pPr eaLnBrk="1" hangingPunct="1">
              <a:defRPr/>
            </a:pPr>
            <a:r>
              <a:rPr lang="en-US" dirty="0">
                <a:ea typeface="ＭＳ Ｐゴシック" pitchFamily="-1" charset="-128"/>
                <a:cs typeface="ＭＳ Ｐゴシック" pitchFamily="-1" charset="-128"/>
              </a:rPr>
              <a:t>Role of Programmer</a:t>
            </a:r>
          </a:p>
        </p:txBody>
      </p:sp>
      <p:sp>
        <p:nvSpPr>
          <p:cNvPr id="450563" name="Rectangle 3"/>
          <p:cNvSpPr>
            <a:spLocks noGrp="1" noChangeArrowheads="1"/>
          </p:cNvSpPr>
          <p:nvPr>
            <p:ph type="body" idx="1"/>
          </p:nvPr>
        </p:nvSpPr>
        <p:spPr>
          <a:xfrm>
            <a:off x="228340" y="836705"/>
            <a:ext cx="8826923" cy="5444549"/>
          </a:xfrm>
        </p:spPr>
        <p:txBody>
          <a:bodyPr lIns="89813" tIns="44106" rIns="89813" bIns="44106"/>
          <a:lstStyle/>
          <a:p>
            <a:pPr lvl="1" eaLnBrk="1" hangingPunct="1">
              <a:buFont typeface="Wingdings" charset="0"/>
              <a:buNone/>
              <a:defRPr/>
            </a:pPr>
            <a:r>
              <a:rPr lang="en-US" i="1" dirty="0">
                <a:latin typeface="Helvetica" charset="0"/>
                <a:ea typeface="ＭＳ Ｐゴシック" charset="0"/>
              </a:rPr>
              <a:t>How should I write my programs, given that I have a good, optimizing compiler?</a:t>
            </a:r>
          </a:p>
          <a:p>
            <a:pPr eaLnBrk="1" hangingPunct="1">
              <a:buFont typeface="Wingdings" charset="0"/>
              <a:buNone/>
              <a:defRPr/>
            </a:pPr>
            <a:r>
              <a:rPr lang="en-US" dirty="0">
                <a:latin typeface="Helvetica" charset="0"/>
                <a:ea typeface="ＭＳ Ｐゴシック" charset="0"/>
                <a:cs typeface="ＭＳ Ｐゴシック" charset="0"/>
              </a:rPr>
              <a:t>Don</a:t>
            </a:r>
            <a:r>
              <a:rPr lang="ja-JP" altLang="en-US" dirty="0">
                <a:latin typeface="Helvetica" charset="0"/>
                <a:ea typeface="ＭＳ Ｐゴシック" charset="0"/>
                <a:cs typeface="ＭＳ Ｐゴシック" charset="0"/>
              </a:rPr>
              <a:t>’</a:t>
            </a:r>
            <a:r>
              <a:rPr lang="en-US" dirty="0">
                <a:latin typeface="Helvetica" charset="0"/>
                <a:ea typeface="ＭＳ Ｐゴシック" charset="0"/>
                <a:cs typeface="ＭＳ Ｐゴシック" charset="0"/>
              </a:rPr>
              <a:t>t: Completely Sacrifice Modularity for Performance</a:t>
            </a:r>
          </a:p>
          <a:p>
            <a:pPr lvl="1" eaLnBrk="1" hangingPunct="1">
              <a:defRPr/>
            </a:pPr>
            <a:r>
              <a:rPr lang="en-US" dirty="0">
                <a:latin typeface="Helvetica" charset="0"/>
                <a:ea typeface="ＭＳ Ｐゴシック" charset="0"/>
              </a:rPr>
              <a:t>Hard to read, maintain, &amp; assure correctness</a:t>
            </a:r>
          </a:p>
          <a:p>
            <a:pPr eaLnBrk="1" hangingPunct="1">
              <a:buFont typeface="Wingdings" charset="0"/>
              <a:buNone/>
              <a:defRPr/>
            </a:pPr>
            <a:r>
              <a:rPr lang="en-US" dirty="0">
                <a:latin typeface="Helvetica" charset="0"/>
                <a:ea typeface="ＭＳ Ｐゴシック" charset="0"/>
                <a:cs typeface="ＭＳ Ｐゴシック" charset="0"/>
              </a:rPr>
              <a:t>Do: Balance Modularity and Performance</a:t>
            </a:r>
          </a:p>
          <a:p>
            <a:pPr lvl="1" eaLnBrk="1" hangingPunct="1">
              <a:defRPr/>
            </a:pPr>
            <a:r>
              <a:rPr lang="en-US" dirty="0">
                <a:latin typeface="Helvetica" charset="0"/>
                <a:ea typeface="ＭＳ Ｐゴシック" charset="0"/>
              </a:rPr>
              <a:t>Write code </a:t>
            </a:r>
            <a:r>
              <a:rPr lang="en-US" dirty="0" smtClean="0">
                <a:latin typeface="Helvetica" charset="0"/>
                <a:ea typeface="ＭＳ Ｐゴシック" charset="0"/>
              </a:rPr>
              <a:t>that’s </a:t>
            </a:r>
            <a:r>
              <a:rPr lang="en-US" dirty="0">
                <a:latin typeface="Helvetica" charset="0"/>
                <a:ea typeface="ＭＳ Ｐゴシック" charset="0"/>
              </a:rPr>
              <a:t>readable &amp; maintainable</a:t>
            </a:r>
          </a:p>
          <a:p>
            <a:pPr lvl="2" eaLnBrk="1" hangingPunct="1">
              <a:defRPr/>
            </a:pPr>
            <a:r>
              <a:rPr lang="en-US" sz="1800" dirty="0">
                <a:latin typeface="Helvetica" charset="0"/>
                <a:ea typeface="ＭＳ Ｐゴシック" charset="0"/>
              </a:rPr>
              <a:t>Procedures, recursion, without built-in constant limits</a:t>
            </a:r>
          </a:p>
          <a:p>
            <a:pPr lvl="2" eaLnBrk="1" hangingPunct="1">
              <a:defRPr/>
            </a:pPr>
            <a:r>
              <a:rPr lang="en-US" sz="1800" dirty="0">
                <a:latin typeface="Helvetica" charset="0"/>
                <a:ea typeface="ＭＳ Ｐゴシック" charset="0"/>
              </a:rPr>
              <a:t>Even though these factors can slow down code</a:t>
            </a:r>
          </a:p>
          <a:p>
            <a:pPr lvl="1" eaLnBrk="1" hangingPunct="1">
              <a:defRPr/>
            </a:pPr>
            <a:r>
              <a:rPr lang="en-US" dirty="0" smtClean="0">
                <a:latin typeface="Helvetica" charset="0"/>
                <a:ea typeface="ＭＳ Ｐゴシック" charset="0"/>
              </a:rPr>
              <a:t>Use </a:t>
            </a:r>
            <a:r>
              <a:rPr lang="en-US" dirty="0">
                <a:latin typeface="Helvetica" charset="0"/>
                <a:ea typeface="ＭＳ Ｐゴシック" charset="0"/>
              </a:rPr>
              <a:t>profilers to identify bottlenecks</a:t>
            </a:r>
          </a:p>
          <a:p>
            <a:pPr lvl="1" eaLnBrk="1" hangingPunct="1">
              <a:defRPr/>
            </a:pPr>
            <a:r>
              <a:rPr lang="en-US" dirty="0" smtClean="0">
                <a:latin typeface="Helvetica" charset="0"/>
                <a:ea typeface="ＭＳ Ｐゴシック" charset="0"/>
              </a:rPr>
              <a:t>Select </a:t>
            </a:r>
            <a:r>
              <a:rPr lang="en-US" dirty="0">
                <a:latin typeface="Helvetica" charset="0"/>
                <a:ea typeface="ＭＳ Ｐゴシック" charset="0"/>
              </a:rPr>
              <a:t>best algorithm, e.g. best sorting algorithm</a:t>
            </a:r>
          </a:p>
          <a:p>
            <a:pPr lvl="1" eaLnBrk="1" hangingPunct="1">
              <a:defRPr/>
            </a:pPr>
            <a:r>
              <a:rPr lang="en-US" dirty="0">
                <a:latin typeface="Helvetica" charset="0"/>
                <a:ea typeface="ＭＳ Ｐゴシック" charset="0"/>
              </a:rPr>
              <a:t>Eliminate optimization blockers</a:t>
            </a:r>
          </a:p>
          <a:p>
            <a:pPr lvl="2" eaLnBrk="1" hangingPunct="1">
              <a:defRPr/>
            </a:pPr>
            <a:r>
              <a:rPr lang="en-US" sz="1800" dirty="0">
                <a:solidFill>
                  <a:srgbClr val="000099"/>
                </a:solidFill>
                <a:latin typeface="Helvetica" charset="0"/>
                <a:ea typeface="ＭＳ Ｐゴシック" charset="0"/>
              </a:rPr>
              <a:t>Allows compiler to do its job.  And use optimization flags -O1, -O2,…</a:t>
            </a:r>
          </a:p>
          <a:p>
            <a:pPr eaLnBrk="1" hangingPunct="1">
              <a:buFont typeface="Wingdings" charset="0"/>
              <a:buNone/>
              <a:defRPr/>
            </a:pPr>
            <a:r>
              <a:rPr lang="en-US" dirty="0" smtClean="0">
                <a:latin typeface="Helvetica" charset="0"/>
                <a:ea typeface="ＭＳ Ｐゴシック" charset="0"/>
                <a:cs typeface="ＭＳ Ｐゴシック" charset="0"/>
              </a:rPr>
              <a:t>Focus </a:t>
            </a:r>
            <a:r>
              <a:rPr lang="en-US" dirty="0">
                <a:latin typeface="Helvetica" charset="0"/>
                <a:ea typeface="ＭＳ Ｐゴシック" charset="0"/>
                <a:cs typeface="ＭＳ Ｐゴシック" charset="0"/>
              </a:rPr>
              <a:t>on Inner Loops</a:t>
            </a:r>
          </a:p>
          <a:p>
            <a:pPr lvl="1" eaLnBrk="1" hangingPunct="1">
              <a:defRPr/>
            </a:pPr>
            <a:r>
              <a:rPr lang="en-US" dirty="0">
                <a:latin typeface="Helvetica" charset="0"/>
                <a:ea typeface="ＭＳ Ｐゴシック" charset="0"/>
              </a:rPr>
              <a:t>Do detailed optimizations where code will be executed repeatedly</a:t>
            </a:r>
          </a:p>
          <a:p>
            <a:pPr lvl="1" eaLnBrk="1" hangingPunct="1">
              <a:defRPr/>
            </a:pPr>
            <a:r>
              <a:rPr lang="en-US" dirty="0">
                <a:latin typeface="Helvetica" charset="0"/>
                <a:ea typeface="ＭＳ Ｐゴシック" charset="0"/>
              </a:rPr>
              <a:t>Will get most performance gain here</a:t>
            </a:r>
          </a:p>
          <a:p>
            <a:pPr eaLnBrk="1" hangingPunct="1">
              <a:buFont typeface="Wingdings" charset="0"/>
              <a:buNone/>
              <a:defRPr/>
            </a:pPr>
            <a:endParaRPr lang="en-US" sz="1800" dirty="0">
              <a:solidFill>
                <a:schemeClr val="tx1"/>
              </a:solidFill>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34391730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0563">
                                            <p:txEl>
                                              <p:pRg st="0" end="0"/>
                                            </p:txEl>
                                          </p:spTgt>
                                        </p:tgtEl>
                                        <p:attrNameLst>
                                          <p:attrName>style.visibility</p:attrName>
                                        </p:attrNameLst>
                                      </p:cBhvr>
                                      <p:to>
                                        <p:strVal val="visible"/>
                                      </p:to>
                                    </p:set>
                                    <p:animEffect transition="in" filter="fade">
                                      <p:cBhvr>
                                        <p:cTn id="7" dur="500"/>
                                        <p:tgtEl>
                                          <p:spTgt spid="450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0563">
                                            <p:txEl>
                                              <p:pRg st="1" end="1"/>
                                            </p:txEl>
                                          </p:spTgt>
                                        </p:tgtEl>
                                        <p:attrNameLst>
                                          <p:attrName>style.visibility</p:attrName>
                                        </p:attrNameLst>
                                      </p:cBhvr>
                                      <p:to>
                                        <p:strVal val="visible"/>
                                      </p:to>
                                    </p:set>
                                    <p:animEffect transition="in" filter="fade">
                                      <p:cBhvr>
                                        <p:cTn id="12" dur="500"/>
                                        <p:tgtEl>
                                          <p:spTgt spid="4505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0563">
                                            <p:txEl>
                                              <p:pRg st="2" end="2"/>
                                            </p:txEl>
                                          </p:spTgt>
                                        </p:tgtEl>
                                        <p:attrNameLst>
                                          <p:attrName>style.visibility</p:attrName>
                                        </p:attrNameLst>
                                      </p:cBhvr>
                                      <p:to>
                                        <p:strVal val="visible"/>
                                      </p:to>
                                    </p:set>
                                    <p:animEffect transition="in" filter="fade">
                                      <p:cBhvr>
                                        <p:cTn id="17" dur="500"/>
                                        <p:tgtEl>
                                          <p:spTgt spid="4505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0563">
                                            <p:txEl>
                                              <p:pRg st="3" end="3"/>
                                            </p:txEl>
                                          </p:spTgt>
                                        </p:tgtEl>
                                        <p:attrNameLst>
                                          <p:attrName>style.visibility</p:attrName>
                                        </p:attrNameLst>
                                      </p:cBhvr>
                                      <p:to>
                                        <p:strVal val="visible"/>
                                      </p:to>
                                    </p:set>
                                    <p:animEffect transition="in" filter="fade">
                                      <p:cBhvr>
                                        <p:cTn id="22" dur="500"/>
                                        <p:tgtEl>
                                          <p:spTgt spid="4505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0563">
                                            <p:txEl>
                                              <p:pRg st="4" end="4"/>
                                            </p:txEl>
                                          </p:spTgt>
                                        </p:tgtEl>
                                        <p:attrNameLst>
                                          <p:attrName>style.visibility</p:attrName>
                                        </p:attrNameLst>
                                      </p:cBhvr>
                                      <p:to>
                                        <p:strVal val="visible"/>
                                      </p:to>
                                    </p:set>
                                    <p:animEffect transition="in" filter="fade">
                                      <p:cBhvr>
                                        <p:cTn id="27" dur="500"/>
                                        <p:tgtEl>
                                          <p:spTgt spid="45056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0563">
                                            <p:txEl>
                                              <p:pRg st="5" end="5"/>
                                            </p:txEl>
                                          </p:spTgt>
                                        </p:tgtEl>
                                        <p:attrNameLst>
                                          <p:attrName>style.visibility</p:attrName>
                                        </p:attrNameLst>
                                      </p:cBhvr>
                                      <p:to>
                                        <p:strVal val="visible"/>
                                      </p:to>
                                    </p:set>
                                    <p:animEffect transition="in" filter="fade">
                                      <p:cBhvr>
                                        <p:cTn id="30" dur="500"/>
                                        <p:tgtEl>
                                          <p:spTgt spid="45056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0563">
                                            <p:txEl>
                                              <p:pRg st="6" end="6"/>
                                            </p:txEl>
                                          </p:spTgt>
                                        </p:tgtEl>
                                        <p:attrNameLst>
                                          <p:attrName>style.visibility</p:attrName>
                                        </p:attrNameLst>
                                      </p:cBhvr>
                                      <p:to>
                                        <p:strVal val="visible"/>
                                      </p:to>
                                    </p:set>
                                    <p:animEffect transition="in" filter="fade">
                                      <p:cBhvr>
                                        <p:cTn id="33" dur="500"/>
                                        <p:tgtEl>
                                          <p:spTgt spid="45056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50563">
                                            <p:txEl>
                                              <p:pRg st="7" end="7"/>
                                            </p:txEl>
                                          </p:spTgt>
                                        </p:tgtEl>
                                        <p:attrNameLst>
                                          <p:attrName>style.visibility</p:attrName>
                                        </p:attrNameLst>
                                      </p:cBhvr>
                                      <p:to>
                                        <p:strVal val="visible"/>
                                      </p:to>
                                    </p:set>
                                    <p:animEffect transition="in" filter="fade">
                                      <p:cBhvr>
                                        <p:cTn id="38" dur="500"/>
                                        <p:tgtEl>
                                          <p:spTgt spid="450563">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50563">
                                            <p:txEl>
                                              <p:pRg st="8" end="8"/>
                                            </p:txEl>
                                          </p:spTgt>
                                        </p:tgtEl>
                                        <p:attrNameLst>
                                          <p:attrName>style.visibility</p:attrName>
                                        </p:attrNameLst>
                                      </p:cBhvr>
                                      <p:to>
                                        <p:strVal val="visible"/>
                                      </p:to>
                                    </p:set>
                                    <p:animEffect transition="in" filter="fade">
                                      <p:cBhvr>
                                        <p:cTn id="43" dur="500"/>
                                        <p:tgtEl>
                                          <p:spTgt spid="450563">
                                            <p:txEl>
                                              <p:pRg st="8" end="8"/>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0563">
                                            <p:txEl>
                                              <p:pRg st="9" end="9"/>
                                            </p:txEl>
                                          </p:spTgt>
                                        </p:tgtEl>
                                        <p:attrNameLst>
                                          <p:attrName>style.visibility</p:attrName>
                                        </p:attrNameLst>
                                      </p:cBhvr>
                                      <p:to>
                                        <p:strVal val="visible"/>
                                      </p:to>
                                    </p:set>
                                    <p:animEffect transition="in" filter="fade">
                                      <p:cBhvr>
                                        <p:cTn id="48" dur="500"/>
                                        <p:tgtEl>
                                          <p:spTgt spid="45056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0563">
                                            <p:txEl>
                                              <p:pRg st="10" end="10"/>
                                            </p:txEl>
                                          </p:spTgt>
                                        </p:tgtEl>
                                        <p:attrNameLst>
                                          <p:attrName>style.visibility</p:attrName>
                                        </p:attrNameLst>
                                      </p:cBhvr>
                                      <p:to>
                                        <p:strVal val="visible"/>
                                      </p:to>
                                    </p:set>
                                    <p:animEffect transition="in" filter="fade">
                                      <p:cBhvr>
                                        <p:cTn id="51" dur="500"/>
                                        <p:tgtEl>
                                          <p:spTgt spid="450563">
                                            <p:txEl>
                                              <p:pRg st="10" end="1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50563">
                                            <p:txEl>
                                              <p:pRg st="11" end="11"/>
                                            </p:txEl>
                                          </p:spTgt>
                                        </p:tgtEl>
                                        <p:attrNameLst>
                                          <p:attrName>style.visibility</p:attrName>
                                        </p:attrNameLst>
                                      </p:cBhvr>
                                      <p:to>
                                        <p:strVal val="visible"/>
                                      </p:to>
                                    </p:set>
                                    <p:animEffect transition="in" filter="fade">
                                      <p:cBhvr>
                                        <p:cTn id="56" dur="500"/>
                                        <p:tgtEl>
                                          <p:spTgt spid="450563">
                                            <p:txEl>
                                              <p:pRg st="11" end="11"/>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50563">
                                            <p:txEl>
                                              <p:pRg st="12" end="12"/>
                                            </p:txEl>
                                          </p:spTgt>
                                        </p:tgtEl>
                                        <p:attrNameLst>
                                          <p:attrName>style.visibility</p:attrName>
                                        </p:attrNameLst>
                                      </p:cBhvr>
                                      <p:to>
                                        <p:strVal val="visible"/>
                                      </p:to>
                                    </p:set>
                                    <p:animEffect transition="in" filter="fade">
                                      <p:cBhvr>
                                        <p:cTn id="61" dur="500"/>
                                        <p:tgtEl>
                                          <p:spTgt spid="450563">
                                            <p:txEl>
                                              <p:pRg st="12" end="12"/>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50563">
                                            <p:txEl>
                                              <p:pRg st="13" end="13"/>
                                            </p:txEl>
                                          </p:spTgt>
                                        </p:tgtEl>
                                        <p:attrNameLst>
                                          <p:attrName>style.visibility</p:attrName>
                                        </p:attrNameLst>
                                      </p:cBhvr>
                                      <p:to>
                                        <p:strVal val="visible"/>
                                      </p:to>
                                    </p:set>
                                    <p:animEffect transition="in" filter="fade">
                                      <p:cBhvr>
                                        <p:cTn id="66" dur="500"/>
                                        <p:tgtEl>
                                          <p:spTgt spid="45056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3"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2738438"/>
            <a:ext cx="8704262" cy="779462"/>
          </a:xfrm>
        </p:spPr>
        <p:txBody>
          <a:bodyPr/>
          <a:lstStyle/>
          <a:p>
            <a:pPr algn="ctr" defTabSz="896231">
              <a:defRPr/>
            </a:pPr>
            <a:r>
              <a:rPr lang="en-US" dirty="0" smtClean="0"/>
              <a:t>Supplementary Slides</a:t>
            </a:r>
            <a:endParaRPr lang="en-US" dirty="0"/>
          </a:p>
        </p:txBody>
      </p:sp>
    </p:spTree>
    <p:extLst>
      <p:ext uri="{BB962C8B-B14F-4D97-AF65-F5344CB8AC3E}">
        <p14:creationId xmlns:p14="http://schemas.microsoft.com/office/powerpoint/2010/main" val="35359010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357265" y="304236"/>
            <a:ext cx="8064538" cy="760589"/>
          </a:xfrm>
        </p:spPr>
        <p:txBody>
          <a:bodyPr/>
          <a:lstStyle/>
          <a:p>
            <a:pPr eaLnBrk="1" hangingPunct="1">
              <a:defRPr/>
            </a:pPr>
            <a:r>
              <a:rPr lang="en-US" dirty="0" smtClean="0"/>
              <a:t>Compiler-Generated Code Motion (-O1)</a:t>
            </a:r>
          </a:p>
        </p:txBody>
      </p:sp>
      <p:sp>
        <p:nvSpPr>
          <p:cNvPr id="10243" name="Rectangle 5"/>
          <p:cNvSpPr>
            <a:spLocks noChangeArrowheads="1"/>
          </p:cNvSpPr>
          <p:nvPr/>
        </p:nvSpPr>
        <p:spPr bwMode="auto">
          <a:xfrm>
            <a:off x="1364938" y="3494758"/>
            <a:ext cx="7061623" cy="2807805"/>
          </a:xfrm>
          <a:prstGeom prst="rect">
            <a:avLst/>
          </a:prstGeom>
          <a:solidFill>
            <a:srgbClr val="F1C7C7"/>
          </a:solidFill>
          <a:ln w="57150" cmpd="thickThin">
            <a:solidFill>
              <a:schemeClr val="tx1"/>
            </a:solidFill>
            <a:miter lim="800000"/>
            <a:headEnd/>
            <a:tailEnd/>
          </a:ln>
        </p:spPr>
        <p:txBody>
          <a:bodyPr wrap="none" lIns="89271" tIns="43848" rIns="89271" bIns="43848">
            <a:spAutoFit/>
          </a:bodyPr>
          <a:lstStyle/>
          <a:p>
            <a:pPr algn="l"/>
            <a:r>
              <a:rPr lang="en-US" sz="1400" dirty="0" err="1">
                <a:latin typeface="Courier New" pitchFamily="49" charset="0"/>
              </a:rPr>
              <a:t>set_row</a:t>
            </a:r>
            <a:r>
              <a:rPr lang="en-US" sz="1400" dirty="0">
                <a:latin typeface="Courier New" pitchFamily="49" charset="0"/>
              </a:rPr>
              <a:t>:</a:t>
            </a:r>
          </a:p>
          <a:p>
            <a:pPr algn="l"/>
            <a:r>
              <a:rPr lang="en-US" sz="1400" dirty="0">
                <a:latin typeface="Courier New" pitchFamily="49" charset="0"/>
              </a:rPr>
              <a:t>	</a:t>
            </a:r>
            <a:r>
              <a:rPr lang="en-US" sz="1400" dirty="0" err="1">
                <a:latin typeface="Courier New" pitchFamily="49" charset="0"/>
              </a:rPr>
              <a:t>testq</a:t>
            </a:r>
            <a:r>
              <a:rPr lang="en-US" sz="1400" dirty="0">
                <a:latin typeface="Courier New" pitchFamily="49" charset="0"/>
              </a:rPr>
              <a:t>	%</a:t>
            </a:r>
            <a:r>
              <a:rPr lang="en-US" sz="1400" dirty="0" err="1">
                <a:latin typeface="Courier New" pitchFamily="49" charset="0"/>
              </a:rPr>
              <a:t>rcx</a:t>
            </a:r>
            <a:r>
              <a:rPr lang="en-US" sz="1400" dirty="0">
                <a:latin typeface="Courier New" pitchFamily="49" charset="0"/>
              </a:rPr>
              <a:t>, %</a:t>
            </a:r>
            <a:r>
              <a:rPr lang="en-US" sz="1400" dirty="0" err="1">
                <a:latin typeface="Courier New" pitchFamily="49" charset="0"/>
              </a:rPr>
              <a:t>rcx</a:t>
            </a:r>
            <a:r>
              <a:rPr lang="en-US" sz="1400" dirty="0">
                <a:latin typeface="Courier New" pitchFamily="49" charset="0"/>
              </a:rPr>
              <a:t>		# Test n</a:t>
            </a:r>
          </a:p>
          <a:p>
            <a:pPr algn="l"/>
            <a:r>
              <a:rPr lang="en-US" sz="1400" dirty="0">
                <a:latin typeface="Courier New" pitchFamily="49" charset="0"/>
              </a:rPr>
              <a:t>	</a:t>
            </a:r>
            <a:r>
              <a:rPr lang="en-US" sz="1400" dirty="0" err="1">
                <a:latin typeface="Courier New" pitchFamily="49" charset="0"/>
              </a:rPr>
              <a:t>jle</a:t>
            </a:r>
            <a:r>
              <a:rPr lang="en-US" sz="1400" dirty="0">
                <a:latin typeface="Courier New" pitchFamily="49" charset="0"/>
              </a:rPr>
              <a:t>	.L1			# If 0, </a:t>
            </a:r>
            <a:r>
              <a:rPr lang="en-US" sz="1400" dirty="0" err="1">
                <a:latin typeface="Courier New" pitchFamily="49" charset="0"/>
              </a:rPr>
              <a:t>goto</a:t>
            </a:r>
            <a:r>
              <a:rPr lang="en-US" sz="1400" dirty="0">
                <a:latin typeface="Courier New" pitchFamily="49" charset="0"/>
              </a:rPr>
              <a:t> done</a:t>
            </a:r>
          </a:p>
          <a:p>
            <a:pPr algn="l"/>
            <a:r>
              <a:rPr lang="en-US" sz="1400" dirty="0">
                <a:latin typeface="Courier New" pitchFamily="49" charset="0"/>
              </a:rPr>
              <a:t>	</a:t>
            </a:r>
            <a:r>
              <a:rPr lang="en-US" sz="1400" dirty="0" err="1">
                <a:solidFill>
                  <a:srgbClr val="C00000"/>
                </a:solidFill>
                <a:latin typeface="Courier New" pitchFamily="49" charset="0"/>
              </a:rPr>
              <a:t>imulq</a:t>
            </a:r>
            <a:r>
              <a:rPr lang="en-US" sz="1400" dirty="0">
                <a:solidFill>
                  <a:srgbClr val="C00000"/>
                </a:solidFill>
                <a:latin typeface="Courier New" pitchFamily="49" charset="0"/>
              </a:rPr>
              <a:t>	%</a:t>
            </a:r>
            <a:r>
              <a:rPr lang="en-US" sz="1400" dirty="0" err="1">
                <a:solidFill>
                  <a:srgbClr val="C00000"/>
                </a:solidFill>
                <a:latin typeface="Courier New" pitchFamily="49" charset="0"/>
              </a:rPr>
              <a:t>rcx</a:t>
            </a:r>
            <a:r>
              <a:rPr lang="en-US" sz="1400" dirty="0">
                <a:solidFill>
                  <a:srgbClr val="C00000"/>
                </a:solidFill>
                <a:latin typeface="Courier New" pitchFamily="49" charset="0"/>
              </a:rPr>
              <a:t>, %</a:t>
            </a:r>
            <a:r>
              <a:rPr lang="en-US" sz="1400" dirty="0" err="1">
                <a:solidFill>
                  <a:srgbClr val="C00000"/>
                </a:solidFill>
                <a:latin typeface="Courier New" pitchFamily="49" charset="0"/>
              </a:rPr>
              <a:t>rdx</a:t>
            </a:r>
            <a:r>
              <a:rPr lang="en-US" sz="1400" dirty="0">
                <a:solidFill>
                  <a:srgbClr val="C00000"/>
                </a:solidFill>
                <a:latin typeface="Courier New" pitchFamily="49" charset="0"/>
              </a:rPr>
              <a:t>		# </a:t>
            </a:r>
            <a:r>
              <a:rPr lang="en-US" sz="1400" dirty="0" err="1">
                <a:solidFill>
                  <a:srgbClr val="C00000"/>
                </a:solidFill>
                <a:latin typeface="Courier New" pitchFamily="49" charset="0"/>
              </a:rPr>
              <a:t>ni</a:t>
            </a:r>
            <a:r>
              <a:rPr lang="en-US" sz="1400" dirty="0">
                <a:solidFill>
                  <a:srgbClr val="C00000"/>
                </a:solidFill>
                <a:latin typeface="Courier New" pitchFamily="49" charset="0"/>
              </a:rPr>
              <a:t> = n*</a:t>
            </a:r>
            <a:r>
              <a:rPr lang="en-US" sz="1400" dirty="0" err="1">
                <a:solidFill>
                  <a:srgbClr val="C00000"/>
                </a:solidFill>
                <a:latin typeface="Courier New" pitchFamily="49" charset="0"/>
              </a:rPr>
              <a:t>i</a:t>
            </a:r>
            <a:endParaRPr lang="en-US" sz="1400" dirty="0">
              <a:solidFill>
                <a:srgbClr val="C00000"/>
              </a:solidFill>
              <a:latin typeface="Courier New" pitchFamily="49" charset="0"/>
            </a:endParaRPr>
          </a:p>
          <a:p>
            <a:pPr algn="l"/>
            <a:r>
              <a:rPr lang="en-US" sz="1400" dirty="0">
                <a:latin typeface="Courier New" pitchFamily="49" charset="0"/>
              </a:rPr>
              <a:t>	</a:t>
            </a:r>
            <a:r>
              <a:rPr lang="en-US" sz="1400" dirty="0" err="1">
                <a:latin typeface="Courier New" pitchFamily="49" charset="0"/>
              </a:rPr>
              <a:t>leaq</a:t>
            </a:r>
            <a:r>
              <a:rPr lang="en-US" sz="1400" dirty="0">
                <a:latin typeface="Courier New" pitchFamily="49" charset="0"/>
              </a:rPr>
              <a:t>	(%rdi,%rdx,8), %</a:t>
            </a:r>
            <a:r>
              <a:rPr lang="en-US" sz="1400" dirty="0" err="1">
                <a:latin typeface="Courier New" pitchFamily="49" charset="0"/>
              </a:rPr>
              <a:t>rdx</a:t>
            </a:r>
            <a:r>
              <a:rPr lang="en-US" sz="1400" dirty="0">
                <a:latin typeface="Courier New" pitchFamily="49" charset="0"/>
              </a:rPr>
              <a:t>	# </a:t>
            </a:r>
            <a:r>
              <a:rPr lang="en-US" sz="1400" dirty="0" err="1">
                <a:latin typeface="Courier New" pitchFamily="49" charset="0"/>
              </a:rPr>
              <a:t>rowp</a:t>
            </a:r>
            <a:r>
              <a:rPr lang="en-US" sz="1400" dirty="0">
                <a:latin typeface="Courier New" pitchFamily="49" charset="0"/>
              </a:rPr>
              <a:t> = A + </a:t>
            </a:r>
            <a:r>
              <a:rPr lang="en-US" sz="1400" dirty="0" err="1">
                <a:latin typeface="Courier New" pitchFamily="49" charset="0"/>
              </a:rPr>
              <a:t>ni</a:t>
            </a:r>
            <a:r>
              <a:rPr lang="en-US" sz="1400" dirty="0">
                <a:latin typeface="Courier New" pitchFamily="49" charset="0"/>
              </a:rPr>
              <a:t>*8</a:t>
            </a:r>
          </a:p>
          <a:p>
            <a:pPr algn="l"/>
            <a:r>
              <a:rPr lang="en-US" sz="1400" dirty="0">
                <a:latin typeface="Courier New" pitchFamily="49" charset="0"/>
              </a:rPr>
              <a:t>	</a:t>
            </a:r>
            <a:r>
              <a:rPr lang="en-US" sz="1400" dirty="0" err="1">
                <a:latin typeface="Courier New" pitchFamily="49" charset="0"/>
              </a:rPr>
              <a:t>movl</a:t>
            </a:r>
            <a:r>
              <a:rPr lang="en-US" sz="1400" dirty="0">
                <a:latin typeface="Courier New" pitchFamily="49" charset="0"/>
              </a:rPr>
              <a:t>	$0, %</a:t>
            </a:r>
            <a:r>
              <a:rPr lang="en-US" sz="1400" dirty="0" err="1">
                <a:latin typeface="Courier New" pitchFamily="49" charset="0"/>
              </a:rPr>
              <a:t>eax</a:t>
            </a:r>
            <a:r>
              <a:rPr lang="en-US" sz="1400" dirty="0">
                <a:latin typeface="Courier New" pitchFamily="49" charset="0"/>
              </a:rPr>
              <a:t>	               	# j = 0</a:t>
            </a:r>
          </a:p>
          <a:p>
            <a:pPr algn="l"/>
            <a:r>
              <a:rPr lang="en-US" sz="1400" dirty="0">
                <a:latin typeface="Courier New" pitchFamily="49" charset="0"/>
              </a:rPr>
              <a:t>.L3:				      	# loop:</a:t>
            </a:r>
          </a:p>
          <a:p>
            <a:pPr algn="l"/>
            <a:r>
              <a:rPr lang="en-US" sz="1400" dirty="0">
                <a:latin typeface="Courier New" pitchFamily="49" charset="0"/>
              </a:rPr>
              <a:t>	</a:t>
            </a:r>
            <a:r>
              <a:rPr lang="en-US" sz="1400" dirty="0" err="1">
                <a:latin typeface="Courier New" pitchFamily="49" charset="0"/>
              </a:rPr>
              <a:t>movsd</a:t>
            </a:r>
            <a:r>
              <a:rPr lang="en-US" sz="1400" dirty="0">
                <a:latin typeface="Courier New" pitchFamily="49" charset="0"/>
              </a:rPr>
              <a:t>	(%rsi,%rax,8), %xmm0    	# t = b[j]</a:t>
            </a:r>
          </a:p>
          <a:p>
            <a:pPr algn="l"/>
            <a:r>
              <a:rPr lang="en-US" sz="1400" dirty="0">
                <a:latin typeface="Courier New" pitchFamily="49" charset="0"/>
              </a:rPr>
              <a:t>	</a:t>
            </a:r>
            <a:r>
              <a:rPr lang="en-US" sz="1400" dirty="0" err="1">
                <a:latin typeface="Courier New" pitchFamily="49" charset="0"/>
              </a:rPr>
              <a:t>movsd</a:t>
            </a:r>
            <a:r>
              <a:rPr lang="en-US" sz="1400" dirty="0">
                <a:latin typeface="Courier New" pitchFamily="49" charset="0"/>
              </a:rPr>
              <a:t>	%xmm0, (%rdx,%rax,8)   	# M[</a:t>
            </a:r>
            <a:r>
              <a:rPr lang="en-US" sz="1400" dirty="0" err="1">
                <a:latin typeface="Courier New" pitchFamily="49" charset="0"/>
              </a:rPr>
              <a:t>A+ni</a:t>
            </a:r>
            <a:r>
              <a:rPr lang="en-US" sz="1400" dirty="0">
                <a:latin typeface="Courier New" pitchFamily="49" charset="0"/>
              </a:rPr>
              <a:t>*8 + j*8] = t</a:t>
            </a:r>
          </a:p>
          <a:p>
            <a:pPr algn="l"/>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$1, %</a:t>
            </a:r>
            <a:r>
              <a:rPr lang="en-US" sz="1400" dirty="0" err="1">
                <a:latin typeface="Courier New" pitchFamily="49" charset="0"/>
              </a:rPr>
              <a:t>rax</a:t>
            </a:r>
            <a:r>
              <a:rPr lang="en-US" sz="1400" dirty="0">
                <a:latin typeface="Courier New" pitchFamily="49" charset="0"/>
              </a:rPr>
              <a:t>			# j++</a:t>
            </a:r>
          </a:p>
          <a:p>
            <a:pPr algn="l"/>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rcx</a:t>
            </a:r>
            <a:r>
              <a:rPr lang="en-US" sz="1400" dirty="0">
                <a:latin typeface="Courier New" pitchFamily="49" charset="0"/>
              </a:rPr>
              <a:t>, %</a:t>
            </a:r>
            <a:r>
              <a:rPr lang="en-US" sz="1400" dirty="0" err="1">
                <a:latin typeface="Courier New" pitchFamily="49" charset="0"/>
              </a:rPr>
              <a:t>rax</a:t>
            </a:r>
            <a:r>
              <a:rPr lang="en-US" sz="1400" dirty="0">
                <a:latin typeface="Courier New" pitchFamily="49" charset="0"/>
              </a:rPr>
              <a:t>		# </a:t>
            </a:r>
            <a:r>
              <a:rPr lang="en-US" sz="1400" dirty="0" err="1">
                <a:latin typeface="Courier New" pitchFamily="49" charset="0"/>
              </a:rPr>
              <a:t>j:n</a:t>
            </a:r>
            <a:endParaRPr lang="en-US" sz="1400" dirty="0">
              <a:latin typeface="Courier New" pitchFamily="49" charset="0"/>
            </a:endParaRPr>
          </a:p>
          <a:p>
            <a:pPr algn="l"/>
            <a:r>
              <a:rPr lang="en-US" sz="1400" dirty="0">
                <a:latin typeface="Courier New" pitchFamily="49" charset="0"/>
              </a:rPr>
              <a:t>	</a:t>
            </a:r>
            <a:r>
              <a:rPr lang="en-US" sz="1400" dirty="0" err="1">
                <a:latin typeface="Courier New" pitchFamily="49" charset="0"/>
              </a:rPr>
              <a:t>jne</a:t>
            </a:r>
            <a:r>
              <a:rPr lang="en-US" sz="1400" dirty="0">
                <a:latin typeface="Courier New" pitchFamily="49" charset="0"/>
              </a:rPr>
              <a:t>	.L3			# if !=, </a:t>
            </a:r>
            <a:r>
              <a:rPr lang="en-US" sz="1400" dirty="0" err="1">
                <a:latin typeface="Courier New" pitchFamily="49" charset="0"/>
              </a:rPr>
              <a:t>goto</a:t>
            </a:r>
            <a:r>
              <a:rPr lang="en-US" sz="1400" dirty="0">
                <a:latin typeface="Courier New" pitchFamily="49" charset="0"/>
              </a:rPr>
              <a:t> loop</a:t>
            </a:r>
          </a:p>
          <a:p>
            <a:pPr algn="l"/>
            <a:r>
              <a:rPr lang="en-US" sz="1400" dirty="0">
                <a:latin typeface="Courier New" pitchFamily="49" charset="0"/>
              </a:rPr>
              <a:t>.L1:				      	# done:</a:t>
            </a:r>
          </a:p>
          <a:p>
            <a:pPr algn="l"/>
            <a:r>
              <a:rPr lang="en-US" sz="1400" dirty="0">
                <a:latin typeface="Courier New" pitchFamily="49" charset="0"/>
              </a:rPr>
              <a:t>	rep ; ret</a:t>
            </a:r>
          </a:p>
        </p:txBody>
      </p:sp>
      <p:sp>
        <p:nvSpPr>
          <p:cNvPr id="10244" name="Line 6"/>
          <p:cNvSpPr>
            <a:spLocks noChangeShapeType="1"/>
          </p:cNvSpPr>
          <p:nvPr/>
        </p:nvSpPr>
        <p:spPr bwMode="auto">
          <a:xfrm>
            <a:off x="2282825" y="2962345"/>
            <a:ext cx="608753" cy="456353"/>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10245" name="Line 8"/>
          <p:cNvSpPr>
            <a:spLocks noChangeShapeType="1"/>
          </p:cNvSpPr>
          <p:nvPr/>
        </p:nvSpPr>
        <p:spPr bwMode="auto">
          <a:xfrm rot="5400000" flipH="1" flipV="1">
            <a:off x="5250755" y="2810121"/>
            <a:ext cx="608471" cy="456565"/>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10246" name="Rectangle 9"/>
          <p:cNvSpPr>
            <a:spLocks noChangeArrowheads="1"/>
          </p:cNvSpPr>
          <p:nvPr/>
        </p:nvSpPr>
        <p:spPr bwMode="auto">
          <a:xfrm>
            <a:off x="5250497" y="1441284"/>
            <a:ext cx="3119861" cy="1207435"/>
          </a:xfrm>
          <a:prstGeom prst="rect">
            <a:avLst/>
          </a:prstGeom>
          <a:solidFill>
            <a:srgbClr val="F6F5BD"/>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    long j;</a:t>
            </a:r>
          </a:p>
          <a:p>
            <a:pPr algn="l">
              <a:lnSpc>
                <a:spcPct val="100000"/>
              </a:lnSpc>
            </a:pPr>
            <a:r>
              <a:rPr lang="en-US" sz="1400">
                <a:latin typeface="Courier New" pitchFamily="49" charset="0"/>
              </a:rPr>
              <a:t>    long ni = n*i;</a:t>
            </a:r>
          </a:p>
          <a:p>
            <a:pPr algn="l">
              <a:lnSpc>
                <a:spcPct val="100000"/>
              </a:lnSpc>
            </a:pPr>
            <a:r>
              <a:rPr lang="en-US" sz="1400">
                <a:latin typeface="Courier New" pitchFamily="49" charset="0"/>
              </a:rPr>
              <a:t>    double *rowp = a+ni;</a:t>
            </a:r>
          </a:p>
          <a:p>
            <a:pPr algn="l">
              <a:lnSpc>
                <a:spcPct val="100000"/>
              </a:lnSpc>
            </a:pPr>
            <a:r>
              <a:rPr lang="en-US" sz="1400">
                <a:latin typeface="Courier New" pitchFamily="49" charset="0"/>
              </a:rPr>
              <a:t>    for (j = 0; j &lt; n; j++)</a:t>
            </a:r>
          </a:p>
          <a:p>
            <a:pPr algn="l">
              <a:lnSpc>
                <a:spcPct val="100000"/>
              </a:lnSpc>
            </a:pPr>
            <a:r>
              <a:rPr lang="en-US" sz="1400">
                <a:latin typeface="Courier New" pitchFamily="49" charset="0"/>
              </a:rPr>
              <a:t>	*rowp++ = b[j];	</a:t>
            </a:r>
          </a:p>
        </p:txBody>
      </p:sp>
      <p:sp>
        <p:nvSpPr>
          <p:cNvPr id="10247" name="Rectangle 10"/>
          <p:cNvSpPr>
            <a:spLocks noChangeArrowheads="1"/>
          </p:cNvSpPr>
          <p:nvPr/>
        </p:nvSpPr>
        <p:spPr bwMode="auto">
          <a:xfrm>
            <a:off x="304376" y="1289166"/>
            <a:ext cx="3849097" cy="1632097"/>
          </a:xfrm>
          <a:prstGeom prst="rect">
            <a:avLst/>
          </a:prstGeom>
          <a:solidFill>
            <a:srgbClr val="F6F5BD"/>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dirty="0">
                <a:latin typeface="Courier New" pitchFamily="49" charset="0"/>
              </a:rPr>
              <a:t>void </a:t>
            </a:r>
            <a:r>
              <a:rPr lang="en-US" sz="1400" dirty="0" err="1">
                <a:latin typeface="Courier New" pitchFamily="49" charset="0"/>
              </a:rPr>
              <a:t>set_row</a:t>
            </a:r>
            <a:r>
              <a:rPr lang="en-US" sz="1400" dirty="0">
                <a:latin typeface="Courier New" pitchFamily="49" charset="0"/>
              </a:rPr>
              <a:t>(double *a, double *b,</a:t>
            </a:r>
          </a:p>
          <a:p>
            <a:pPr algn="l">
              <a:lnSpc>
                <a:spcPct val="100000"/>
              </a:lnSpc>
            </a:pPr>
            <a:r>
              <a:rPr lang="en-US" sz="1400" dirty="0">
                <a:latin typeface="Courier New" pitchFamily="49" charset="0"/>
              </a:rPr>
              <a:t>   long </a:t>
            </a:r>
            <a:r>
              <a:rPr lang="en-US" sz="1400" dirty="0" err="1">
                <a:latin typeface="Courier New" pitchFamily="49" charset="0"/>
              </a:rPr>
              <a:t>i</a:t>
            </a:r>
            <a:r>
              <a:rPr lang="en-US" sz="1400" dirty="0">
                <a:latin typeface="Courier New" pitchFamily="49" charset="0"/>
              </a:rPr>
              <a:t>, long n)</a:t>
            </a:r>
          </a:p>
          <a:p>
            <a:pPr algn="l">
              <a:lnSpc>
                <a:spcPct val="100000"/>
              </a:lnSpc>
            </a:pPr>
            <a:r>
              <a:rPr lang="en-US" sz="1400" dirty="0">
                <a:latin typeface="Courier New" pitchFamily="49" charset="0"/>
              </a:rPr>
              <a:t>{</a:t>
            </a:r>
          </a:p>
          <a:p>
            <a:pPr algn="l">
              <a:lnSpc>
                <a:spcPct val="100000"/>
              </a:lnSpc>
            </a:pPr>
            <a:r>
              <a:rPr lang="en-US" sz="1400" dirty="0">
                <a:latin typeface="Courier New" pitchFamily="49" charset="0"/>
              </a:rPr>
              <a:t>    long j;</a:t>
            </a:r>
          </a:p>
          <a:p>
            <a:pPr algn="l">
              <a:lnSpc>
                <a:spcPct val="100000"/>
              </a:lnSpc>
            </a:pPr>
            <a:r>
              <a:rPr lang="en-US" sz="1400" dirty="0">
                <a:latin typeface="Courier New" pitchFamily="49" charset="0"/>
              </a:rPr>
              <a:t>    for (j = 0; j &lt; n; j++)</a:t>
            </a:r>
          </a:p>
          <a:p>
            <a:pPr algn="l">
              <a:lnSpc>
                <a:spcPct val="100000"/>
              </a:lnSpc>
            </a:pPr>
            <a:r>
              <a:rPr lang="en-US" sz="1400" dirty="0">
                <a:latin typeface="Courier New" pitchFamily="49" charset="0"/>
              </a:rPr>
              <a:t>	a[</a:t>
            </a:r>
            <a:r>
              <a:rPr lang="en-US" sz="1400" dirty="0">
                <a:solidFill>
                  <a:srgbClr val="FF0000"/>
                </a:solidFill>
                <a:latin typeface="Courier New" pitchFamily="49" charset="0"/>
              </a:rPr>
              <a:t>n*</a:t>
            </a:r>
            <a:r>
              <a:rPr lang="en-US" sz="1400" dirty="0" err="1">
                <a:solidFill>
                  <a:srgbClr val="FF0000"/>
                </a:solidFill>
                <a:latin typeface="Courier New" pitchFamily="49" charset="0"/>
              </a:rPr>
              <a:t>i</a:t>
            </a:r>
            <a:r>
              <a:rPr lang="en-US" sz="1400" dirty="0" err="1">
                <a:latin typeface="Courier New" pitchFamily="49" charset="0"/>
              </a:rPr>
              <a:t>+j</a:t>
            </a:r>
            <a:r>
              <a:rPr lang="en-US" sz="1400" dirty="0">
                <a:latin typeface="Courier New" pitchFamily="49" charset="0"/>
              </a:rPr>
              <a:t>] = b[j];</a:t>
            </a:r>
          </a:p>
          <a:p>
            <a:pPr algn="l">
              <a:lnSpc>
                <a:spcPct val="100000"/>
              </a:lnSpc>
            </a:pPr>
            <a:r>
              <a:rPr lang="en-US" sz="1400" dirty="0">
                <a:latin typeface="Courier New" pitchFamily="49" charset="0"/>
              </a:rPr>
              <a:t>}</a:t>
            </a:r>
          </a:p>
        </p:txBody>
      </p:sp>
    </p:spTree>
    <p:extLst>
      <p:ext uri="{BB962C8B-B14F-4D97-AF65-F5344CB8AC3E}">
        <p14:creationId xmlns:p14="http://schemas.microsoft.com/office/powerpoint/2010/main" val="3941086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a:xfrm>
            <a:off x="684847" y="334343"/>
            <a:ext cx="7021273" cy="572026"/>
          </a:xfrm>
        </p:spPr>
        <p:txBody>
          <a:bodyPr/>
          <a:lstStyle/>
          <a:p>
            <a:pPr eaLnBrk="1" hangingPunct="1">
              <a:defRPr/>
            </a:pPr>
            <a:r>
              <a:rPr lang="en-US" smtClean="0"/>
              <a:t>Calling Strlen</a:t>
            </a:r>
          </a:p>
        </p:txBody>
      </p:sp>
      <p:sp>
        <p:nvSpPr>
          <p:cNvPr id="772099" name="Rectangle 3"/>
          <p:cNvSpPr>
            <a:spLocks noGrp="1" noChangeArrowheads="1"/>
          </p:cNvSpPr>
          <p:nvPr>
            <p:ph idx="1"/>
          </p:nvPr>
        </p:nvSpPr>
        <p:spPr>
          <a:xfrm>
            <a:off x="302792" y="3955179"/>
            <a:ext cx="8270484" cy="1942671"/>
          </a:xfrm>
        </p:spPr>
        <p:txBody>
          <a:bodyPr/>
          <a:lstStyle/>
          <a:p>
            <a:pPr eaLnBrk="1" hangingPunct="1">
              <a:lnSpc>
                <a:spcPct val="90000"/>
              </a:lnSpc>
              <a:defRPr/>
            </a:pPr>
            <a:r>
              <a:rPr lang="en-US" sz="2000"/>
              <a:t>Strlen performance</a:t>
            </a:r>
          </a:p>
          <a:p>
            <a:pPr lvl="1" eaLnBrk="1" hangingPunct="1">
              <a:lnSpc>
                <a:spcPct val="90000"/>
              </a:lnSpc>
              <a:defRPr/>
            </a:pPr>
            <a:r>
              <a:rPr lang="en-US" sz="1800"/>
              <a:t>Only way to determine length of string is to scan its entire length, looking for null character.</a:t>
            </a:r>
          </a:p>
          <a:p>
            <a:pPr eaLnBrk="1" hangingPunct="1">
              <a:lnSpc>
                <a:spcPct val="90000"/>
              </a:lnSpc>
              <a:defRPr/>
            </a:pPr>
            <a:r>
              <a:rPr lang="en-US" sz="2000"/>
              <a:t>Overall performance, string of length N</a:t>
            </a:r>
          </a:p>
          <a:p>
            <a:pPr lvl="1" eaLnBrk="1" hangingPunct="1">
              <a:lnSpc>
                <a:spcPct val="90000"/>
              </a:lnSpc>
              <a:defRPr/>
            </a:pPr>
            <a:r>
              <a:rPr lang="en-US" sz="1800"/>
              <a:t>N calls to strlen</a:t>
            </a:r>
          </a:p>
          <a:p>
            <a:pPr lvl="1" eaLnBrk="1" hangingPunct="1">
              <a:lnSpc>
                <a:spcPct val="90000"/>
              </a:lnSpc>
              <a:defRPr/>
            </a:pPr>
            <a:r>
              <a:rPr lang="en-US" sz="1800"/>
              <a:t>Require times N, N-1, N-2, …, 1</a:t>
            </a:r>
          </a:p>
          <a:p>
            <a:pPr lvl="1" eaLnBrk="1" hangingPunct="1">
              <a:lnSpc>
                <a:spcPct val="90000"/>
              </a:lnSpc>
              <a:defRPr/>
            </a:pPr>
            <a:r>
              <a:rPr lang="en-US" sz="1800"/>
              <a:t>Overall O(N</a:t>
            </a:r>
            <a:r>
              <a:rPr lang="en-US" sz="1800" baseline="30000"/>
              <a:t>2</a:t>
            </a:r>
            <a:r>
              <a:rPr lang="en-US" sz="1800"/>
              <a:t>) performance</a:t>
            </a:r>
          </a:p>
        </p:txBody>
      </p:sp>
      <p:sp>
        <p:nvSpPr>
          <p:cNvPr id="15364" name="Rectangle 4"/>
          <p:cNvSpPr>
            <a:spLocks noChangeArrowheads="1"/>
          </p:cNvSpPr>
          <p:nvPr/>
        </p:nvSpPr>
        <p:spPr bwMode="auto">
          <a:xfrm>
            <a:off x="2206847" y="988882"/>
            <a:ext cx="4955633" cy="2857021"/>
          </a:xfrm>
          <a:prstGeom prst="rect">
            <a:avLst/>
          </a:prstGeom>
          <a:solidFill>
            <a:srgbClr val="F6F5BD"/>
          </a:solidFill>
          <a:ln w="25400">
            <a:solidFill>
              <a:schemeClr val="tx1"/>
            </a:solidFill>
            <a:miter lim="800000"/>
            <a:headEnd/>
            <a:tailEnd/>
          </a:ln>
        </p:spPr>
        <p:txBody>
          <a:bodyPr lIns="90219" tIns="45102" rIns="90219" bIns="45102">
            <a:spAutoFit/>
          </a:bodyPr>
          <a:lstStyle/>
          <a:p>
            <a:pPr algn="l">
              <a:lnSpc>
                <a:spcPct val="100000"/>
              </a:lnSpc>
            </a:pPr>
            <a:r>
              <a:rPr lang="en-US">
                <a:latin typeface="Courier New" pitchFamily="49" charset="0"/>
              </a:rPr>
              <a:t>/* My version of strlen */</a:t>
            </a:r>
          </a:p>
          <a:p>
            <a:pPr algn="l">
              <a:lnSpc>
                <a:spcPct val="100000"/>
              </a:lnSpc>
            </a:pPr>
            <a:r>
              <a:rPr lang="en-US">
                <a:latin typeface="Courier New" pitchFamily="49" charset="0"/>
              </a:rPr>
              <a:t>size_t strlen(const char *s)</a:t>
            </a:r>
          </a:p>
          <a:p>
            <a:pPr algn="l">
              <a:lnSpc>
                <a:spcPct val="100000"/>
              </a:lnSpc>
            </a:pPr>
            <a:r>
              <a:rPr lang="en-US">
                <a:latin typeface="Courier New" pitchFamily="49" charset="0"/>
              </a:rPr>
              <a:t>{</a:t>
            </a:r>
          </a:p>
          <a:p>
            <a:pPr algn="l">
              <a:lnSpc>
                <a:spcPct val="100000"/>
              </a:lnSpc>
            </a:pPr>
            <a:r>
              <a:rPr lang="en-US">
                <a:latin typeface="Courier New" pitchFamily="49" charset="0"/>
              </a:rPr>
              <a:t>    size_t length = 0;</a:t>
            </a:r>
          </a:p>
          <a:p>
            <a:pPr algn="l">
              <a:lnSpc>
                <a:spcPct val="100000"/>
              </a:lnSpc>
            </a:pPr>
            <a:r>
              <a:rPr lang="en-US">
                <a:latin typeface="Courier New" pitchFamily="49" charset="0"/>
              </a:rPr>
              <a:t>    while (*s != '\0') {</a:t>
            </a:r>
          </a:p>
          <a:p>
            <a:pPr algn="l">
              <a:lnSpc>
                <a:spcPct val="100000"/>
              </a:lnSpc>
            </a:pPr>
            <a:r>
              <a:rPr lang="en-US">
                <a:latin typeface="Courier New" pitchFamily="49" charset="0"/>
              </a:rPr>
              <a:t>	s++; </a:t>
            </a:r>
          </a:p>
          <a:p>
            <a:pPr algn="l">
              <a:lnSpc>
                <a:spcPct val="100000"/>
              </a:lnSpc>
            </a:pPr>
            <a:r>
              <a:rPr lang="en-US">
                <a:latin typeface="Courier New" pitchFamily="49" charset="0"/>
              </a:rPr>
              <a:t>	length++;</a:t>
            </a:r>
          </a:p>
          <a:p>
            <a:pPr algn="l">
              <a:lnSpc>
                <a:spcPct val="100000"/>
              </a:lnSpc>
            </a:pPr>
            <a:r>
              <a:rPr lang="en-US">
                <a:latin typeface="Courier New" pitchFamily="49" charset="0"/>
              </a:rPr>
              <a:t>    }</a:t>
            </a:r>
          </a:p>
          <a:p>
            <a:pPr algn="l">
              <a:lnSpc>
                <a:spcPct val="100000"/>
              </a:lnSpc>
            </a:pPr>
            <a:r>
              <a:rPr lang="en-US">
                <a:latin typeface="Courier New" pitchFamily="49" charset="0"/>
              </a:rPr>
              <a:t>    return length;</a:t>
            </a:r>
          </a:p>
          <a:p>
            <a:pPr algn="l">
              <a:lnSpc>
                <a:spcPct val="100000"/>
              </a:lnSpc>
            </a:pPr>
            <a:r>
              <a:rPr lang="en-US">
                <a:latin typeface="Courier New" pitchFamily="49" charset="0"/>
              </a:rPr>
              <a:t>}</a:t>
            </a:r>
          </a:p>
        </p:txBody>
      </p:sp>
    </p:spTree>
    <p:extLst>
      <p:ext uri="{BB962C8B-B14F-4D97-AF65-F5344CB8AC3E}">
        <p14:creationId xmlns:p14="http://schemas.microsoft.com/office/powerpoint/2010/main" val="2146921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eaLnBrk="1" hangingPunct="1">
              <a:defRPr/>
            </a:pPr>
            <a:r>
              <a:rPr lang="en-US" smtClean="0"/>
              <a:t>Memory Matters</a:t>
            </a:r>
          </a:p>
        </p:txBody>
      </p:sp>
      <p:sp>
        <p:nvSpPr>
          <p:cNvPr id="18435" name="Rectangle 9"/>
          <p:cNvSpPr>
            <a:spLocks noGrp="1" noChangeArrowheads="1"/>
          </p:cNvSpPr>
          <p:nvPr>
            <p:ph idx="1"/>
          </p:nvPr>
        </p:nvSpPr>
        <p:spPr>
          <a:xfrm>
            <a:off x="290226" y="5628393"/>
            <a:ext cx="8295849" cy="804957"/>
          </a:xfrm>
        </p:spPr>
        <p:txBody>
          <a:bodyPr/>
          <a:lstStyle/>
          <a:p>
            <a:pPr lvl="1" eaLnBrk="1" hangingPunct="1"/>
            <a:r>
              <a:rPr lang="en-US" smtClean="0"/>
              <a:t>Code updates </a:t>
            </a:r>
            <a:r>
              <a:rPr lang="en-US" smtClean="0">
                <a:latin typeface="Courier New" pitchFamily="49" charset="0"/>
              </a:rPr>
              <a:t>b[i]</a:t>
            </a:r>
            <a:r>
              <a:rPr lang="en-US" smtClean="0"/>
              <a:t> on every iteration</a:t>
            </a:r>
          </a:p>
          <a:p>
            <a:pPr lvl="1" eaLnBrk="1" hangingPunct="1"/>
            <a:r>
              <a:rPr lang="en-US" smtClean="0"/>
              <a:t>Why couldn’t compiler optimize this away?</a:t>
            </a:r>
          </a:p>
        </p:txBody>
      </p:sp>
      <p:sp>
        <p:nvSpPr>
          <p:cNvPr id="18436" name="Rectangle 3"/>
          <p:cNvSpPr>
            <a:spLocks noChangeArrowheads="1"/>
          </p:cNvSpPr>
          <p:nvPr/>
        </p:nvSpPr>
        <p:spPr bwMode="auto">
          <a:xfrm>
            <a:off x="1750166" y="3650943"/>
            <a:ext cx="5876490" cy="1665953"/>
          </a:xfrm>
          <a:prstGeom prst="rect">
            <a:avLst/>
          </a:prstGeom>
          <a:solidFill>
            <a:srgbClr val="F1C7C7"/>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dirty="0">
                <a:latin typeface="Courier New" pitchFamily="49" charset="0"/>
              </a:rPr>
              <a:t># sum_rows1 inner loop</a:t>
            </a:r>
          </a:p>
          <a:p>
            <a:r>
              <a:rPr lang="en-US" sz="1400" dirty="0">
                <a:latin typeface="Courier New" pitchFamily="49" charset="0"/>
              </a:rPr>
              <a:t>.L4:</a:t>
            </a:r>
          </a:p>
          <a:p>
            <a:r>
              <a:rPr lang="en-US" sz="1400" dirty="0">
                <a:latin typeface="Courier New" pitchFamily="49" charset="0"/>
              </a:rPr>
              <a:t>        </a:t>
            </a:r>
            <a:r>
              <a:rPr lang="en-US" sz="1400" dirty="0" err="1">
                <a:latin typeface="Courier New" pitchFamily="49" charset="0"/>
              </a:rPr>
              <a:t>movsd</a:t>
            </a:r>
            <a:r>
              <a:rPr lang="en-US" sz="1400" dirty="0">
                <a:latin typeface="Courier New" pitchFamily="49" charset="0"/>
              </a:rPr>
              <a:t>   (%rsi,%rax,8), %xmm0	# FP load</a:t>
            </a:r>
          </a:p>
          <a:p>
            <a:r>
              <a:rPr lang="en-US" sz="1400" dirty="0">
                <a:latin typeface="Courier New" pitchFamily="49" charset="0"/>
              </a:rPr>
              <a:t>        </a:t>
            </a:r>
            <a:r>
              <a:rPr lang="en-US" sz="1400" dirty="0" err="1">
                <a:latin typeface="Courier New" pitchFamily="49" charset="0"/>
              </a:rPr>
              <a:t>addsd</a:t>
            </a:r>
            <a:r>
              <a:rPr lang="en-US" sz="1400" dirty="0">
                <a:latin typeface="Courier New" pitchFamily="49" charset="0"/>
              </a:rPr>
              <a:t>   (%</a:t>
            </a:r>
            <a:r>
              <a:rPr lang="en-US" sz="1400" dirty="0" err="1">
                <a:latin typeface="Courier New" pitchFamily="49" charset="0"/>
              </a:rPr>
              <a:t>rdi</a:t>
            </a:r>
            <a:r>
              <a:rPr lang="en-US" sz="1400" dirty="0">
                <a:latin typeface="Courier New" pitchFamily="49" charset="0"/>
              </a:rPr>
              <a:t>), %xmm0		# FP add</a:t>
            </a:r>
          </a:p>
          <a:p>
            <a:r>
              <a:rPr lang="en-US" sz="1400" dirty="0">
                <a:latin typeface="Courier New" pitchFamily="49" charset="0"/>
              </a:rPr>
              <a:t>        </a:t>
            </a:r>
            <a:r>
              <a:rPr lang="en-US" sz="1400" dirty="0" err="1">
                <a:latin typeface="Courier New" pitchFamily="49" charset="0"/>
              </a:rPr>
              <a:t>movsd</a:t>
            </a:r>
            <a:r>
              <a:rPr lang="en-US" sz="1400" dirty="0">
                <a:latin typeface="Courier New" pitchFamily="49" charset="0"/>
              </a:rPr>
              <a:t>   %xmm0, (%rsi,%rax,8)	# FP store</a:t>
            </a:r>
          </a:p>
          <a:p>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$8, %</a:t>
            </a:r>
            <a:r>
              <a:rPr lang="en-US" sz="1400" dirty="0" err="1">
                <a:latin typeface="Courier New" pitchFamily="49" charset="0"/>
              </a:rPr>
              <a:t>rdi</a:t>
            </a:r>
            <a:endParaRPr lang="en-US" sz="1400" dirty="0">
              <a:latin typeface="Courier New" pitchFamily="49" charset="0"/>
            </a:endParaRPr>
          </a:p>
          <a:p>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rcx</a:t>
            </a:r>
            <a:r>
              <a:rPr lang="en-US" sz="1400" dirty="0">
                <a:latin typeface="Courier New" pitchFamily="49" charset="0"/>
              </a:rPr>
              <a:t>, %</a:t>
            </a:r>
            <a:r>
              <a:rPr lang="en-US" sz="1400" dirty="0" err="1">
                <a:latin typeface="Courier New" pitchFamily="49" charset="0"/>
              </a:rPr>
              <a:t>rdi</a:t>
            </a:r>
            <a:endParaRPr lang="en-US" sz="1400" dirty="0">
              <a:latin typeface="Courier New" pitchFamily="49" charset="0"/>
            </a:endParaRPr>
          </a:p>
          <a:p>
            <a:r>
              <a:rPr lang="en-US" sz="1400" dirty="0">
                <a:latin typeface="Courier New" pitchFamily="49" charset="0"/>
              </a:rPr>
              <a:t>        </a:t>
            </a:r>
            <a:r>
              <a:rPr lang="en-US" sz="1400" dirty="0" err="1">
                <a:latin typeface="Courier New" pitchFamily="49" charset="0"/>
              </a:rPr>
              <a:t>jne</a:t>
            </a:r>
            <a:r>
              <a:rPr lang="en-US" sz="1400" dirty="0">
                <a:latin typeface="Courier New" pitchFamily="49" charset="0"/>
              </a:rPr>
              <a:t>     .L4</a:t>
            </a:r>
          </a:p>
        </p:txBody>
      </p:sp>
      <p:sp>
        <p:nvSpPr>
          <p:cNvPr id="18437" name="Line 4"/>
          <p:cNvSpPr>
            <a:spLocks noChangeShapeType="1"/>
          </p:cNvSpPr>
          <p:nvPr/>
        </p:nvSpPr>
        <p:spPr bwMode="auto">
          <a:xfrm>
            <a:off x="2282825" y="2738120"/>
            <a:ext cx="608753" cy="456353"/>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18438" name="Rectangle 7"/>
          <p:cNvSpPr>
            <a:spLocks noChangeArrowheads="1"/>
          </p:cNvSpPr>
          <p:nvPr/>
        </p:nvSpPr>
        <p:spPr bwMode="auto">
          <a:xfrm>
            <a:off x="532659" y="1140883"/>
            <a:ext cx="5123674" cy="2269090"/>
          </a:xfrm>
          <a:prstGeom prst="rect">
            <a:avLst/>
          </a:prstGeom>
          <a:solidFill>
            <a:srgbClr val="F6F5BD"/>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dirty="0">
                <a:latin typeface="Courier New" pitchFamily="49" charset="0"/>
              </a:rPr>
              <a:t>/* Sum rows is of n X n matrix a</a:t>
            </a:r>
          </a:p>
          <a:p>
            <a:pPr algn="l">
              <a:lnSpc>
                <a:spcPct val="100000"/>
              </a:lnSpc>
            </a:pPr>
            <a:r>
              <a:rPr lang="en-US" sz="1400" dirty="0">
                <a:latin typeface="Courier New" pitchFamily="49" charset="0"/>
              </a:rPr>
              <a:t>   and store in vector b  */</a:t>
            </a:r>
          </a:p>
          <a:p>
            <a:pPr algn="l">
              <a:lnSpc>
                <a:spcPct val="100000"/>
              </a:lnSpc>
            </a:pPr>
            <a:r>
              <a:rPr lang="en-US" sz="1400" dirty="0">
                <a:latin typeface="Courier New" pitchFamily="49" charset="0"/>
              </a:rPr>
              <a:t>void sum_rows1(double *a, double *b, long n) {</a:t>
            </a:r>
          </a:p>
          <a:p>
            <a:pPr algn="l">
              <a:lnSpc>
                <a:spcPct val="100000"/>
              </a:lnSpc>
            </a:pPr>
            <a:r>
              <a:rPr lang="en-US" sz="1400" dirty="0">
                <a:latin typeface="Courier New" pitchFamily="49" charset="0"/>
              </a:rPr>
              <a:t>    long </a:t>
            </a:r>
            <a:r>
              <a:rPr lang="en-US" sz="1400" dirty="0" err="1">
                <a:latin typeface="Courier New" pitchFamily="49" charset="0"/>
              </a:rPr>
              <a:t>i</a:t>
            </a:r>
            <a:r>
              <a:rPr lang="en-US" sz="1400" dirty="0">
                <a:latin typeface="Courier New" pitchFamily="49" charset="0"/>
              </a:rPr>
              <a:t>, j;</a:t>
            </a:r>
          </a:p>
          <a:p>
            <a:pPr algn="l">
              <a:lnSpc>
                <a:spcPct val="100000"/>
              </a:lnSpc>
            </a:pPr>
            <a:r>
              <a:rPr lang="en-US" sz="1400" dirty="0">
                <a:latin typeface="Courier New" pitchFamily="49" charset="0"/>
              </a:rPr>
              <a:t>    for (</a:t>
            </a:r>
            <a:r>
              <a:rPr lang="en-US" sz="1400" dirty="0" err="1">
                <a:latin typeface="Courier New" pitchFamily="49" charset="0"/>
              </a:rPr>
              <a:t>i</a:t>
            </a:r>
            <a:r>
              <a:rPr lang="en-US" sz="1400" dirty="0">
                <a:latin typeface="Courier New" pitchFamily="49" charset="0"/>
              </a:rPr>
              <a:t> = 0; </a:t>
            </a:r>
            <a:r>
              <a:rPr lang="en-US" sz="1400" dirty="0" err="1">
                <a:latin typeface="Courier New" pitchFamily="49" charset="0"/>
              </a:rPr>
              <a:t>i</a:t>
            </a:r>
            <a:r>
              <a:rPr lang="en-US" sz="1400" dirty="0">
                <a:latin typeface="Courier New" pitchFamily="49" charset="0"/>
              </a:rPr>
              <a:t> &lt; n; </a:t>
            </a:r>
            <a:r>
              <a:rPr lang="en-US" sz="1400" dirty="0" err="1">
                <a:latin typeface="Courier New" pitchFamily="49" charset="0"/>
              </a:rPr>
              <a:t>i</a:t>
            </a:r>
            <a:r>
              <a:rPr lang="en-US" sz="1400" dirty="0">
                <a:latin typeface="Courier New" pitchFamily="49" charset="0"/>
              </a:rPr>
              <a:t>++) {</a:t>
            </a:r>
          </a:p>
          <a:p>
            <a:pPr algn="l">
              <a:lnSpc>
                <a:spcPct val="100000"/>
              </a:lnSpc>
            </a:pPr>
            <a:r>
              <a:rPr lang="en-US" sz="1400" dirty="0">
                <a:latin typeface="Courier New" pitchFamily="49" charset="0"/>
              </a:rPr>
              <a:t>	b[</a:t>
            </a:r>
            <a:r>
              <a:rPr lang="en-US" sz="1400" dirty="0" err="1">
                <a:latin typeface="Courier New" pitchFamily="49" charset="0"/>
              </a:rPr>
              <a:t>i</a:t>
            </a:r>
            <a:r>
              <a:rPr lang="en-US" sz="1400" dirty="0">
                <a:latin typeface="Courier New" pitchFamily="49" charset="0"/>
              </a:rPr>
              <a:t>] = 0;</a:t>
            </a:r>
          </a:p>
          <a:p>
            <a:pPr algn="l">
              <a:lnSpc>
                <a:spcPct val="100000"/>
              </a:lnSpc>
            </a:pPr>
            <a:r>
              <a:rPr lang="en-US" sz="1400" dirty="0">
                <a:latin typeface="Courier New" pitchFamily="49" charset="0"/>
              </a:rPr>
              <a:t>	for (j = 0; j &lt; n; j++)</a:t>
            </a:r>
          </a:p>
          <a:p>
            <a:pPr algn="l">
              <a:lnSpc>
                <a:spcPct val="100000"/>
              </a:lnSpc>
            </a:pPr>
            <a:r>
              <a:rPr lang="en-US" sz="1400" dirty="0">
                <a:latin typeface="Courier New" pitchFamily="49" charset="0"/>
              </a:rPr>
              <a:t>	    b[</a:t>
            </a:r>
            <a:r>
              <a:rPr lang="en-US" sz="1400" dirty="0" err="1">
                <a:latin typeface="Courier New" pitchFamily="49" charset="0"/>
              </a:rPr>
              <a:t>i</a:t>
            </a:r>
            <a:r>
              <a:rPr lang="en-US" sz="1400" dirty="0">
                <a:latin typeface="Courier New" pitchFamily="49" charset="0"/>
              </a:rPr>
              <a:t>] += a[</a:t>
            </a:r>
            <a:r>
              <a:rPr lang="en-US" sz="1400" dirty="0" err="1">
                <a:latin typeface="Courier New" pitchFamily="49" charset="0"/>
              </a:rPr>
              <a:t>i</a:t>
            </a:r>
            <a:r>
              <a:rPr lang="en-US" sz="1400" dirty="0">
                <a:latin typeface="Courier New" pitchFamily="49" charset="0"/>
              </a:rPr>
              <a:t>*n + j];</a:t>
            </a:r>
          </a:p>
          <a:p>
            <a:pPr algn="l">
              <a:lnSpc>
                <a:spcPct val="100000"/>
              </a:lnSpc>
            </a:pPr>
            <a:r>
              <a:rPr lang="en-US" sz="1400" dirty="0">
                <a:latin typeface="Courier New" pitchFamily="49" charset="0"/>
              </a:rPr>
              <a:t>    }</a:t>
            </a:r>
          </a:p>
          <a:p>
            <a:pPr algn="l">
              <a:lnSpc>
                <a:spcPct val="100000"/>
              </a:lnSpc>
            </a:pPr>
            <a:r>
              <a:rPr lang="en-US" sz="1400" dirty="0">
                <a:latin typeface="Courier New" pitchFamily="49" charset="0"/>
              </a:rPr>
              <a:t>}</a:t>
            </a:r>
          </a:p>
        </p:txBody>
      </p:sp>
    </p:spTree>
    <p:extLst>
      <p:ext uri="{BB962C8B-B14F-4D97-AF65-F5344CB8AC3E}">
        <p14:creationId xmlns:p14="http://schemas.microsoft.com/office/powerpoint/2010/main" val="3054160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608754" y="334343"/>
            <a:ext cx="7363696" cy="572026"/>
          </a:xfrm>
        </p:spPr>
        <p:txBody>
          <a:bodyPr/>
          <a:lstStyle/>
          <a:p>
            <a:pPr eaLnBrk="1" hangingPunct="1">
              <a:defRPr/>
            </a:pPr>
            <a:r>
              <a:rPr lang="en-US" dirty="0" smtClean="0">
                <a:ea typeface="ＭＳ Ｐゴシック" pitchFamily="-1" charset="-128"/>
              </a:rPr>
              <a:t>Pipelined Execution Within Functional Units</a:t>
            </a:r>
            <a:endParaRPr lang="en-US" dirty="0">
              <a:ea typeface="ＭＳ Ｐゴシック" pitchFamily="-1" charset="-128"/>
            </a:endParaRPr>
          </a:p>
        </p:txBody>
      </p:sp>
      <p:sp>
        <p:nvSpPr>
          <p:cNvPr id="422915" name="Rectangle 3"/>
          <p:cNvSpPr>
            <a:spLocks noGrp="1" noChangeArrowheads="1"/>
          </p:cNvSpPr>
          <p:nvPr>
            <p:ph type="body" idx="1"/>
          </p:nvPr>
        </p:nvSpPr>
        <p:spPr>
          <a:xfrm>
            <a:off x="290214" y="1293001"/>
            <a:ext cx="8295849" cy="5140313"/>
          </a:xfrm>
        </p:spPr>
        <p:txBody>
          <a:bodyPr/>
          <a:lstStyle/>
          <a:p>
            <a:pPr marL="221069" indent="-221069" defTabSz="884267" eaLnBrk="1" hangingPunct="1">
              <a:tabLst>
                <a:tab pos="112890" algn="l"/>
                <a:tab pos="4176748" algn="r"/>
                <a:tab pos="6095807" algn="r"/>
              </a:tabLst>
              <a:defRPr/>
            </a:pPr>
            <a:r>
              <a:rPr lang="en-US" dirty="0" smtClean="0">
                <a:latin typeface="Helvetica" charset="0"/>
                <a:ea typeface="ＭＳ Ｐゴシック" charset="0"/>
                <a:cs typeface="ＭＳ Ｐゴシック" charset="0"/>
              </a:rPr>
              <a:t>Capabilities of a Pentium P6 CPU:</a:t>
            </a:r>
            <a:endParaRPr lang="en-US" dirty="0">
              <a:latin typeface="Helvetica" charset="0"/>
              <a:ea typeface="ＭＳ Ｐゴシック" charset="0"/>
              <a:cs typeface="ＭＳ Ｐゴシック" charset="0"/>
            </a:endParaRP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Instruction	Latency	Cycles/Issue</a:t>
            </a:r>
          </a:p>
          <a:p>
            <a:pPr marL="553452" lvl="1" indent="-219502" defTabSz="884267" eaLnBrk="1" hangingPunct="1">
              <a:tabLst>
                <a:tab pos="112890" algn="l"/>
                <a:tab pos="4176748" algn="r"/>
                <a:tab pos="6095807" algn="r"/>
              </a:tabLst>
              <a:defRPr/>
            </a:pPr>
            <a:r>
              <a:rPr lang="en-US" dirty="0" smtClean="0">
                <a:latin typeface="Helvetica" charset="0"/>
                <a:ea typeface="ＭＳ Ｐゴシック" charset="0"/>
              </a:rPr>
              <a:t>Integer Add	1	0.5</a:t>
            </a:r>
          </a:p>
          <a:p>
            <a:pPr marL="553452" lvl="1" indent="-219502" defTabSz="884267" eaLnBrk="1" hangingPunct="1">
              <a:tabLst>
                <a:tab pos="112890" algn="l"/>
                <a:tab pos="4176748" algn="r"/>
                <a:tab pos="6095807" algn="r"/>
              </a:tabLst>
              <a:defRPr/>
            </a:pPr>
            <a:r>
              <a:rPr lang="en-US" dirty="0" smtClean="0">
                <a:latin typeface="Helvetica" charset="0"/>
                <a:ea typeface="ＭＳ Ｐゴシック" charset="0"/>
              </a:rPr>
              <a:t>Load </a:t>
            </a:r>
            <a:r>
              <a:rPr lang="en-US" dirty="0">
                <a:latin typeface="Helvetica" charset="0"/>
                <a:ea typeface="ＭＳ Ｐゴシック" charset="0"/>
              </a:rPr>
              <a:t>/ Store	3	1</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Integer Multiply	4	1</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Integer Divide	36	36</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Double/Single FP Multiply	5	2</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Double/Single FP Add	3	1</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Double/Single FP Divide	38	38</a:t>
            </a:r>
          </a:p>
          <a:p>
            <a:pPr marL="221069" indent="-221069" defTabSz="884267" eaLnBrk="1" hangingPunct="1">
              <a:tabLst>
                <a:tab pos="112890" algn="l"/>
                <a:tab pos="4176748" algn="r"/>
                <a:tab pos="6095807" algn="r"/>
              </a:tabLst>
              <a:defRPr/>
            </a:pPr>
            <a:endParaRPr lang="en-US" dirty="0">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2988350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2915">
                                            <p:txEl>
                                              <p:pRg st="0" end="0"/>
                                            </p:txEl>
                                          </p:spTgt>
                                        </p:tgtEl>
                                        <p:attrNameLst>
                                          <p:attrName>style.visibility</p:attrName>
                                        </p:attrNameLst>
                                      </p:cBhvr>
                                      <p:to>
                                        <p:strVal val="visible"/>
                                      </p:to>
                                    </p:set>
                                    <p:animEffect transition="in" filter="dissolve">
                                      <p:cBhvr>
                                        <p:cTn id="7" dur="500"/>
                                        <p:tgtEl>
                                          <p:spTgt spid="42291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2915">
                                            <p:txEl>
                                              <p:pRg st="1" end="1"/>
                                            </p:txEl>
                                          </p:spTgt>
                                        </p:tgtEl>
                                        <p:attrNameLst>
                                          <p:attrName>style.visibility</p:attrName>
                                        </p:attrNameLst>
                                      </p:cBhvr>
                                      <p:to>
                                        <p:strVal val="visible"/>
                                      </p:to>
                                    </p:set>
                                    <p:animEffect transition="in" filter="dissolve">
                                      <p:cBhvr>
                                        <p:cTn id="10" dur="500"/>
                                        <p:tgtEl>
                                          <p:spTgt spid="42291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22915">
                                            <p:txEl>
                                              <p:pRg st="2" end="2"/>
                                            </p:txEl>
                                          </p:spTgt>
                                        </p:tgtEl>
                                        <p:attrNameLst>
                                          <p:attrName>style.visibility</p:attrName>
                                        </p:attrNameLst>
                                      </p:cBhvr>
                                      <p:to>
                                        <p:strVal val="visible"/>
                                      </p:to>
                                    </p:set>
                                    <p:animEffect transition="in" filter="dissolve">
                                      <p:cBhvr>
                                        <p:cTn id="13" dur="500"/>
                                        <p:tgtEl>
                                          <p:spTgt spid="42291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22915">
                                            <p:txEl>
                                              <p:pRg st="3" end="3"/>
                                            </p:txEl>
                                          </p:spTgt>
                                        </p:tgtEl>
                                        <p:attrNameLst>
                                          <p:attrName>style.visibility</p:attrName>
                                        </p:attrNameLst>
                                      </p:cBhvr>
                                      <p:to>
                                        <p:strVal val="visible"/>
                                      </p:to>
                                    </p:set>
                                    <p:animEffect transition="in" filter="dissolve">
                                      <p:cBhvr>
                                        <p:cTn id="16" dur="500"/>
                                        <p:tgtEl>
                                          <p:spTgt spid="422915">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22915">
                                            <p:txEl>
                                              <p:pRg st="4" end="4"/>
                                            </p:txEl>
                                          </p:spTgt>
                                        </p:tgtEl>
                                        <p:attrNameLst>
                                          <p:attrName>style.visibility</p:attrName>
                                        </p:attrNameLst>
                                      </p:cBhvr>
                                      <p:to>
                                        <p:strVal val="visible"/>
                                      </p:to>
                                    </p:set>
                                    <p:animEffect transition="in" filter="dissolve">
                                      <p:cBhvr>
                                        <p:cTn id="19" dur="500"/>
                                        <p:tgtEl>
                                          <p:spTgt spid="422915">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22915">
                                            <p:txEl>
                                              <p:pRg st="5" end="5"/>
                                            </p:txEl>
                                          </p:spTgt>
                                        </p:tgtEl>
                                        <p:attrNameLst>
                                          <p:attrName>style.visibility</p:attrName>
                                        </p:attrNameLst>
                                      </p:cBhvr>
                                      <p:to>
                                        <p:strVal val="visible"/>
                                      </p:to>
                                    </p:set>
                                    <p:animEffect transition="in" filter="dissolve">
                                      <p:cBhvr>
                                        <p:cTn id="22" dur="500"/>
                                        <p:tgtEl>
                                          <p:spTgt spid="422915">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22915">
                                            <p:txEl>
                                              <p:pRg st="6" end="6"/>
                                            </p:txEl>
                                          </p:spTgt>
                                        </p:tgtEl>
                                        <p:attrNameLst>
                                          <p:attrName>style.visibility</p:attrName>
                                        </p:attrNameLst>
                                      </p:cBhvr>
                                      <p:to>
                                        <p:strVal val="visible"/>
                                      </p:to>
                                    </p:set>
                                    <p:animEffect transition="in" filter="dissolve">
                                      <p:cBhvr>
                                        <p:cTn id="25" dur="500"/>
                                        <p:tgtEl>
                                          <p:spTgt spid="422915">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22915">
                                            <p:txEl>
                                              <p:pRg st="7" end="7"/>
                                            </p:txEl>
                                          </p:spTgt>
                                        </p:tgtEl>
                                        <p:attrNameLst>
                                          <p:attrName>style.visibility</p:attrName>
                                        </p:attrNameLst>
                                      </p:cBhvr>
                                      <p:to>
                                        <p:strVal val="visible"/>
                                      </p:to>
                                    </p:set>
                                    <p:animEffect transition="in" filter="dissolve">
                                      <p:cBhvr>
                                        <p:cTn id="28" dur="500"/>
                                        <p:tgtEl>
                                          <p:spTgt spid="422915">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22915">
                                            <p:txEl>
                                              <p:pRg st="8" end="8"/>
                                            </p:txEl>
                                          </p:spTgt>
                                        </p:tgtEl>
                                        <p:attrNameLst>
                                          <p:attrName>style.visibility</p:attrName>
                                        </p:attrNameLst>
                                      </p:cBhvr>
                                      <p:to>
                                        <p:strVal val="visible"/>
                                      </p:to>
                                    </p:set>
                                    <p:animEffect transition="in" filter="dissolve">
                                      <p:cBhvr>
                                        <p:cTn id="31" dur="500"/>
                                        <p:tgtEl>
                                          <p:spTgt spid="4229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eaLnBrk="1" hangingPunct="1">
              <a:defRPr/>
            </a:pPr>
            <a:r>
              <a:rPr lang="en-US" smtClean="0"/>
              <a:t>Memory Aliasing</a:t>
            </a:r>
          </a:p>
        </p:txBody>
      </p:sp>
      <p:sp>
        <p:nvSpPr>
          <p:cNvPr id="19459" name="Rectangle 3"/>
          <p:cNvSpPr>
            <a:spLocks noGrp="1" noChangeArrowheads="1"/>
          </p:cNvSpPr>
          <p:nvPr>
            <p:ph idx="1"/>
          </p:nvPr>
        </p:nvSpPr>
        <p:spPr>
          <a:xfrm>
            <a:off x="290226" y="5628393"/>
            <a:ext cx="8295849" cy="804957"/>
          </a:xfrm>
        </p:spPr>
        <p:txBody>
          <a:bodyPr/>
          <a:lstStyle/>
          <a:p>
            <a:pPr lvl="1" eaLnBrk="1" hangingPunct="1"/>
            <a:r>
              <a:rPr lang="en-US" smtClean="0"/>
              <a:t>Code updates </a:t>
            </a:r>
            <a:r>
              <a:rPr lang="en-US" smtClean="0">
                <a:latin typeface="Courier New" pitchFamily="49" charset="0"/>
              </a:rPr>
              <a:t>b[i]</a:t>
            </a:r>
            <a:r>
              <a:rPr lang="en-US" smtClean="0"/>
              <a:t> on every iteration</a:t>
            </a:r>
          </a:p>
          <a:p>
            <a:pPr lvl="1" eaLnBrk="1" hangingPunct="1"/>
            <a:r>
              <a:rPr lang="en-US" smtClean="0"/>
              <a:t>Must consider possibility that these updates will affect program behavior</a:t>
            </a:r>
          </a:p>
        </p:txBody>
      </p:sp>
      <p:sp>
        <p:nvSpPr>
          <p:cNvPr id="19460" name="Line 5"/>
          <p:cNvSpPr>
            <a:spLocks noChangeShapeType="1"/>
          </p:cNvSpPr>
          <p:nvPr/>
        </p:nvSpPr>
        <p:spPr bwMode="auto">
          <a:xfrm>
            <a:off x="2282825" y="2738120"/>
            <a:ext cx="608753" cy="456353"/>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19461" name="Rectangle 6"/>
          <p:cNvSpPr>
            <a:spLocks noChangeArrowheads="1"/>
          </p:cNvSpPr>
          <p:nvPr/>
        </p:nvSpPr>
        <p:spPr bwMode="auto">
          <a:xfrm>
            <a:off x="532659" y="1140883"/>
            <a:ext cx="5123674" cy="2269090"/>
          </a:xfrm>
          <a:prstGeom prst="rect">
            <a:avLst/>
          </a:prstGeom>
          <a:solidFill>
            <a:srgbClr val="F6F5BD"/>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a:latin typeface="Courier New" pitchFamily="49" charset="0"/>
              </a:rPr>
              <a:t>/* Sum rows is of n X n matrix a</a:t>
            </a:r>
          </a:p>
          <a:p>
            <a:pPr algn="l">
              <a:lnSpc>
                <a:spcPct val="100000"/>
              </a:lnSpc>
            </a:pPr>
            <a:r>
              <a:rPr lang="en-US" sz="1400">
                <a:latin typeface="Courier New" pitchFamily="49" charset="0"/>
              </a:rPr>
              <a:t>   and store in vector b  */</a:t>
            </a:r>
          </a:p>
          <a:p>
            <a:pPr algn="l">
              <a:lnSpc>
                <a:spcPct val="100000"/>
              </a:lnSpc>
            </a:pPr>
            <a:r>
              <a:rPr lang="en-US" sz="1400">
                <a:latin typeface="Courier New" pitchFamily="49" charset="0"/>
              </a:rPr>
              <a:t>void sum_rows1(double *a, double *b, long n) {</a:t>
            </a:r>
          </a:p>
          <a:p>
            <a:pPr algn="l">
              <a:lnSpc>
                <a:spcPct val="100000"/>
              </a:lnSpc>
            </a:pPr>
            <a:r>
              <a:rPr lang="en-US" sz="1400">
                <a:latin typeface="Courier New" pitchFamily="49" charset="0"/>
              </a:rPr>
              <a:t>    long i, j;</a:t>
            </a:r>
          </a:p>
          <a:p>
            <a:pPr algn="l">
              <a:lnSpc>
                <a:spcPct val="100000"/>
              </a:lnSpc>
            </a:pPr>
            <a:r>
              <a:rPr lang="en-US" sz="1400">
                <a:latin typeface="Courier New" pitchFamily="49" charset="0"/>
              </a:rPr>
              <a:t>    for (i = 0; i &lt; n; i++) {</a:t>
            </a:r>
          </a:p>
          <a:p>
            <a:pPr algn="l">
              <a:lnSpc>
                <a:spcPct val="100000"/>
              </a:lnSpc>
            </a:pPr>
            <a:r>
              <a:rPr lang="en-US" sz="1400">
                <a:latin typeface="Courier New" pitchFamily="49" charset="0"/>
              </a:rPr>
              <a:t>	b[i] = 0;</a:t>
            </a:r>
          </a:p>
          <a:p>
            <a:pPr algn="l">
              <a:lnSpc>
                <a:spcPct val="100000"/>
              </a:lnSpc>
            </a:pPr>
            <a:r>
              <a:rPr lang="en-US" sz="1400">
                <a:latin typeface="Courier New" pitchFamily="49" charset="0"/>
              </a:rPr>
              <a:t>	for (j = 0; j &lt; n; j++)</a:t>
            </a:r>
          </a:p>
          <a:p>
            <a:pPr algn="l">
              <a:lnSpc>
                <a:spcPct val="100000"/>
              </a:lnSpc>
            </a:pPr>
            <a:r>
              <a:rPr lang="en-US" sz="1400">
                <a:latin typeface="Courier New" pitchFamily="49" charset="0"/>
              </a:rPr>
              <a:t>	    b[i] += a[i*n + j];</a:t>
            </a:r>
          </a:p>
          <a:p>
            <a:pPr algn="l">
              <a:lnSpc>
                <a:spcPct val="100000"/>
              </a:lnSpc>
            </a:pPr>
            <a:r>
              <a:rPr lang="en-US" sz="1400">
                <a:latin typeface="Courier New" pitchFamily="49" charset="0"/>
              </a:rPr>
              <a:t>    }</a:t>
            </a:r>
          </a:p>
          <a:p>
            <a:pPr algn="l">
              <a:lnSpc>
                <a:spcPct val="100000"/>
              </a:lnSpc>
            </a:pPr>
            <a:r>
              <a:rPr lang="en-US" sz="1400">
                <a:latin typeface="Courier New" pitchFamily="49" charset="0"/>
              </a:rPr>
              <a:t>}</a:t>
            </a:r>
          </a:p>
        </p:txBody>
      </p:sp>
      <p:sp>
        <p:nvSpPr>
          <p:cNvPr id="19462" name="Rectangle 7"/>
          <p:cNvSpPr>
            <a:spLocks noChangeArrowheads="1"/>
          </p:cNvSpPr>
          <p:nvPr/>
        </p:nvSpPr>
        <p:spPr bwMode="auto">
          <a:xfrm>
            <a:off x="532659" y="3726886"/>
            <a:ext cx="2308190" cy="1844428"/>
          </a:xfrm>
          <a:prstGeom prst="rect">
            <a:avLst/>
          </a:prstGeom>
          <a:solidFill>
            <a:srgbClr val="D5F1CF"/>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dirty="0">
                <a:latin typeface="Courier New" pitchFamily="49" charset="0"/>
              </a:rPr>
              <a:t>double A[9] = </a:t>
            </a:r>
          </a:p>
          <a:p>
            <a:pPr algn="l">
              <a:lnSpc>
                <a:spcPct val="100000"/>
              </a:lnSpc>
            </a:pPr>
            <a:r>
              <a:rPr lang="en-US" sz="1400" dirty="0">
                <a:latin typeface="Courier New" pitchFamily="49" charset="0"/>
              </a:rPr>
              <a:t>  { 0,   1,   2,</a:t>
            </a:r>
          </a:p>
          <a:p>
            <a:pPr algn="l">
              <a:lnSpc>
                <a:spcPct val="100000"/>
              </a:lnSpc>
            </a:pPr>
            <a:r>
              <a:rPr lang="en-US" sz="1400" dirty="0">
                <a:latin typeface="Courier New" pitchFamily="49" charset="0"/>
              </a:rPr>
              <a:t>    4,   8,  16,</a:t>
            </a:r>
          </a:p>
          <a:p>
            <a:pPr algn="l">
              <a:lnSpc>
                <a:spcPct val="100000"/>
              </a:lnSpc>
            </a:pPr>
            <a:r>
              <a:rPr lang="en-US" sz="1400" dirty="0">
                <a:latin typeface="Courier New" pitchFamily="49" charset="0"/>
              </a:rPr>
              <a:t>   32,  64, 128};</a:t>
            </a:r>
          </a:p>
          <a:p>
            <a:pPr algn="l">
              <a:lnSpc>
                <a:spcPct val="100000"/>
              </a:lnSpc>
            </a:pPr>
            <a:endParaRPr lang="en-US" sz="1400" dirty="0">
              <a:latin typeface="Courier New" pitchFamily="49" charset="0"/>
            </a:endParaRPr>
          </a:p>
          <a:p>
            <a:pPr algn="l">
              <a:lnSpc>
                <a:spcPct val="100000"/>
              </a:lnSpc>
            </a:pPr>
            <a:r>
              <a:rPr lang="en-US" sz="1400" dirty="0">
                <a:latin typeface="Courier New" pitchFamily="49" charset="0"/>
              </a:rPr>
              <a:t>double B[3] = A+3;</a:t>
            </a:r>
          </a:p>
          <a:p>
            <a:pPr algn="l">
              <a:lnSpc>
                <a:spcPct val="100000"/>
              </a:lnSpc>
            </a:pPr>
            <a:endParaRPr lang="en-US" sz="1400" dirty="0">
              <a:latin typeface="Courier New" pitchFamily="49" charset="0"/>
            </a:endParaRPr>
          </a:p>
          <a:p>
            <a:pPr algn="l">
              <a:lnSpc>
                <a:spcPct val="100000"/>
              </a:lnSpc>
            </a:pPr>
            <a:r>
              <a:rPr lang="en-US" sz="1400" dirty="0">
                <a:latin typeface="Courier New" pitchFamily="49" charset="0"/>
              </a:rPr>
              <a:t>sum_rows1(A, B, 3);</a:t>
            </a:r>
          </a:p>
        </p:txBody>
      </p:sp>
      <p:sp>
        <p:nvSpPr>
          <p:cNvPr id="777224" name="Rectangle 8"/>
          <p:cNvSpPr>
            <a:spLocks noChangeArrowheads="1"/>
          </p:cNvSpPr>
          <p:nvPr/>
        </p:nvSpPr>
        <p:spPr bwMode="auto">
          <a:xfrm>
            <a:off x="5909980" y="4259298"/>
            <a:ext cx="2308190" cy="305068"/>
          </a:xfrm>
          <a:prstGeom prst="rect">
            <a:avLst/>
          </a:prstGeom>
          <a:solidFill>
            <a:schemeClr val="accent6">
              <a:lumMod val="20000"/>
              <a:lumOff val="80000"/>
            </a:schemeClr>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i = 0: [3, 8, 16]</a:t>
            </a:r>
          </a:p>
        </p:txBody>
      </p:sp>
      <p:sp>
        <p:nvSpPr>
          <p:cNvPr id="19464" name="Rectangle 9"/>
          <p:cNvSpPr>
            <a:spLocks noChangeArrowheads="1"/>
          </p:cNvSpPr>
          <p:nvPr/>
        </p:nvSpPr>
        <p:spPr bwMode="auto">
          <a:xfrm>
            <a:off x="5909980" y="3802945"/>
            <a:ext cx="2308190" cy="305068"/>
          </a:xfrm>
          <a:prstGeom prst="rect">
            <a:avLst/>
          </a:prstGeom>
          <a:solidFill>
            <a:schemeClr val="accent6">
              <a:lumMod val="20000"/>
              <a:lumOff val="80000"/>
            </a:schemeClr>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init:  [4, 8, 16]</a:t>
            </a:r>
          </a:p>
        </p:txBody>
      </p:sp>
      <p:sp>
        <p:nvSpPr>
          <p:cNvPr id="777226" name="Rectangle 10"/>
          <p:cNvSpPr>
            <a:spLocks noChangeArrowheads="1"/>
          </p:cNvSpPr>
          <p:nvPr/>
        </p:nvSpPr>
        <p:spPr bwMode="auto">
          <a:xfrm>
            <a:off x="5909980" y="4715651"/>
            <a:ext cx="2308190" cy="305068"/>
          </a:xfrm>
          <a:prstGeom prst="rect">
            <a:avLst/>
          </a:prstGeom>
          <a:solidFill>
            <a:schemeClr val="accent6">
              <a:lumMod val="20000"/>
              <a:lumOff val="80000"/>
            </a:schemeClr>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i = 1: [3, 22, 16]</a:t>
            </a:r>
          </a:p>
        </p:txBody>
      </p:sp>
      <p:sp>
        <p:nvSpPr>
          <p:cNvPr id="777227" name="Rectangle 11"/>
          <p:cNvSpPr>
            <a:spLocks noChangeArrowheads="1"/>
          </p:cNvSpPr>
          <p:nvPr/>
        </p:nvSpPr>
        <p:spPr bwMode="auto">
          <a:xfrm>
            <a:off x="5909980" y="5194189"/>
            <a:ext cx="2308190" cy="305068"/>
          </a:xfrm>
          <a:prstGeom prst="rect">
            <a:avLst/>
          </a:prstGeom>
          <a:solidFill>
            <a:schemeClr val="accent6">
              <a:lumMod val="20000"/>
              <a:lumOff val="80000"/>
            </a:schemeClr>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i = 2: [3, 22, 224]</a:t>
            </a:r>
          </a:p>
        </p:txBody>
      </p:sp>
      <p:sp>
        <p:nvSpPr>
          <p:cNvPr id="19467" name="Text Box 12"/>
          <p:cNvSpPr txBox="1">
            <a:spLocks noChangeArrowheads="1"/>
          </p:cNvSpPr>
          <p:nvPr/>
        </p:nvSpPr>
        <p:spPr bwMode="auto">
          <a:xfrm>
            <a:off x="5783157" y="3346708"/>
            <a:ext cx="1256942" cy="346101"/>
          </a:xfrm>
          <a:prstGeom prst="rect">
            <a:avLst/>
          </a:prstGeom>
          <a:noFill/>
          <a:ln w="19050">
            <a:noFill/>
            <a:miter lim="800000"/>
            <a:headEnd/>
            <a:tailEnd type="none" w="sm" len="sm"/>
          </a:ln>
        </p:spPr>
        <p:txBody>
          <a:bodyPr wrap="none" lIns="45102" tIns="45102" rIns="45102" bIns="45102">
            <a:spAutoFit/>
          </a:bodyPr>
          <a:lstStyle/>
          <a:p>
            <a:pPr algn="l"/>
            <a:r>
              <a:rPr lang="en-US"/>
              <a:t>Value of </a:t>
            </a:r>
            <a:r>
              <a:rPr lang="en-US">
                <a:latin typeface="Courier New" pitchFamily="49" charset="0"/>
              </a:rPr>
              <a:t>B</a:t>
            </a:r>
            <a:r>
              <a:rPr lang="en-US"/>
              <a:t>:</a:t>
            </a:r>
          </a:p>
        </p:txBody>
      </p:sp>
    </p:spTree>
    <p:extLst>
      <p:ext uri="{BB962C8B-B14F-4D97-AF65-F5344CB8AC3E}">
        <p14:creationId xmlns:p14="http://schemas.microsoft.com/office/powerpoint/2010/main" val="41872245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7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7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7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24" grpId="0" animBg="1"/>
      <p:bldP spid="777226" grpId="0" animBg="1"/>
      <p:bldP spid="7772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eaLnBrk="1" hangingPunct="1">
              <a:defRPr/>
            </a:pPr>
            <a:r>
              <a:rPr lang="en-US" smtClean="0"/>
              <a:t>Removing Aliasing</a:t>
            </a:r>
          </a:p>
        </p:txBody>
      </p:sp>
      <p:sp>
        <p:nvSpPr>
          <p:cNvPr id="20483" name="Rectangle 3"/>
          <p:cNvSpPr>
            <a:spLocks noGrp="1" noChangeArrowheads="1"/>
          </p:cNvSpPr>
          <p:nvPr>
            <p:ph idx="1"/>
          </p:nvPr>
        </p:nvSpPr>
        <p:spPr>
          <a:xfrm>
            <a:off x="290226" y="5628393"/>
            <a:ext cx="8295849" cy="804957"/>
          </a:xfrm>
        </p:spPr>
        <p:txBody>
          <a:bodyPr/>
          <a:lstStyle/>
          <a:p>
            <a:pPr lvl="1" eaLnBrk="1" hangingPunct="1"/>
            <a:r>
              <a:rPr lang="en-US" smtClean="0"/>
              <a:t>No need to store intermediate results</a:t>
            </a:r>
          </a:p>
        </p:txBody>
      </p:sp>
      <p:sp>
        <p:nvSpPr>
          <p:cNvPr id="20484" name="Rectangle 4"/>
          <p:cNvSpPr>
            <a:spLocks noChangeArrowheads="1"/>
          </p:cNvSpPr>
          <p:nvPr/>
        </p:nvSpPr>
        <p:spPr bwMode="auto">
          <a:xfrm>
            <a:off x="608754" y="3802944"/>
            <a:ext cx="5630968" cy="1278155"/>
          </a:xfrm>
          <a:prstGeom prst="rect">
            <a:avLst/>
          </a:prstGeom>
          <a:solidFill>
            <a:srgbClr val="F1C7C7"/>
          </a:solidFill>
          <a:ln w="57150" cmpd="thickThin">
            <a:solidFill>
              <a:schemeClr val="tx1"/>
            </a:solidFill>
            <a:miter lim="800000"/>
            <a:headEnd/>
            <a:tailEnd/>
          </a:ln>
        </p:spPr>
        <p:txBody>
          <a:bodyPr wrap="square" lIns="89271" tIns="43848" rIns="89271" bIns="43848">
            <a:spAutoFit/>
          </a:bodyPr>
          <a:lstStyle/>
          <a:p>
            <a:pPr algn="l">
              <a:lnSpc>
                <a:spcPct val="100000"/>
              </a:lnSpc>
            </a:pPr>
            <a:r>
              <a:rPr lang="en-US" sz="1400" dirty="0">
                <a:latin typeface="Courier New" pitchFamily="49" charset="0"/>
              </a:rPr>
              <a:t># sum_rows2 inner loop</a:t>
            </a:r>
          </a:p>
          <a:p>
            <a:pPr algn="l"/>
            <a:r>
              <a:rPr lang="en-US" sz="1400" dirty="0">
                <a:latin typeface="Courier New" pitchFamily="49" charset="0"/>
              </a:rPr>
              <a:t>.L10:</a:t>
            </a:r>
          </a:p>
          <a:p>
            <a:pPr algn="l"/>
            <a:r>
              <a:rPr lang="en-US" sz="1400" dirty="0">
                <a:latin typeface="Courier New" pitchFamily="49" charset="0"/>
              </a:rPr>
              <a:t>        </a:t>
            </a:r>
            <a:r>
              <a:rPr lang="en-US" sz="1400" dirty="0" err="1">
                <a:latin typeface="Courier New" pitchFamily="49" charset="0"/>
              </a:rPr>
              <a:t>addsd</a:t>
            </a:r>
            <a:r>
              <a:rPr lang="en-US" sz="1400" dirty="0">
                <a:latin typeface="Courier New" pitchFamily="49" charset="0"/>
              </a:rPr>
              <a:t>   (%</a:t>
            </a:r>
            <a:r>
              <a:rPr lang="en-US" sz="1400" dirty="0" err="1">
                <a:latin typeface="Courier New" pitchFamily="49" charset="0"/>
              </a:rPr>
              <a:t>rdi</a:t>
            </a:r>
            <a:r>
              <a:rPr lang="en-US" sz="1400" dirty="0">
                <a:latin typeface="Courier New" pitchFamily="49" charset="0"/>
              </a:rPr>
              <a:t>), %xmm0	# FP load + add</a:t>
            </a:r>
          </a:p>
          <a:p>
            <a:pPr algn="l"/>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$8, %</a:t>
            </a:r>
            <a:r>
              <a:rPr lang="en-US" sz="1400" dirty="0" err="1">
                <a:latin typeface="Courier New" pitchFamily="49" charset="0"/>
              </a:rPr>
              <a:t>rdi</a:t>
            </a:r>
            <a:endParaRPr lang="en-US" sz="1400" dirty="0">
              <a:latin typeface="Courier New" pitchFamily="49" charset="0"/>
            </a:endParaRPr>
          </a:p>
          <a:p>
            <a:pPr algn="l"/>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rax</a:t>
            </a:r>
            <a:r>
              <a:rPr lang="en-US" sz="1400" dirty="0">
                <a:latin typeface="Courier New" pitchFamily="49" charset="0"/>
              </a:rPr>
              <a:t>, %</a:t>
            </a:r>
            <a:r>
              <a:rPr lang="en-US" sz="1400" dirty="0" err="1">
                <a:latin typeface="Courier New" pitchFamily="49" charset="0"/>
              </a:rPr>
              <a:t>rdi</a:t>
            </a:r>
            <a:endParaRPr lang="en-US" sz="1400" dirty="0">
              <a:latin typeface="Courier New" pitchFamily="49" charset="0"/>
            </a:endParaRPr>
          </a:p>
          <a:p>
            <a:pPr algn="l"/>
            <a:r>
              <a:rPr lang="en-US" sz="1400" dirty="0">
                <a:latin typeface="Courier New" pitchFamily="49" charset="0"/>
              </a:rPr>
              <a:t>        </a:t>
            </a:r>
            <a:r>
              <a:rPr lang="en-US" sz="1400" dirty="0" err="1">
                <a:latin typeface="Courier New" pitchFamily="49" charset="0"/>
              </a:rPr>
              <a:t>jne</a:t>
            </a:r>
            <a:r>
              <a:rPr lang="en-US" sz="1400" dirty="0">
                <a:latin typeface="Courier New" pitchFamily="49" charset="0"/>
              </a:rPr>
              <a:t>     .L10</a:t>
            </a:r>
          </a:p>
        </p:txBody>
      </p:sp>
      <p:sp>
        <p:nvSpPr>
          <p:cNvPr id="20485" name="Line 5"/>
          <p:cNvSpPr>
            <a:spLocks noChangeShapeType="1"/>
          </p:cNvSpPr>
          <p:nvPr/>
        </p:nvSpPr>
        <p:spPr bwMode="auto">
          <a:xfrm>
            <a:off x="2282825" y="2738120"/>
            <a:ext cx="608753" cy="456353"/>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20486" name="Rectangle 6"/>
          <p:cNvSpPr>
            <a:spLocks noChangeArrowheads="1"/>
          </p:cNvSpPr>
          <p:nvPr/>
        </p:nvSpPr>
        <p:spPr bwMode="auto">
          <a:xfrm>
            <a:off x="532659" y="1141000"/>
            <a:ext cx="5123674" cy="2481421"/>
          </a:xfrm>
          <a:prstGeom prst="rect">
            <a:avLst/>
          </a:prstGeom>
          <a:solidFill>
            <a:srgbClr val="F6F5BD"/>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dirty="0">
                <a:latin typeface="Courier New" pitchFamily="49" charset="0"/>
              </a:rPr>
              <a:t>/* Sum rows is of n X n matrix a</a:t>
            </a:r>
          </a:p>
          <a:p>
            <a:pPr algn="l">
              <a:lnSpc>
                <a:spcPct val="100000"/>
              </a:lnSpc>
            </a:pPr>
            <a:r>
              <a:rPr lang="en-US" sz="1400" dirty="0">
                <a:latin typeface="Courier New" pitchFamily="49" charset="0"/>
              </a:rPr>
              <a:t>   and store in vector b  */</a:t>
            </a:r>
          </a:p>
          <a:p>
            <a:pPr algn="l">
              <a:lnSpc>
                <a:spcPct val="100000"/>
              </a:lnSpc>
            </a:pPr>
            <a:r>
              <a:rPr lang="en-US" sz="1400" dirty="0">
                <a:latin typeface="Courier New" pitchFamily="49" charset="0"/>
              </a:rPr>
              <a:t>void sum_rows2(double *a, double *b, long n) {</a:t>
            </a:r>
          </a:p>
          <a:p>
            <a:pPr algn="l">
              <a:lnSpc>
                <a:spcPct val="100000"/>
              </a:lnSpc>
            </a:pPr>
            <a:r>
              <a:rPr lang="en-US" sz="1400" dirty="0">
                <a:latin typeface="Courier New" pitchFamily="49" charset="0"/>
              </a:rPr>
              <a:t>    long </a:t>
            </a:r>
            <a:r>
              <a:rPr lang="en-US" sz="1400" dirty="0" err="1">
                <a:latin typeface="Courier New" pitchFamily="49" charset="0"/>
              </a:rPr>
              <a:t>i</a:t>
            </a:r>
            <a:r>
              <a:rPr lang="en-US" sz="1400" dirty="0">
                <a:latin typeface="Courier New" pitchFamily="49" charset="0"/>
              </a:rPr>
              <a:t>, j;</a:t>
            </a:r>
          </a:p>
          <a:p>
            <a:pPr algn="l">
              <a:lnSpc>
                <a:spcPct val="100000"/>
              </a:lnSpc>
            </a:pPr>
            <a:r>
              <a:rPr lang="en-US" sz="1400" dirty="0">
                <a:latin typeface="Courier New" pitchFamily="49" charset="0"/>
              </a:rPr>
              <a:t>    for (</a:t>
            </a:r>
            <a:r>
              <a:rPr lang="en-US" sz="1400" dirty="0" err="1">
                <a:latin typeface="Courier New" pitchFamily="49" charset="0"/>
              </a:rPr>
              <a:t>i</a:t>
            </a:r>
            <a:r>
              <a:rPr lang="en-US" sz="1400" dirty="0">
                <a:latin typeface="Courier New" pitchFamily="49" charset="0"/>
              </a:rPr>
              <a:t> = 0; </a:t>
            </a:r>
            <a:r>
              <a:rPr lang="en-US" sz="1400" dirty="0" err="1">
                <a:latin typeface="Courier New" pitchFamily="49" charset="0"/>
              </a:rPr>
              <a:t>i</a:t>
            </a:r>
            <a:r>
              <a:rPr lang="en-US" sz="1400" dirty="0">
                <a:latin typeface="Courier New" pitchFamily="49" charset="0"/>
              </a:rPr>
              <a:t> &lt; n; </a:t>
            </a:r>
            <a:r>
              <a:rPr lang="en-US" sz="1400" dirty="0" err="1">
                <a:latin typeface="Courier New" pitchFamily="49" charset="0"/>
              </a:rPr>
              <a:t>i</a:t>
            </a:r>
            <a:r>
              <a:rPr lang="en-US" sz="1400" dirty="0">
                <a:latin typeface="Courier New" pitchFamily="49" charset="0"/>
              </a:rPr>
              <a:t>++) {</a:t>
            </a:r>
          </a:p>
          <a:p>
            <a:pPr algn="l">
              <a:lnSpc>
                <a:spcPct val="100000"/>
              </a:lnSpc>
            </a:pPr>
            <a:r>
              <a:rPr lang="en-US" sz="1400" dirty="0">
                <a:latin typeface="Courier New" pitchFamily="49" charset="0"/>
              </a:rPr>
              <a:t>	double </a:t>
            </a:r>
            <a:r>
              <a:rPr lang="en-US" sz="1400" dirty="0" err="1">
                <a:latin typeface="Courier New" pitchFamily="49" charset="0"/>
              </a:rPr>
              <a:t>val</a:t>
            </a:r>
            <a:r>
              <a:rPr lang="en-US" sz="1400" dirty="0">
                <a:latin typeface="Courier New" pitchFamily="49" charset="0"/>
              </a:rPr>
              <a:t> = 0;</a:t>
            </a:r>
          </a:p>
          <a:p>
            <a:pPr algn="l">
              <a:lnSpc>
                <a:spcPct val="100000"/>
              </a:lnSpc>
            </a:pPr>
            <a:r>
              <a:rPr lang="en-US" sz="1400" dirty="0">
                <a:latin typeface="Courier New" pitchFamily="49" charset="0"/>
              </a:rPr>
              <a:t>	for (j = 0; j &lt; n; j++)</a:t>
            </a:r>
          </a:p>
          <a:p>
            <a:pPr algn="l">
              <a:lnSpc>
                <a:spcPct val="100000"/>
              </a:lnSpc>
            </a:pPr>
            <a:r>
              <a:rPr lang="en-US" sz="1400" dirty="0">
                <a:latin typeface="Courier New" pitchFamily="49" charset="0"/>
              </a:rPr>
              <a:t>	    </a:t>
            </a:r>
            <a:r>
              <a:rPr lang="en-US" sz="1400" dirty="0" err="1">
                <a:latin typeface="Courier New" pitchFamily="49" charset="0"/>
              </a:rPr>
              <a:t>val</a:t>
            </a:r>
            <a:r>
              <a:rPr lang="en-US" sz="1400" dirty="0">
                <a:latin typeface="Courier New" pitchFamily="49" charset="0"/>
              </a:rPr>
              <a:t> += a[</a:t>
            </a:r>
            <a:r>
              <a:rPr lang="en-US" sz="1400" dirty="0" err="1">
                <a:latin typeface="Courier New" pitchFamily="49" charset="0"/>
              </a:rPr>
              <a:t>i</a:t>
            </a:r>
            <a:r>
              <a:rPr lang="en-US" sz="1400" dirty="0">
                <a:latin typeface="Courier New" pitchFamily="49" charset="0"/>
              </a:rPr>
              <a:t>*n + j];</a:t>
            </a:r>
          </a:p>
          <a:p>
            <a:pPr algn="l">
              <a:lnSpc>
                <a:spcPct val="100000"/>
              </a:lnSpc>
            </a:pPr>
            <a:r>
              <a:rPr lang="en-US" sz="1400" dirty="0">
                <a:latin typeface="Courier New" pitchFamily="49" charset="0"/>
              </a:rPr>
              <a:t>         b[</a:t>
            </a:r>
            <a:r>
              <a:rPr lang="en-US" sz="1400" dirty="0" err="1">
                <a:latin typeface="Courier New" pitchFamily="49" charset="0"/>
              </a:rPr>
              <a:t>i</a:t>
            </a:r>
            <a:r>
              <a:rPr lang="en-US" sz="1400" dirty="0">
                <a:latin typeface="Courier New" pitchFamily="49" charset="0"/>
              </a:rPr>
              <a:t>] = </a:t>
            </a:r>
            <a:r>
              <a:rPr lang="en-US" sz="1400" dirty="0" err="1">
                <a:latin typeface="Courier New" pitchFamily="49" charset="0"/>
              </a:rPr>
              <a:t>val</a:t>
            </a:r>
            <a:r>
              <a:rPr lang="en-US" sz="1400" dirty="0">
                <a:latin typeface="Courier New" pitchFamily="49" charset="0"/>
              </a:rPr>
              <a:t>;</a:t>
            </a:r>
          </a:p>
          <a:p>
            <a:pPr algn="l">
              <a:lnSpc>
                <a:spcPct val="100000"/>
              </a:lnSpc>
            </a:pPr>
            <a:r>
              <a:rPr lang="en-US" sz="1400" dirty="0">
                <a:latin typeface="Courier New" pitchFamily="49" charset="0"/>
              </a:rPr>
              <a:t>    }</a:t>
            </a:r>
          </a:p>
          <a:p>
            <a:pPr algn="l">
              <a:lnSpc>
                <a:spcPct val="100000"/>
              </a:lnSpc>
            </a:pPr>
            <a:r>
              <a:rPr lang="en-US" sz="1400" dirty="0">
                <a:latin typeface="Courier New" pitchFamily="49" charset="0"/>
              </a:rPr>
              <a:t>}</a:t>
            </a:r>
          </a:p>
        </p:txBody>
      </p:sp>
    </p:spTree>
    <p:extLst>
      <p:ext uri="{BB962C8B-B14F-4D97-AF65-F5344CB8AC3E}">
        <p14:creationId xmlns:p14="http://schemas.microsoft.com/office/powerpoint/2010/main" val="4673101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6094" y="304235"/>
            <a:ext cx="9131300" cy="572027"/>
          </a:xfrm>
        </p:spPr>
        <p:txBody>
          <a:bodyPr/>
          <a:lstStyle/>
          <a:p>
            <a:pPr eaLnBrk="1" hangingPunct="1">
              <a:defRPr/>
            </a:pPr>
            <a:r>
              <a:rPr lang="en-US" smtClean="0"/>
              <a:t>Optimization Blocker: Memory Aliasing</a:t>
            </a:r>
          </a:p>
        </p:txBody>
      </p:sp>
      <p:sp>
        <p:nvSpPr>
          <p:cNvPr id="406531" name="Rectangle 3"/>
          <p:cNvSpPr>
            <a:spLocks noGrp="1" noChangeArrowheads="1"/>
          </p:cNvSpPr>
          <p:nvPr>
            <p:ph idx="1"/>
          </p:nvPr>
        </p:nvSpPr>
        <p:spPr/>
        <p:txBody>
          <a:bodyPr lIns="89271" tIns="43848" rIns="89271" bIns="43848"/>
          <a:lstStyle/>
          <a:p>
            <a:pPr marL="220843" indent="-220843" defTabSz="883360" eaLnBrk="1" hangingPunct="1">
              <a:tabLst>
                <a:tab pos="4961858" algn="l"/>
                <a:tab pos="5638478" algn="l"/>
              </a:tabLst>
              <a:defRPr/>
            </a:pPr>
            <a:r>
              <a:rPr lang="en-US" smtClean="0"/>
              <a:t>Aliasing</a:t>
            </a:r>
          </a:p>
          <a:p>
            <a:pPr marL="552887" lvl="1" indent="-219275" defTabSz="883360" eaLnBrk="1" hangingPunct="1">
              <a:tabLst>
                <a:tab pos="4961858" algn="l"/>
                <a:tab pos="5638478" algn="l"/>
              </a:tabLst>
              <a:defRPr/>
            </a:pPr>
            <a:r>
              <a:rPr lang="en-US" smtClean="0"/>
              <a:t>Two different memory references specify single location</a:t>
            </a:r>
          </a:p>
          <a:p>
            <a:pPr marL="552887" lvl="1" indent="-219275" defTabSz="883360" eaLnBrk="1" hangingPunct="1">
              <a:tabLst>
                <a:tab pos="4961858" algn="l"/>
                <a:tab pos="5638478" algn="l"/>
              </a:tabLst>
              <a:defRPr/>
            </a:pPr>
            <a:r>
              <a:rPr lang="en-US" smtClean="0"/>
              <a:t>Easy to have happen in C</a:t>
            </a:r>
          </a:p>
          <a:p>
            <a:pPr marL="828544" lvl="2" indent="-162891" defTabSz="883360" eaLnBrk="1" hangingPunct="1">
              <a:tabLst>
                <a:tab pos="4961858" algn="l"/>
                <a:tab pos="5638478" algn="l"/>
              </a:tabLst>
              <a:defRPr/>
            </a:pPr>
            <a:r>
              <a:rPr lang="en-US" smtClean="0"/>
              <a:t> Since allowed to do address arithmetic</a:t>
            </a:r>
          </a:p>
          <a:p>
            <a:pPr marL="828544" lvl="2" indent="-162891" defTabSz="883360" eaLnBrk="1" hangingPunct="1">
              <a:tabLst>
                <a:tab pos="4961858" algn="l"/>
                <a:tab pos="5638478" algn="l"/>
              </a:tabLst>
              <a:defRPr/>
            </a:pPr>
            <a:r>
              <a:rPr lang="en-US" smtClean="0"/>
              <a:t> Direct access to storage structures</a:t>
            </a:r>
          </a:p>
          <a:p>
            <a:pPr marL="552887" lvl="1" indent="-219275" defTabSz="883360" eaLnBrk="1" hangingPunct="1">
              <a:tabLst>
                <a:tab pos="4961858" algn="l"/>
                <a:tab pos="5638478" algn="l"/>
              </a:tabLst>
              <a:defRPr/>
            </a:pPr>
            <a:r>
              <a:rPr lang="en-US" smtClean="0"/>
              <a:t>Get in habit of introducing local variables</a:t>
            </a:r>
          </a:p>
          <a:p>
            <a:pPr marL="828544" lvl="2" indent="-162891" defTabSz="883360" eaLnBrk="1" hangingPunct="1">
              <a:tabLst>
                <a:tab pos="4961858" algn="l"/>
                <a:tab pos="5638478" algn="l"/>
              </a:tabLst>
              <a:defRPr/>
            </a:pPr>
            <a:r>
              <a:rPr lang="en-US" smtClean="0"/>
              <a:t> Accumulating within loops</a:t>
            </a:r>
          </a:p>
          <a:p>
            <a:pPr marL="828544" lvl="2" indent="-162891" defTabSz="883360" eaLnBrk="1" hangingPunct="1">
              <a:tabLst>
                <a:tab pos="4961858" algn="l"/>
                <a:tab pos="5638478" algn="l"/>
              </a:tabLst>
              <a:defRPr/>
            </a:pPr>
            <a:r>
              <a:rPr lang="en-US" smtClean="0"/>
              <a:t> </a:t>
            </a:r>
            <a:r>
              <a:rPr lang="en-US" smtClean="0">
                <a:solidFill>
                  <a:srgbClr val="FF0000"/>
                </a:solidFill>
              </a:rPr>
              <a:t>Your way of telling compiler not to check for aliasing</a:t>
            </a:r>
          </a:p>
        </p:txBody>
      </p:sp>
    </p:spTree>
    <p:extLst>
      <p:ext uri="{BB962C8B-B14F-4D97-AF65-F5344CB8AC3E}">
        <p14:creationId xmlns:p14="http://schemas.microsoft.com/office/powerpoint/2010/main" val="22009423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Exploiting Instruction-Level Parallelism</a:t>
            </a:r>
            <a:endParaRPr lang="en-US" dirty="0"/>
          </a:p>
        </p:txBody>
      </p:sp>
      <p:sp>
        <p:nvSpPr>
          <p:cNvPr id="3" name="Content Placeholder 2"/>
          <p:cNvSpPr>
            <a:spLocks noGrp="1"/>
          </p:cNvSpPr>
          <p:nvPr>
            <p:ph idx="1"/>
          </p:nvPr>
        </p:nvSpPr>
        <p:spPr/>
        <p:txBody>
          <a:bodyPr/>
          <a:lstStyle/>
          <a:p>
            <a:r>
              <a:rPr lang="en-US" dirty="0" smtClean="0"/>
              <a:t>Need general understanding of modern processor design</a:t>
            </a:r>
          </a:p>
          <a:p>
            <a:pPr lvl="1"/>
            <a:r>
              <a:rPr lang="en-US" dirty="0" smtClean="0"/>
              <a:t>Hardware can execute multiple instructions in parallel</a:t>
            </a:r>
          </a:p>
          <a:p>
            <a:r>
              <a:rPr lang="en-US" dirty="0" smtClean="0"/>
              <a:t>Performance limited by data dependencies</a:t>
            </a:r>
          </a:p>
          <a:p>
            <a:r>
              <a:rPr lang="en-US" dirty="0" smtClean="0"/>
              <a:t>Simple transformations can yield dramatic performance improvement</a:t>
            </a:r>
          </a:p>
          <a:p>
            <a:pPr lvl="1"/>
            <a:r>
              <a:rPr lang="en-US" dirty="0" smtClean="0"/>
              <a:t>Compilers often cannot make these transformations</a:t>
            </a:r>
          </a:p>
          <a:p>
            <a:pPr lvl="1"/>
            <a:r>
              <a:rPr lang="en-US" dirty="0" smtClean="0"/>
              <a:t>Lack of </a:t>
            </a:r>
            <a:r>
              <a:rPr lang="en-US" dirty="0" err="1" smtClean="0"/>
              <a:t>associativity</a:t>
            </a:r>
            <a:r>
              <a:rPr lang="en-US" dirty="0" smtClean="0"/>
              <a:t> and </a:t>
            </a:r>
            <a:r>
              <a:rPr lang="en-US" dirty="0" err="1" smtClean="0"/>
              <a:t>distributivity</a:t>
            </a:r>
            <a:r>
              <a:rPr lang="en-US" dirty="0" smtClean="0"/>
              <a:t> in floating-point arithmetic</a:t>
            </a:r>
          </a:p>
          <a:p>
            <a:endParaRPr lang="en-US" dirty="0"/>
          </a:p>
        </p:txBody>
      </p:sp>
    </p:spTree>
    <p:extLst>
      <p:ext uri="{BB962C8B-B14F-4D97-AF65-F5344CB8AC3E}">
        <p14:creationId xmlns:p14="http://schemas.microsoft.com/office/powerpoint/2010/main" val="40870090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smtClean="0"/>
              <a:t>Benchmark </a:t>
            </a:r>
            <a:r>
              <a:rPr lang="en-US" dirty="0"/>
              <a:t>Computation</a:t>
            </a:r>
          </a:p>
        </p:txBody>
      </p:sp>
      <p:sp>
        <p:nvSpPr>
          <p:cNvPr id="775171" name="Rectangle 3"/>
          <p:cNvSpPr>
            <a:spLocks noGrp="1" noChangeArrowheads="1"/>
          </p:cNvSpPr>
          <p:nvPr>
            <p:ph sz="half" idx="1"/>
          </p:nvPr>
        </p:nvSpPr>
        <p:spPr>
          <a:xfrm>
            <a:off x="637399" y="4183349"/>
            <a:ext cx="3866535" cy="2215215"/>
          </a:xfrm>
        </p:spPr>
        <p:txBody>
          <a:bodyPr/>
          <a:lstStyle/>
          <a:p>
            <a:pPr marL="0" indent="0"/>
            <a:r>
              <a:rPr lang="en-US" sz="2400" dirty="0"/>
              <a:t>Data Types</a:t>
            </a:r>
          </a:p>
          <a:p>
            <a:pPr lvl="1"/>
            <a:r>
              <a:rPr lang="en-US" sz="2000" dirty="0"/>
              <a:t>Use different declarations for </a:t>
            </a:r>
            <a:r>
              <a:rPr lang="en-US" sz="2000" dirty="0" err="1">
                <a:latin typeface="Courier New" pitchFamily="49" charset="0"/>
              </a:rPr>
              <a:t>data_t</a:t>
            </a:r>
            <a:endParaRPr lang="en-US" sz="2000" dirty="0">
              <a:latin typeface="Courier New" pitchFamily="49" charset="0"/>
            </a:endParaRPr>
          </a:p>
          <a:p>
            <a:pPr lvl="1"/>
            <a:r>
              <a:rPr lang="en-US" sz="2000" dirty="0" err="1">
                <a:latin typeface="Courier New" pitchFamily="49" charset="0"/>
              </a:rPr>
              <a:t>int</a:t>
            </a:r>
            <a:endParaRPr lang="en-US" sz="2000" dirty="0">
              <a:latin typeface="Courier New" pitchFamily="49" charset="0"/>
            </a:endParaRPr>
          </a:p>
          <a:p>
            <a:pPr lvl="1"/>
            <a:r>
              <a:rPr lang="en-US" sz="2000" dirty="0">
                <a:latin typeface="Courier New" pitchFamily="49" charset="0"/>
              </a:rPr>
              <a:t>long</a:t>
            </a:r>
          </a:p>
          <a:p>
            <a:pPr lvl="1"/>
            <a:r>
              <a:rPr lang="en-US" sz="2000" dirty="0">
                <a:latin typeface="Courier New" pitchFamily="49" charset="0"/>
              </a:rPr>
              <a:t>float</a:t>
            </a:r>
          </a:p>
          <a:p>
            <a:pPr lvl="1"/>
            <a:r>
              <a:rPr lang="en-US" sz="2000" dirty="0">
                <a:latin typeface="Courier New" pitchFamily="49" charset="0"/>
              </a:rPr>
              <a:t>double</a:t>
            </a:r>
          </a:p>
        </p:txBody>
      </p:sp>
      <p:sp>
        <p:nvSpPr>
          <p:cNvPr id="775173" name="Rectangle 5"/>
          <p:cNvSpPr>
            <a:spLocks noGrp="1" noChangeArrowheads="1"/>
          </p:cNvSpPr>
          <p:nvPr>
            <p:ph sz="half" idx="2"/>
          </p:nvPr>
        </p:nvSpPr>
        <p:spPr>
          <a:xfrm>
            <a:off x="4656012" y="4183349"/>
            <a:ext cx="3866534" cy="2215215"/>
          </a:xfrm>
        </p:spPr>
        <p:txBody>
          <a:bodyPr/>
          <a:lstStyle/>
          <a:p>
            <a:pPr marL="0" indent="0"/>
            <a:r>
              <a:rPr lang="en-US" sz="2400" dirty="0"/>
              <a:t>Operations</a:t>
            </a:r>
          </a:p>
          <a:p>
            <a:pPr lvl="1"/>
            <a:r>
              <a:rPr lang="en-US" sz="2000" dirty="0"/>
              <a:t>Use different definitions of </a:t>
            </a:r>
            <a:r>
              <a:rPr lang="en-US" sz="2000" dirty="0">
                <a:latin typeface="Courier New" pitchFamily="49" charset="0"/>
              </a:rPr>
              <a:t>OP</a:t>
            </a:r>
            <a:r>
              <a:rPr lang="en-US" sz="2000" dirty="0"/>
              <a:t> and </a:t>
            </a:r>
            <a:r>
              <a:rPr lang="en-US" sz="2000" dirty="0">
                <a:latin typeface="Courier New" pitchFamily="49" charset="0"/>
              </a:rPr>
              <a:t>IDENT</a:t>
            </a:r>
          </a:p>
          <a:p>
            <a:pPr lvl="1"/>
            <a:r>
              <a:rPr lang="en-US" sz="2000" dirty="0"/>
              <a:t> </a:t>
            </a:r>
            <a:r>
              <a:rPr lang="en-US" sz="2000" dirty="0">
                <a:latin typeface="Courier New" pitchFamily="49" charset="0"/>
              </a:rPr>
              <a:t>+ </a:t>
            </a:r>
            <a:r>
              <a:rPr lang="en-US" sz="2000" dirty="0"/>
              <a:t>/</a:t>
            </a:r>
            <a:r>
              <a:rPr lang="en-US" sz="2000" dirty="0">
                <a:latin typeface="Courier New" pitchFamily="49" charset="0"/>
              </a:rPr>
              <a:t> 0</a:t>
            </a:r>
          </a:p>
          <a:p>
            <a:pPr lvl="1"/>
            <a:r>
              <a:rPr lang="en-US" sz="2000" dirty="0"/>
              <a:t> </a:t>
            </a:r>
            <a:r>
              <a:rPr lang="en-US" sz="2000" dirty="0">
                <a:latin typeface="Courier New" pitchFamily="49" charset="0"/>
              </a:rPr>
              <a:t>* </a:t>
            </a:r>
            <a:r>
              <a:rPr lang="en-US" sz="2000" dirty="0"/>
              <a:t>/</a:t>
            </a:r>
            <a:r>
              <a:rPr lang="en-US" sz="2000" dirty="0">
                <a:latin typeface="Courier New" pitchFamily="49" charset="0"/>
              </a:rPr>
              <a:t> 1</a:t>
            </a:r>
          </a:p>
        </p:txBody>
      </p:sp>
      <p:sp>
        <p:nvSpPr>
          <p:cNvPr id="775172" name="Rectangle 4"/>
          <p:cNvSpPr>
            <a:spLocks noChangeArrowheads="1"/>
          </p:cNvSpPr>
          <p:nvPr/>
        </p:nvSpPr>
        <p:spPr bwMode="auto">
          <a:xfrm>
            <a:off x="637289" y="1131194"/>
            <a:ext cx="5826826" cy="2854461"/>
          </a:xfrm>
          <a:prstGeom prst="rect">
            <a:avLst/>
          </a:prstGeom>
          <a:solidFill>
            <a:srgbClr val="F6F5BD"/>
          </a:solidFill>
          <a:ln w="38100" cmpd="dbl">
            <a:solidFill>
              <a:schemeClr val="tx1"/>
            </a:solidFill>
            <a:miter lim="800000"/>
            <a:headEnd/>
            <a:tailEnd/>
          </a:ln>
          <a:effectLst/>
        </p:spPr>
        <p:txBody>
          <a:bodyPr wrap="none" lIns="89325" tIns="43872" rIns="89325" bIns="43872">
            <a:spAutoFit/>
          </a:bodyPr>
          <a:lstStyle/>
          <a:p>
            <a:pPr algn="l">
              <a:lnSpc>
                <a:spcPct val="100000"/>
              </a:lnSpc>
              <a:tabLst>
                <a:tab pos="902709" algn="l"/>
                <a:tab pos="2256777" algn="l"/>
              </a:tabLst>
            </a:pPr>
            <a:r>
              <a:rPr lang="en-US" dirty="0">
                <a:latin typeface="Courier New" pitchFamily="49" charset="0"/>
              </a:rPr>
              <a:t>void combine1(</a:t>
            </a:r>
            <a:r>
              <a:rPr lang="en-US" dirty="0" err="1">
                <a:latin typeface="Courier New" pitchFamily="49" charset="0"/>
              </a:rPr>
              <a:t>vec_ptr</a:t>
            </a:r>
            <a:r>
              <a:rPr lang="en-US" dirty="0">
                <a:latin typeface="Courier New" pitchFamily="49" charset="0"/>
              </a:rPr>
              <a:t> v, </a:t>
            </a:r>
            <a:r>
              <a:rPr lang="en-US" dirty="0" err="1">
                <a:latin typeface="Courier New" pitchFamily="49" charset="0"/>
              </a:rPr>
              <a:t>data_t</a:t>
            </a:r>
            <a:r>
              <a:rPr lang="en-US" dirty="0">
                <a:latin typeface="Courier New" pitchFamily="49" charset="0"/>
              </a:rPr>
              <a:t> *</a:t>
            </a:r>
            <a:r>
              <a:rPr lang="en-US" dirty="0" err="1">
                <a:latin typeface="Courier New" pitchFamily="49" charset="0"/>
              </a:rPr>
              <a:t>dest</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a:t>
            </a:r>
            <a:r>
              <a:rPr lang="en-US" dirty="0" err="1">
                <a:latin typeface="Courier New" pitchFamily="49" charset="0"/>
              </a:rPr>
              <a:t>int</a:t>
            </a:r>
            <a:r>
              <a:rPr lang="en-US" dirty="0">
                <a:latin typeface="Courier New" pitchFamily="49" charset="0"/>
              </a:rPr>
              <a:t>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IDENT;</a:t>
            </a:r>
          </a:p>
          <a:p>
            <a:pPr algn="l">
              <a:lnSpc>
                <a:spcPct val="100000"/>
              </a:lnSpc>
              <a:tabLst>
                <a:tab pos="902709" algn="l"/>
                <a:tab pos="2256777" algn="l"/>
              </a:tabLst>
            </a:pPr>
            <a:r>
              <a:rPr lang="en-US" dirty="0">
                <a:latin typeface="Courier New" pitchFamily="49" charset="0"/>
              </a:rPr>
              <a:t>    for (</a:t>
            </a:r>
            <a:r>
              <a:rPr lang="en-US" dirty="0" err="1">
                <a:latin typeface="Courier New" pitchFamily="49" charset="0"/>
              </a:rPr>
              <a:t>i</a:t>
            </a:r>
            <a:r>
              <a:rPr lang="en-US" dirty="0">
                <a:latin typeface="Courier New" pitchFamily="49" charset="0"/>
              </a:rPr>
              <a:t> = 0; </a:t>
            </a:r>
            <a:r>
              <a:rPr lang="en-US" dirty="0" err="1">
                <a:latin typeface="Courier New" pitchFamily="49" charset="0"/>
              </a:rPr>
              <a:t>i</a:t>
            </a:r>
            <a:r>
              <a:rPr lang="en-US" dirty="0">
                <a:latin typeface="Courier New" pitchFamily="49" charset="0"/>
              </a:rPr>
              <a:t> &lt; </a:t>
            </a:r>
            <a:r>
              <a:rPr lang="en-US" dirty="0" err="1">
                <a:latin typeface="Courier New" pitchFamily="49" charset="0"/>
              </a:rPr>
              <a:t>vec_length</a:t>
            </a:r>
            <a:r>
              <a:rPr lang="en-US" dirty="0">
                <a:latin typeface="Courier New" pitchFamily="49" charset="0"/>
              </a:rPr>
              <a:t>(v); </a:t>
            </a:r>
            <a:r>
              <a:rPr lang="en-US" dirty="0" err="1">
                <a:latin typeface="Courier New" pitchFamily="49" charset="0"/>
              </a:rPr>
              <a:t>i</a:t>
            </a:r>
            <a:r>
              <a:rPr lang="en-US" dirty="0">
                <a:latin typeface="Courier New" pitchFamily="49" charset="0"/>
              </a:rPr>
              <a:t>++) {</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get_vec_element</a:t>
            </a:r>
            <a:r>
              <a:rPr lang="en-US" dirty="0">
                <a:latin typeface="Courier New" pitchFamily="49" charset="0"/>
              </a:rPr>
              <a:t>(v, </a:t>
            </a:r>
            <a:r>
              <a:rPr lang="en-US" dirty="0" err="1">
                <a:latin typeface="Courier New" pitchFamily="49" charset="0"/>
              </a:rPr>
              <a:t>i</a:t>
            </a:r>
            <a:r>
              <a:rPr lang="en-US" dirty="0">
                <a:latin typeface="Courier New" pitchFamily="49" charset="0"/>
              </a:rPr>
              <a:t>, &amp;</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a:t>
            </a:r>
            <a:r>
              <a:rPr lang="en-US" dirty="0" err="1">
                <a:latin typeface="Courier New" pitchFamily="49" charset="0"/>
              </a:rPr>
              <a:t>dest</a:t>
            </a:r>
            <a:r>
              <a:rPr lang="en-US" dirty="0">
                <a:latin typeface="Courier New" pitchFamily="49" charset="0"/>
              </a:rPr>
              <a:t> OP </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p>
          <a:p>
            <a:pPr algn="l">
              <a:lnSpc>
                <a:spcPct val="100000"/>
              </a:lnSpc>
              <a:tabLst>
                <a:tab pos="902709" algn="l"/>
                <a:tab pos="2256777" algn="l"/>
              </a:tabLst>
            </a:pPr>
            <a:r>
              <a:rPr lang="en-US" dirty="0">
                <a:latin typeface="Courier New" pitchFamily="49" charset="0"/>
              </a:rPr>
              <a:t>}</a:t>
            </a:r>
          </a:p>
        </p:txBody>
      </p:sp>
      <p:sp>
        <p:nvSpPr>
          <p:cNvPr id="6" name="TextBox 5"/>
          <p:cNvSpPr txBox="1"/>
          <p:nvPr/>
        </p:nvSpPr>
        <p:spPr>
          <a:xfrm>
            <a:off x="6696397" y="1597284"/>
            <a:ext cx="2435013" cy="844699"/>
          </a:xfrm>
          <a:prstGeom prst="rect">
            <a:avLst/>
          </a:prstGeom>
          <a:noFill/>
        </p:spPr>
        <p:txBody>
          <a:bodyPr wrap="square" lIns="90279" tIns="45126" rIns="90279" bIns="45126" rtlCol="0">
            <a:spAutoFit/>
          </a:bodyPr>
          <a:lstStyle/>
          <a:p>
            <a:r>
              <a:rPr lang="en-US" dirty="0">
                <a:latin typeface="Calibri" pitchFamily="34" charset="0"/>
              </a:rPr>
              <a:t>Compute sum or product of vector elements</a:t>
            </a:r>
          </a:p>
        </p:txBody>
      </p:sp>
    </p:spTree>
    <p:extLst>
      <p:ext uri="{BB962C8B-B14F-4D97-AF65-F5344CB8AC3E}">
        <p14:creationId xmlns:p14="http://schemas.microsoft.com/office/powerpoint/2010/main" val="39971025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 Example: Data Type for Vectors</a:t>
            </a:r>
            <a:endParaRPr lang="en-US" dirty="0"/>
          </a:p>
        </p:txBody>
      </p:sp>
      <p:sp>
        <p:nvSpPr>
          <p:cNvPr id="20" name="Rectangle 3"/>
          <p:cNvSpPr>
            <a:spLocks noGrp="1" noChangeArrowheads="1"/>
          </p:cNvSpPr>
          <p:nvPr>
            <p:ph idx="1"/>
          </p:nvPr>
        </p:nvSpPr>
        <p:spPr>
          <a:xfrm>
            <a:off x="514217" y="3721864"/>
            <a:ext cx="3866535" cy="2215215"/>
          </a:xfrm>
        </p:spPr>
        <p:txBody>
          <a:bodyPr/>
          <a:lstStyle/>
          <a:p>
            <a:pPr marL="0" indent="0"/>
            <a:r>
              <a:rPr lang="en-US" dirty="0"/>
              <a:t>Data Types</a:t>
            </a:r>
          </a:p>
          <a:p>
            <a:pPr lvl="1"/>
            <a:r>
              <a:rPr lang="en-US" dirty="0"/>
              <a:t>Use different declarations for </a:t>
            </a:r>
            <a:r>
              <a:rPr lang="en-US" dirty="0" err="1">
                <a:latin typeface="Courier New" pitchFamily="49" charset="0"/>
              </a:rPr>
              <a:t>data_t</a:t>
            </a:r>
            <a:endParaRPr lang="en-US" dirty="0">
              <a:latin typeface="Courier New" pitchFamily="49" charset="0"/>
            </a:endParaRPr>
          </a:p>
          <a:p>
            <a:pPr lvl="1"/>
            <a:r>
              <a:rPr lang="en-US" dirty="0" err="1">
                <a:latin typeface="Courier New" pitchFamily="49" charset="0"/>
              </a:rPr>
              <a:t>int</a:t>
            </a:r>
            <a:endParaRPr lang="en-US" dirty="0">
              <a:latin typeface="Courier New" pitchFamily="49" charset="0"/>
            </a:endParaRPr>
          </a:p>
          <a:p>
            <a:pPr lvl="1"/>
            <a:r>
              <a:rPr lang="en-US" dirty="0">
                <a:latin typeface="Courier New" pitchFamily="49" charset="0"/>
              </a:rPr>
              <a:t>long</a:t>
            </a:r>
          </a:p>
          <a:p>
            <a:pPr lvl="1"/>
            <a:r>
              <a:rPr lang="en-US" dirty="0">
                <a:latin typeface="Courier New" pitchFamily="49" charset="0"/>
              </a:rPr>
              <a:t>float</a:t>
            </a:r>
          </a:p>
          <a:p>
            <a:pPr lvl="1"/>
            <a:r>
              <a:rPr lang="en-US" dirty="0">
                <a:latin typeface="Courier New" pitchFamily="49" charset="0"/>
              </a:rPr>
              <a:t>double</a:t>
            </a:r>
          </a:p>
        </p:txBody>
      </p:sp>
      <p:sp>
        <p:nvSpPr>
          <p:cNvPr id="4" name="Rectangle 7"/>
          <p:cNvSpPr>
            <a:spLocks noChangeArrowheads="1"/>
          </p:cNvSpPr>
          <p:nvPr/>
        </p:nvSpPr>
        <p:spPr bwMode="auto">
          <a:xfrm>
            <a:off x="514217" y="1495751"/>
            <a:ext cx="4126801" cy="1318428"/>
          </a:xfrm>
          <a:prstGeom prst="rect">
            <a:avLst/>
          </a:prstGeom>
          <a:solidFill>
            <a:srgbClr val="F6F5BD"/>
          </a:solidFill>
          <a:ln w="12700" cmpd="thickThin">
            <a:solidFill>
              <a:schemeClr val="tx1"/>
            </a:solidFill>
            <a:miter lim="800000"/>
            <a:headEnd/>
            <a:tailEnd/>
          </a:ln>
          <a:effectLst/>
        </p:spPr>
        <p:txBody>
          <a:bodyPr wrap="none" lIns="89325" tIns="43872" rIns="89325" bIns="43872">
            <a:spAutoFit/>
          </a:bodyPr>
          <a:lstStyle/>
          <a:p>
            <a:pPr algn="l">
              <a:lnSpc>
                <a:spcPct val="100000"/>
              </a:lnSpc>
            </a:pPr>
            <a:r>
              <a:rPr lang="en-US" sz="1600" dirty="0">
                <a:latin typeface="Courier New" pitchFamily="49" charset="0"/>
              </a:rPr>
              <a:t>/* data structure for vectors */</a:t>
            </a:r>
          </a:p>
          <a:p>
            <a:pPr algn="l">
              <a:lnSpc>
                <a:spcPct val="100000"/>
              </a:lnSpc>
            </a:pPr>
            <a:r>
              <a:rPr lang="en-US" sz="1600" dirty="0" err="1">
                <a:latin typeface="Courier New" pitchFamily="49" charset="0"/>
              </a:rPr>
              <a:t>typedef</a:t>
            </a:r>
            <a:r>
              <a:rPr lang="en-US" sz="1600" dirty="0">
                <a:latin typeface="Courier New" pitchFamily="49" charset="0"/>
              </a:rPr>
              <a:t> </a:t>
            </a:r>
            <a:r>
              <a:rPr lang="en-US" sz="1600" dirty="0" err="1">
                <a:latin typeface="Courier New" pitchFamily="49" charset="0"/>
              </a:rPr>
              <a:t>struct</a:t>
            </a:r>
            <a:r>
              <a:rPr lang="en-US" sz="1600" dirty="0">
                <a:latin typeface="Courier New" pitchFamily="49" charset="0"/>
              </a:rPr>
              <a:t>{</a:t>
            </a:r>
          </a:p>
          <a:p>
            <a:pPr algn="l" defTabSz="451356">
              <a:lnSpc>
                <a:spcPct val="100000"/>
              </a:lnSpc>
            </a:pPr>
            <a:r>
              <a:rPr lang="en-US" sz="1600" dirty="0">
                <a:latin typeface="Courier New" pitchFamily="49" charset="0"/>
              </a:rPr>
              <a:t>	</a:t>
            </a:r>
            <a:r>
              <a:rPr lang="en-US" sz="1600" dirty="0" err="1">
                <a:latin typeface="Courier New" pitchFamily="49" charset="0"/>
              </a:rPr>
              <a:t>size_t</a:t>
            </a:r>
            <a:r>
              <a:rPr lang="en-US" sz="1600" dirty="0">
                <a:latin typeface="Courier New" pitchFamily="49" charset="0"/>
              </a:rPr>
              <a:t> </a:t>
            </a:r>
            <a:r>
              <a:rPr lang="en-US" sz="1600" dirty="0" err="1">
                <a:latin typeface="Courier New" pitchFamily="49" charset="0"/>
              </a:rPr>
              <a:t>len</a:t>
            </a:r>
            <a:r>
              <a:rPr lang="en-US" sz="1600" dirty="0">
                <a:latin typeface="Courier New" pitchFamily="49" charset="0"/>
              </a:rPr>
              <a:t>;</a:t>
            </a:r>
          </a:p>
          <a:p>
            <a:pPr algn="l" defTabSz="451356">
              <a:lnSpc>
                <a:spcPct val="100000"/>
              </a:lnSpc>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*data;</a:t>
            </a:r>
          </a:p>
          <a:p>
            <a:pPr algn="l">
              <a:lnSpc>
                <a:spcPct val="100000"/>
              </a:lnSpc>
            </a:pPr>
            <a:r>
              <a:rPr lang="en-US" sz="1600" dirty="0">
                <a:latin typeface="Courier New" pitchFamily="49" charset="0"/>
              </a:rPr>
              <a:t>} </a:t>
            </a:r>
            <a:r>
              <a:rPr lang="en-US" sz="1600" dirty="0" err="1">
                <a:latin typeface="Courier New" pitchFamily="49" charset="0"/>
              </a:rPr>
              <a:t>vec</a:t>
            </a:r>
            <a:r>
              <a:rPr lang="en-US" sz="1600" dirty="0">
                <a:latin typeface="Courier New" pitchFamily="49" charset="0"/>
              </a:rPr>
              <a:t>;</a:t>
            </a:r>
          </a:p>
        </p:txBody>
      </p:sp>
      <p:sp>
        <p:nvSpPr>
          <p:cNvPr id="5" name="Rectangle 7"/>
          <p:cNvSpPr>
            <a:spLocks noChangeArrowheads="1"/>
          </p:cNvSpPr>
          <p:nvPr/>
        </p:nvSpPr>
        <p:spPr bwMode="auto">
          <a:xfrm>
            <a:off x="4640907" y="3726886"/>
            <a:ext cx="4486075" cy="2547254"/>
          </a:xfrm>
          <a:prstGeom prst="rect">
            <a:avLst/>
          </a:prstGeom>
          <a:solidFill>
            <a:srgbClr val="F6F5BD"/>
          </a:solidFill>
          <a:ln w="12700" cmpd="thickThin">
            <a:solidFill>
              <a:schemeClr val="tx1"/>
            </a:solidFill>
            <a:miter lim="800000"/>
            <a:headEnd/>
            <a:tailEnd/>
          </a:ln>
          <a:effectLst/>
        </p:spPr>
        <p:txBody>
          <a:bodyPr wrap="none" lIns="89325" tIns="43872" rIns="89325" bIns="43872">
            <a:spAutoFit/>
          </a:bodyPr>
          <a:lstStyle/>
          <a:p>
            <a:pPr algn="l">
              <a:lnSpc>
                <a:spcPct val="100000"/>
              </a:lnSpc>
            </a:pPr>
            <a:r>
              <a:rPr lang="en-US" sz="1600" dirty="0">
                <a:latin typeface="Courier New" pitchFamily="49" charset="0"/>
              </a:rPr>
              <a:t>/* retrieve vector element</a:t>
            </a:r>
          </a:p>
          <a:p>
            <a:pPr algn="l">
              <a:lnSpc>
                <a:spcPct val="100000"/>
              </a:lnSpc>
            </a:pPr>
            <a:r>
              <a:rPr lang="en-US" sz="1600" dirty="0">
                <a:latin typeface="Courier New" pitchFamily="49" charset="0"/>
              </a:rPr>
              <a:t>   and store at </a:t>
            </a:r>
            <a:r>
              <a:rPr lang="en-US" sz="1600" dirty="0" err="1">
                <a:latin typeface="Courier New" pitchFamily="49" charset="0"/>
              </a:rPr>
              <a:t>val</a:t>
            </a:r>
            <a:r>
              <a:rPr lang="en-US" sz="1600" dirty="0">
                <a:latin typeface="Courier New" pitchFamily="49" charset="0"/>
              </a:rPr>
              <a:t> */</a:t>
            </a:r>
          </a:p>
          <a:p>
            <a:pPr algn="l">
              <a:lnSpc>
                <a:spcPct val="100000"/>
              </a:lnSpc>
            </a:pPr>
            <a:r>
              <a:rPr lang="en-US" sz="1600" dirty="0" err="1">
                <a:latin typeface="Courier New" pitchFamily="49" charset="0"/>
              </a:rPr>
              <a:t>int</a:t>
            </a:r>
            <a:r>
              <a:rPr lang="en-US" sz="1600" dirty="0">
                <a:latin typeface="Courier New" pitchFamily="49" charset="0"/>
              </a:rPr>
              <a:t> </a:t>
            </a:r>
            <a:r>
              <a:rPr lang="en-US" sz="1600" dirty="0" err="1">
                <a:latin typeface="Courier New" pitchFamily="49" charset="0"/>
              </a:rPr>
              <a:t>get_vec_element</a:t>
            </a:r>
            <a:endParaRPr lang="en-US" sz="1600" dirty="0">
              <a:latin typeface="Courier New" pitchFamily="49" charset="0"/>
            </a:endParaRPr>
          </a:p>
          <a:p>
            <a:pPr algn="l">
              <a:lnSpc>
                <a:spcPct val="100000"/>
              </a:lnSpc>
            </a:pPr>
            <a:r>
              <a:rPr lang="en-US" sz="1600" dirty="0">
                <a:latin typeface="Courier New" pitchFamily="49" charset="0"/>
              </a:rPr>
              <a:t>  (*</a:t>
            </a:r>
            <a:r>
              <a:rPr lang="en-US" sz="1600" dirty="0" err="1">
                <a:latin typeface="Courier New" pitchFamily="49" charset="0"/>
              </a:rPr>
              <a:t>vec</a:t>
            </a:r>
            <a:r>
              <a:rPr lang="en-US" sz="1600" dirty="0">
                <a:latin typeface="Courier New" pitchFamily="49" charset="0"/>
              </a:rPr>
              <a:t> v, </a:t>
            </a:r>
            <a:r>
              <a:rPr lang="en-US" sz="1600" dirty="0" err="1">
                <a:latin typeface="Courier New" pitchFamily="49" charset="0"/>
              </a:rPr>
              <a:t>size_t</a:t>
            </a:r>
            <a:r>
              <a:rPr lang="en-US" sz="1600" dirty="0">
                <a:latin typeface="Courier New" pitchFamily="49" charset="0"/>
              </a:rPr>
              <a:t> </a:t>
            </a:r>
            <a:r>
              <a:rPr lang="en-US" sz="1600" dirty="0" err="1">
                <a:latin typeface="Courier New" pitchFamily="49" charset="0"/>
              </a:rPr>
              <a:t>idx</a:t>
            </a: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a:t>
            </a:r>
            <a:r>
              <a:rPr lang="en-US" sz="1600" dirty="0" err="1">
                <a:latin typeface="Courier New" pitchFamily="49" charset="0"/>
              </a:rPr>
              <a:t>val</a:t>
            </a:r>
            <a:r>
              <a:rPr lang="en-US" sz="1600" dirty="0">
                <a:latin typeface="Courier New" pitchFamily="49" charset="0"/>
              </a:rPr>
              <a:t>)</a:t>
            </a:r>
          </a:p>
          <a:p>
            <a:pPr algn="l">
              <a:lnSpc>
                <a:spcPct val="100000"/>
              </a:lnSpc>
            </a:pPr>
            <a:r>
              <a:rPr lang="en-US" sz="1600" dirty="0">
                <a:latin typeface="Courier New" pitchFamily="49" charset="0"/>
              </a:rPr>
              <a:t>{</a:t>
            </a:r>
          </a:p>
          <a:p>
            <a:pPr algn="l" defTabSz="509342">
              <a:lnSpc>
                <a:spcPct val="100000"/>
              </a:lnSpc>
            </a:pPr>
            <a:r>
              <a:rPr lang="en-US" sz="1600" dirty="0">
                <a:latin typeface="Courier New" pitchFamily="49" charset="0"/>
              </a:rPr>
              <a:t>	if (</a:t>
            </a:r>
            <a:r>
              <a:rPr lang="en-US" sz="1600" dirty="0" err="1">
                <a:latin typeface="Courier New" pitchFamily="49" charset="0"/>
              </a:rPr>
              <a:t>idx</a:t>
            </a:r>
            <a:r>
              <a:rPr lang="en-US" sz="1600" dirty="0">
                <a:latin typeface="Courier New" pitchFamily="49" charset="0"/>
              </a:rPr>
              <a:t> &gt;= v-&gt;</a:t>
            </a:r>
            <a:r>
              <a:rPr lang="en-US" sz="1600" dirty="0" err="1">
                <a:latin typeface="Courier New" pitchFamily="49" charset="0"/>
              </a:rPr>
              <a:t>len</a:t>
            </a:r>
            <a:r>
              <a:rPr lang="en-US" sz="1600" dirty="0">
                <a:latin typeface="Courier New" pitchFamily="49" charset="0"/>
              </a:rPr>
              <a:t>)</a:t>
            </a:r>
          </a:p>
          <a:p>
            <a:pPr algn="l" defTabSz="509342">
              <a:lnSpc>
                <a:spcPct val="100000"/>
              </a:lnSpc>
            </a:pPr>
            <a:r>
              <a:rPr lang="en-US" sz="1600" dirty="0">
                <a:latin typeface="Courier New" pitchFamily="49" charset="0"/>
              </a:rPr>
              <a:t>		return 0;</a:t>
            </a:r>
          </a:p>
          <a:p>
            <a:pPr algn="l" defTabSz="509342">
              <a:lnSpc>
                <a:spcPct val="100000"/>
              </a:lnSpc>
            </a:pPr>
            <a:r>
              <a:rPr lang="en-US" sz="1600" dirty="0">
                <a:latin typeface="Courier New" pitchFamily="49" charset="0"/>
              </a:rPr>
              <a:t>	*</a:t>
            </a:r>
            <a:r>
              <a:rPr lang="en-US" sz="1600" dirty="0" err="1">
                <a:latin typeface="Courier New" pitchFamily="49" charset="0"/>
              </a:rPr>
              <a:t>val</a:t>
            </a:r>
            <a:r>
              <a:rPr lang="en-US" sz="1600" dirty="0">
                <a:latin typeface="Courier New" pitchFamily="49" charset="0"/>
              </a:rPr>
              <a:t> = v-&gt;data[</a:t>
            </a:r>
            <a:r>
              <a:rPr lang="en-US" sz="1600" dirty="0" err="1">
                <a:latin typeface="Courier New" pitchFamily="49" charset="0"/>
              </a:rPr>
              <a:t>idx</a:t>
            </a:r>
            <a:r>
              <a:rPr lang="en-US" sz="1600" dirty="0">
                <a:latin typeface="Courier New" pitchFamily="49" charset="0"/>
              </a:rPr>
              <a:t>];</a:t>
            </a:r>
          </a:p>
          <a:p>
            <a:pPr algn="l" defTabSz="509342">
              <a:lnSpc>
                <a:spcPct val="100000"/>
              </a:lnSpc>
            </a:pPr>
            <a:r>
              <a:rPr lang="en-US" sz="1600" dirty="0">
                <a:latin typeface="Courier New" pitchFamily="49" charset="0"/>
              </a:rPr>
              <a:t>	return 1;</a:t>
            </a:r>
          </a:p>
          <a:p>
            <a:pPr algn="l">
              <a:lnSpc>
                <a:spcPct val="100000"/>
              </a:lnSpc>
            </a:pPr>
            <a:r>
              <a:rPr lang="en-US" sz="1600" dirty="0">
                <a:latin typeface="Courier New" pitchFamily="49" charset="0"/>
              </a:rPr>
              <a:t>}</a:t>
            </a:r>
          </a:p>
        </p:txBody>
      </p:sp>
      <p:sp>
        <p:nvSpPr>
          <p:cNvPr id="7" name="Rectangle 10"/>
          <p:cNvSpPr>
            <a:spLocks noChangeArrowheads="1"/>
          </p:cNvSpPr>
          <p:nvPr/>
        </p:nvSpPr>
        <p:spPr bwMode="auto">
          <a:xfrm>
            <a:off x="6494427" y="2129759"/>
            <a:ext cx="353208" cy="291559"/>
          </a:xfrm>
          <a:prstGeom prst="rect">
            <a:avLst/>
          </a:prstGeom>
          <a:solidFill>
            <a:schemeClr val="bg1">
              <a:lumMod val="95000"/>
            </a:schemeClr>
          </a:solidFill>
          <a:ln w="25400">
            <a:solidFill>
              <a:schemeClr val="tx1"/>
            </a:solidFill>
            <a:miter lim="800000"/>
            <a:headEnd/>
            <a:tailEnd/>
          </a:ln>
          <a:effectLst/>
        </p:spPr>
        <p:txBody>
          <a:bodyPr wrap="none" lIns="89325" tIns="43872" rIns="89325" bIns="43872" anchor="ctr"/>
          <a:lstStyle/>
          <a:p>
            <a:pPr algn="ctr">
              <a:lnSpc>
                <a:spcPct val="100000"/>
              </a:lnSpc>
            </a:pPr>
            <a:endParaRPr lang="en-US" sz="2000" dirty="0">
              <a:latin typeface="Courier New" pitchFamily="49" charset="0"/>
            </a:endParaRPr>
          </a:p>
        </p:txBody>
      </p:sp>
      <p:sp>
        <p:nvSpPr>
          <p:cNvPr id="8" name="Rectangle 11"/>
          <p:cNvSpPr>
            <a:spLocks noChangeArrowheads="1"/>
          </p:cNvSpPr>
          <p:nvPr/>
        </p:nvSpPr>
        <p:spPr bwMode="auto">
          <a:xfrm>
            <a:off x="4794043" y="1838200"/>
            <a:ext cx="775457" cy="291559"/>
          </a:xfrm>
          <a:prstGeom prst="rect">
            <a:avLst/>
          </a:prstGeom>
          <a:solidFill>
            <a:schemeClr val="accent2">
              <a:lumMod val="20000"/>
              <a:lumOff val="80000"/>
            </a:schemeClr>
          </a:solidFill>
          <a:ln w="25400">
            <a:solidFill>
              <a:schemeClr val="tx1"/>
            </a:solidFill>
            <a:miter lim="800000"/>
            <a:headEnd/>
            <a:tailEnd/>
          </a:ln>
          <a:effectLst/>
        </p:spPr>
        <p:txBody>
          <a:bodyPr wrap="none" lIns="89325" tIns="43872" rIns="89325" bIns="43872" anchor="ctr"/>
          <a:lstStyle/>
          <a:p>
            <a:pPr algn="ctr">
              <a:lnSpc>
                <a:spcPct val="100000"/>
              </a:lnSpc>
            </a:pPr>
            <a:r>
              <a:rPr lang="en-US" dirty="0" err="1">
                <a:latin typeface="Courier New" pitchFamily="49" charset="0"/>
              </a:rPr>
              <a:t>len</a:t>
            </a:r>
            <a:endParaRPr lang="en-US" dirty="0">
              <a:latin typeface="Courier New" pitchFamily="49" charset="0"/>
            </a:endParaRPr>
          </a:p>
        </p:txBody>
      </p:sp>
      <p:sp>
        <p:nvSpPr>
          <p:cNvPr id="11" name="Rectangle 11"/>
          <p:cNvSpPr>
            <a:spLocks noChangeArrowheads="1"/>
          </p:cNvSpPr>
          <p:nvPr/>
        </p:nvSpPr>
        <p:spPr bwMode="auto">
          <a:xfrm>
            <a:off x="4794043" y="2129759"/>
            <a:ext cx="775457" cy="291559"/>
          </a:xfrm>
          <a:prstGeom prst="rect">
            <a:avLst/>
          </a:prstGeom>
          <a:solidFill>
            <a:schemeClr val="accent2">
              <a:lumMod val="20000"/>
              <a:lumOff val="80000"/>
            </a:schemeClr>
          </a:solidFill>
          <a:ln w="25400">
            <a:solidFill>
              <a:schemeClr val="tx1"/>
            </a:solidFill>
            <a:miter lim="800000"/>
            <a:headEnd/>
            <a:tailEnd/>
          </a:ln>
          <a:effectLst/>
        </p:spPr>
        <p:txBody>
          <a:bodyPr wrap="none" lIns="89325" tIns="43872" rIns="89325" bIns="43872" anchor="ctr"/>
          <a:lstStyle/>
          <a:p>
            <a:pPr algn="ctr">
              <a:lnSpc>
                <a:spcPct val="100000"/>
              </a:lnSpc>
            </a:pPr>
            <a:r>
              <a:rPr lang="en-US" dirty="0">
                <a:latin typeface="Courier New" pitchFamily="49" charset="0"/>
              </a:rPr>
              <a:t>data</a:t>
            </a:r>
          </a:p>
        </p:txBody>
      </p:sp>
      <p:sp>
        <p:nvSpPr>
          <p:cNvPr id="12" name="Rectangle 10"/>
          <p:cNvSpPr>
            <a:spLocks noChangeArrowheads="1"/>
          </p:cNvSpPr>
          <p:nvPr/>
        </p:nvSpPr>
        <p:spPr bwMode="auto">
          <a:xfrm>
            <a:off x="6848475" y="2129759"/>
            <a:ext cx="353208" cy="291559"/>
          </a:xfrm>
          <a:prstGeom prst="rect">
            <a:avLst/>
          </a:prstGeom>
          <a:solidFill>
            <a:schemeClr val="bg1">
              <a:lumMod val="95000"/>
            </a:schemeClr>
          </a:solidFill>
          <a:ln w="25400">
            <a:solidFill>
              <a:schemeClr val="tx1"/>
            </a:solidFill>
            <a:miter lim="800000"/>
            <a:headEnd/>
            <a:tailEnd/>
          </a:ln>
          <a:effectLst/>
        </p:spPr>
        <p:txBody>
          <a:bodyPr wrap="none" lIns="89325" tIns="43872" rIns="89325" bIns="43872" anchor="ctr"/>
          <a:lstStyle/>
          <a:p>
            <a:pPr algn="ctr">
              <a:lnSpc>
                <a:spcPct val="100000"/>
              </a:lnSpc>
            </a:pPr>
            <a:endParaRPr lang="en-US" sz="2000" dirty="0">
              <a:latin typeface="Courier New" pitchFamily="49" charset="0"/>
            </a:endParaRPr>
          </a:p>
        </p:txBody>
      </p:sp>
      <p:sp>
        <p:nvSpPr>
          <p:cNvPr id="13" name="Rectangle 10"/>
          <p:cNvSpPr>
            <a:spLocks noChangeArrowheads="1"/>
          </p:cNvSpPr>
          <p:nvPr/>
        </p:nvSpPr>
        <p:spPr bwMode="auto">
          <a:xfrm>
            <a:off x="8245433" y="2129759"/>
            <a:ext cx="353208" cy="291559"/>
          </a:xfrm>
          <a:prstGeom prst="rect">
            <a:avLst/>
          </a:prstGeom>
          <a:solidFill>
            <a:schemeClr val="bg1">
              <a:lumMod val="95000"/>
            </a:schemeClr>
          </a:solidFill>
          <a:ln w="25400">
            <a:solidFill>
              <a:schemeClr val="tx1"/>
            </a:solidFill>
            <a:miter lim="800000"/>
            <a:headEnd/>
            <a:tailEnd/>
          </a:ln>
          <a:effectLst/>
        </p:spPr>
        <p:txBody>
          <a:bodyPr wrap="none" lIns="89325" tIns="43872" rIns="89325" bIns="43872" anchor="ctr"/>
          <a:lstStyle/>
          <a:p>
            <a:pPr algn="ctr">
              <a:lnSpc>
                <a:spcPct val="100000"/>
              </a:lnSpc>
            </a:pPr>
            <a:endParaRPr lang="en-US" sz="2000" dirty="0">
              <a:latin typeface="Courier New" pitchFamily="49" charset="0"/>
            </a:endParaRPr>
          </a:p>
        </p:txBody>
      </p:sp>
      <p:cxnSp>
        <p:nvCxnSpPr>
          <p:cNvPr id="15" name="Straight Arrow Connector 14"/>
          <p:cNvCxnSpPr>
            <a:stCxn id="11" idx="3"/>
            <a:endCxn id="7" idx="1"/>
          </p:cNvCxnSpPr>
          <p:nvPr/>
        </p:nvCxnSpPr>
        <p:spPr bwMode="auto">
          <a:xfrm>
            <a:off x="5569500" y="2275428"/>
            <a:ext cx="924927" cy="1585"/>
          </a:xfrm>
          <a:prstGeom prst="straightConnector1">
            <a:avLst/>
          </a:prstGeom>
          <a:noFill/>
          <a:ln w="25400" cap="flat" cmpd="sng" algn="ctr">
            <a:solidFill>
              <a:schemeClr val="tx1"/>
            </a:solidFill>
            <a:prstDash val="solid"/>
            <a:round/>
            <a:headEnd type="none" w="med" len="med"/>
            <a:tailEnd type="arrow"/>
          </a:ln>
          <a:effectLst/>
        </p:spPr>
      </p:cxnSp>
      <p:sp>
        <p:nvSpPr>
          <p:cNvPr id="16" name="Rectangle 10"/>
          <p:cNvSpPr>
            <a:spLocks noChangeArrowheads="1"/>
          </p:cNvSpPr>
          <p:nvPr/>
        </p:nvSpPr>
        <p:spPr bwMode="auto">
          <a:xfrm>
            <a:off x="7205477" y="2129759"/>
            <a:ext cx="1039956" cy="291559"/>
          </a:xfrm>
          <a:prstGeom prst="rect">
            <a:avLst/>
          </a:prstGeom>
          <a:solidFill>
            <a:schemeClr val="bg1">
              <a:lumMod val="95000"/>
            </a:schemeClr>
          </a:solidFill>
          <a:ln w="25400">
            <a:solidFill>
              <a:schemeClr val="tx1"/>
            </a:solidFill>
            <a:miter lim="800000"/>
            <a:headEnd/>
            <a:tailEnd/>
          </a:ln>
          <a:effectLst/>
        </p:spPr>
        <p:txBody>
          <a:bodyPr wrap="none" lIns="89325" tIns="43872" rIns="89325" bIns="43872" anchor="ctr"/>
          <a:lstStyle/>
          <a:p>
            <a:pPr algn="ctr">
              <a:lnSpc>
                <a:spcPct val="100000"/>
              </a:lnSpc>
            </a:pPr>
            <a:endParaRPr lang="en-US" sz="2000" dirty="0">
              <a:latin typeface="Courier New" pitchFamily="49" charset="0"/>
            </a:endParaRPr>
          </a:p>
        </p:txBody>
      </p:sp>
      <p:sp>
        <p:nvSpPr>
          <p:cNvPr id="17" name="Rectangle 16"/>
          <p:cNvSpPr/>
          <p:nvPr/>
        </p:nvSpPr>
        <p:spPr>
          <a:xfrm>
            <a:off x="6506984" y="1833978"/>
            <a:ext cx="307670" cy="337927"/>
          </a:xfrm>
          <a:prstGeom prst="rect">
            <a:avLst/>
          </a:prstGeom>
        </p:spPr>
        <p:txBody>
          <a:bodyPr wrap="none" lIns="90279" tIns="45126" rIns="90279" bIns="45126">
            <a:spAutoFit/>
          </a:bodyPr>
          <a:lstStyle/>
          <a:p>
            <a:pPr algn="ctr">
              <a:lnSpc>
                <a:spcPct val="100000"/>
              </a:lnSpc>
            </a:pPr>
            <a:r>
              <a:rPr lang="en-US" sz="1600" dirty="0">
                <a:latin typeface="Courier New" pitchFamily="49" charset="0"/>
              </a:rPr>
              <a:t>0</a:t>
            </a:r>
          </a:p>
        </p:txBody>
      </p:sp>
      <p:sp>
        <p:nvSpPr>
          <p:cNvPr id="18" name="Rectangle 17"/>
          <p:cNvSpPr/>
          <p:nvPr/>
        </p:nvSpPr>
        <p:spPr>
          <a:xfrm>
            <a:off x="6882296" y="1833961"/>
            <a:ext cx="307670" cy="337927"/>
          </a:xfrm>
          <a:prstGeom prst="rect">
            <a:avLst/>
          </a:prstGeom>
        </p:spPr>
        <p:txBody>
          <a:bodyPr wrap="none" lIns="90279" tIns="45126" rIns="90279" bIns="45126">
            <a:spAutoFit/>
          </a:bodyPr>
          <a:lstStyle/>
          <a:p>
            <a:pPr algn="ctr">
              <a:lnSpc>
                <a:spcPct val="100000"/>
              </a:lnSpc>
            </a:pPr>
            <a:r>
              <a:rPr lang="en-US" sz="1600" dirty="0">
                <a:latin typeface="Courier New" pitchFamily="49" charset="0"/>
              </a:rPr>
              <a:t>1</a:t>
            </a:r>
          </a:p>
        </p:txBody>
      </p:sp>
      <p:sp>
        <p:nvSpPr>
          <p:cNvPr id="19" name="Rectangle 18"/>
          <p:cNvSpPr/>
          <p:nvPr/>
        </p:nvSpPr>
        <p:spPr>
          <a:xfrm>
            <a:off x="8026325" y="1833961"/>
            <a:ext cx="800709" cy="337927"/>
          </a:xfrm>
          <a:prstGeom prst="rect">
            <a:avLst/>
          </a:prstGeom>
        </p:spPr>
        <p:txBody>
          <a:bodyPr wrap="none" lIns="90279" tIns="45126" rIns="90279" bIns="45126">
            <a:spAutoFit/>
          </a:bodyPr>
          <a:lstStyle/>
          <a:p>
            <a:pPr algn="ctr">
              <a:lnSpc>
                <a:spcPct val="100000"/>
              </a:lnSpc>
            </a:pPr>
            <a:r>
              <a:rPr lang="en-US" sz="1600" dirty="0">
                <a:latin typeface="Courier New" pitchFamily="49" charset="0"/>
              </a:rPr>
              <a:t>len-1</a:t>
            </a:r>
          </a:p>
        </p:txBody>
      </p:sp>
      <p:cxnSp>
        <p:nvCxnSpPr>
          <p:cNvPr id="21" name="Straight Connector 20"/>
          <p:cNvCxnSpPr/>
          <p:nvPr/>
        </p:nvCxnSpPr>
        <p:spPr bwMode="auto">
          <a:xfrm>
            <a:off x="7358754" y="2281877"/>
            <a:ext cx="732593" cy="1387"/>
          </a:xfrm>
          <a:prstGeom prst="line">
            <a:avLst/>
          </a:prstGeom>
          <a:noFill/>
          <a:ln w="63500" cap="rnd"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16545180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a:xfrm>
            <a:off x="456565" y="380405"/>
            <a:ext cx="8129393" cy="572026"/>
          </a:xfrm>
        </p:spPr>
        <p:txBody>
          <a:bodyPr/>
          <a:lstStyle/>
          <a:p>
            <a:pPr eaLnBrk="1" hangingPunct="1">
              <a:defRPr/>
            </a:pPr>
            <a:r>
              <a:rPr lang="en-US" dirty="0" smtClean="0"/>
              <a:t>Cycles Per Element (CPE)</a:t>
            </a:r>
          </a:p>
        </p:txBody>
      </p:sp>
      <p:sp>
        <p:nvSpPr>
          <p:cNvPr id="1028" name="Rectangle 3"/>
          <p:cNvSpPr>
            <a:spLocks noGrp="1" noChangeArrowheads="1"/>
          </p:cNvSpPr>
          <p:nvPr>
            <p:ph idx="1"/>
          </p:nvPr>
        </p:nvSpPr>
        <p:spPr>
          <a:xfrm>
            <a:off x="290220" y="988876"/>
            <a:ext cx="8295849" cy="1513255"/>
          </a:xfrm>
        </p:spPr>
        <p:txBody>
          <a:bodyPr/>
          <a:lstStyle/>
          <a:p>
            <a:r>
              <a:rPr lang="en-US" sz="2000" dirty="0"/>
              <a:t>Convenient way to express performance of program that operates on vectors or lists</a:t>
            </a:r>
          </a:p>
          <a:p>
            <a:r>
              <a:rPr lang="en-US" sz="2000" dirty="0"/>
              <a:t>Length = n</a:t>
            </a:r>
          </a:p>
          <a:p>
            <a:r>
              <a:rPr lang="en-US" sz="2000" dirty="0"/>
              <a:t>In our case: </a:t>
            </a:r>
            <a:r>
              <a:rPr lang="en-US" sz="2000" dirty="0">
                <a:solidFill>
                  <a:srgbClr val="C00000"/>
                </a:solidFill>
              </a:rPr>
              <a:t>CPE = cycles per OP</a:t>
            </a:r>
            <a:endParaRPr lang="en-US" sz="2000" dirty="0"/>
          </a:p>
          <a:p>
            <a:r>
              <a:rPr lang="en-US" sz="2000" dirty="0"/>
              <a:t>T = CPE*n + Overhead</a:t>
            </a:r>
          </a:p>
          <a:p>
            <a:pPr lvl="1"/>
            <a:r>
              <a:rPr lang="en-US" sz="1600" dirty="0"/>
              <a:t>CPE is slope of line</a:t>
            </a:r>
          </a:p>
        </p:txBody>
      </p:sp>
      <p:graphicFrame>
        <p:nvGraphicFramePr>
          <p:cNvPr id="7" name="Chart 6"/>
          <p:cNvGraphicFramePr>
            <a:graphicFrameLocks/>
          </p:cNvGraphicFramePr>
          <p:nvPr>
            <p:extLst>
              <p:ext uri="{D42A27DB-BD31-4B8C-83A1-F6EECF244321}">
                <p14:modId xmlns:p14="http://schemas.microsoft.com/office/powerpoint/2010/main" val="2396967298"/>
              </p:ext>
            </p:extLst>
          </p:nvPr>
        </p:nvGraphicFramePr>
        <p:xfrm>
          <a:off x="1750166" y="3270532"/>
          <a:ext cx="5746984" cy="327053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Box 2"/>
          <p:cNvSpPr txBox="1">
            <a:spLocks noChangeArrowheads="1"/>
          </p:cNvSpPr>
          <p:nvPr/>
        </p:nvSpPr>
        <p:spPr bwMode="auto">
          <a:xfrm>
            <a:off x="4141465" y="4161499"/>
            <a:ext cx="838203" cy="363132"/>
          </a:xfrm>
          <a:prstGeom prst="rect">
            <a:avLst/>
          </a:prstGeom>
          <a:solidFill>
            <a:srgbClr val="FFFFFF"/>
          </a:solidFill>
          <a:ln w="9525">
            <a:noFill/>
            <a:miter lim="800000"/>
            <a:headEnd/>
            <a:tailEnd/>
          </a:ln>
        </p:spPr>
        <p:txBody>
          <a:bodyPr wrap="none" lIns="27087" tIns="27087" rIns="27087"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b="0">
                <a:solidFill>
                  <a:srgbClr val="000000"/>
                </a:solidFill>
                <a:latin typeface="Courier New"/>
                <a:cs typeface="Courier New"/>
              </a:rPr>
              <a:t>psum1</a:t>
            </a:r>
            <a:endParaRPr lang="en-US" sz="1200" b="0">
              <a:solidFill>
                <a:srgbClr val="000000"/>
              </a:solidFill>
              <a:latin typeface="Arial"/>
              <a:cs typeface="Arial"/>
            </a:endParaRPr>
          </a:p>
          <a:p>
            <a:pPr algn="ctr" rtl="0">
              <a:defRPr sz="1000"/>
            </a:pPr>
            <a:r>
              <a:rPr lang="en-US" sz="1200" b="0">
                <a:solidFill>
                  <a:srgbClr val="000000"/>
                </a:solidFill>
                <a:latin typeface="Arial"/>
                <a:cs typeface="Arial"/>
              </a:rPr>
              <a:t>Slope = 9.0</a:t>
            </a:r>
          </a:p>
        </p:txBody>
      </p:sp>
      <p:sp>
        <p:nvSpPr>
          <p:cNvPr id="9" name="Text Box 3"/>
          <p:cNvSpPr txBox="1">
            <a:spLocks noChangeArrowheads="1"/>
          </p:cNvSpPr>
          <p:nvPr/>
        </p:nvSpPr>
        <p:spPr bwMode="auto">
          <a:xfrm>
            <a:off x="4519293" y="5215447"/>
            <a:ext cx="838203" cy="358522"/>
          </a:xfrm>
          <a:prstGeom prst="rect">
            <a:avLst/>
          </a:prstGeom>
          <a:solidFill>
            <a:srgbClr val="FFFFFF"/>
          </a:solidFill>
          <a:ln w="9525">
            <a:noFill/>
            <a:miter lim="800000"/>
            <a:headEnd/>
            <a:tailEnd/>
          </a:ln>
        </p:spPr>
        <p:txBody>
          <a:bodyPr wrap="none" lIns="27087" tIns="22588" rIns="27087"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b="0" dirty="0">
                <a:solidFill>
                  <a:srgbClr val="000000"/>
                </a:solidFill>
                <a:latin typeface="Arial"/>
                <a:cs typeface="Arial"/>
              </a:rPr>
              <a:t> </a:t>
            </a:r>
            <a:r>
              <a:rPr lang="en-US" sz="1200" b="0" dirty="0">
                <a:solidFill>
                  <a:srgbClr val="000000"/>
                </a:solidFill>
                <a:latin typeface="Courier New"/>
                <a:cs typeface="Courier New"/>
              </a:rPr>
              <a:t>psum2</a:t>
            </a:r>
            <a:endParaRPr lang="en-US" sz="1200" b="0" dirty="0">
              <a:solidFill>
                <a:srgbClr val="000000"/>
              </a:solidFill>
              <a:latin typeface="Arial"/>
              <a:cs typeface="Arial"/>
            </a:endParaRPr>
          </a:p>
          <a:p>
            <a:pPr algn="ctr" rtl="0">
              <a:defRPr sz="1000"/>
            </a:pPr>
            <a:r>
              <a:rPr lang="en-US" sz="1200" b="0" dirty="0">
                <a:solidFill>
                  <a:srgbClr val="000000"/>
                </a:solidFill>
                <a:latin typeface="Arial"/>
                <a:cs typeface="Arial"/>
              </a:rPr>
              <a:t>Slope = 6.0</a:t>
            </a:r>
          </a:p>
        </p:txBody>
      </p:sp>
    </p:spTree>
    <p:extLst>
      <p:ext uri="{BB962C8B-B14F-4D97-AF65-F5344CB8AC3E}">
        <p14:creationId xmlns:p14="http://schemas.microsoft.com/office/powerpoint/2010/main" val="37291330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smtClean="0"/>
              <a:t>Benchmark Performance</a:t>
            </a:r>
            <a:endParaRPr lang="en-US" dirty="0"/>
          </a:p>
        </p:txBody>
      </p:sp>
      <p:sp>
        <p:nvSpPr>
          <p:cNvPr id="775172" name="Rectangle 4"/>
          <p:cNvSpPr>
            <a:spLocks noChangeArrowheads="1"/>
          </p:cNvSpPr>
          <p:nvPr/>
        </p:nvSpPr>
        <p:spPr bwMode="auto">
          <a:xfrm>
            <a:off x="637289" y="1131194"/>
            <a:ext cx="5826826" cy="2854461"/>
          </a:xfrm>
          <a:prstGeom prst="rect">
            <a:avLst/>
          </a:prstGeom>
          <a:solidFill>
            <a:srgbClr val="F6F5BD"/>
          </a:solidFill>
          <a:ln w="38100" cmpd="dbl">
            <a:solidFill>
              <a:schemeClr val="tx1"/>
            </a:solidFill>
            <a:miter lim="800000"/>
            <a:headEnd/>
            <a:tailEnd/>
          </a:ln>
          <a:effectLst/>
        </p:spPr>
        <p:txBody>
          <a:bodyPr wrap="none" lIns="89325" tIns="43872" rIns="89325" bIns="43872">
            <a:spAutoFit/>
          </a:bodyPr>
          <a:lstStyle/>
          <a:p>
            <a:pPr algn="l">
              <a:lnSpc>
                <a:spcPct val="100000"/>
              </a:lnSpc>
              <a:tabLst>
                <a:tab pos="902709" algn="l"/>
                <a:tab pos="2256777" algn="l"/>
              </a:tabLst>
            </a:pPr>
            <a:r>
              <a:rPr lang="en-US" dirty="0">
                <a:latin typeface="Courier New" pitchFamily="49" charset="0"/>
              </a:rPr>
              <a:t>void combine1(</a:t>
            </a:r>
            <a:r>
              <a:rPr lang="en-US" dirty="0" err="1">
                <a:latin typeface="Courier New" pitchFamily="49" charset="0"/>
              </a:rPr>
              <a:t>vec_ptr</a:t>
            </a:r>
            <a:r>
              <a:rPr lang="en-US" dirty="0">
                <a:latin typeface="Courier New" pitchFamily="49" charset="0"/>
              </a:rPr>
              <a:t> v, </a:t>
            </a:r>
            <a:r>
              <a:rPr lang="en-US" dirty="0" err="1">
                <a:latin typeface="Courier New" pitchFamily="49" charset="0"/>
              </a:rPr>
              <a:t>data_t</a:t>
            </a:r>
            <a:r>
              <a:rPr lang="en-US" dirty="0">
                <a:latin typeface="Courier New" pitchFamily="49" charset="0"/>
              </a:rPr>
              <a:t> *</a:t>
            </a:r>
            <a:r>
              <a:rPr lang="en-US" dirty="0" err="1">
                <a:latin typeface="Courier New" pitchFamily="49" charset="0"/>
              </a:rPr>
              <a:t>dest</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a:t>
            </a:r>
            <a:r>
              <a:rPr lang="en-US" dirty="0" err="1">
                <a:latin typeface="Courier New" pitchFamily="49" charset="0"/>
              </a:rPr>
              <a:t>int</a:t>
            </a:r>
            <a:r>
              <a:rPr lang="en-US" dirty="0">
                <a:latin typeface="Courier New" pitchFamily="49" charset="0"/>
              </a:rPr>
              <a:t>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IDENT;</a:t>
            </a:r>
          </a:p>
          <a:p>
            <a:pPr algn="l">
              <a:lnSpc>
                <a:spcPct val="100000"/>
              </a:lnSpc>
              <a:tabLst>
                <a:tab pos="902709" algn="l"/>
                <a:tab pos="2256777" algn="l"/>
              </a:tabLst>
            </a:pPr>
            <a:r>
              <a:rPr lang="en-US" dirty="0">
                <a:latin typeface="Courier New" pitchFamily="49" charset="0"/>
              </a:rPr>
              <a:t>    for (</a:t>
            </a:r>
            <a:r>
              <a:rPr lang="en-US" dirty="0" err="1">
                <a:latin typeface="Courier New" pitchFamily="49" charset="0"/>
              </a:rPr>
              <a:t>i</a:t>
            </a:r>
            <a:r>
              <a:rPr lang="en-US" dirty="0">
                <a:latin typeface="Courier New" pitchFamily="49" charset="0"/>
              </a:rPr>
              <a:t> = 0; </a:t>
            </a:r>
            <a:r>
              <a:rPr lang="en-US" dirty="0" err="1">
                <a:latin typeface="Courier New" pitchFamily="49" charset="0"/>
              </a:rPr>
              <a:t>i</a:t>
            </a:r>
            <a:r>
              <a:rPr lang="en-US" dirty="0">
                <a:latin typeface="Courier New" pitchFamily="49" charset="0"/>
              </a:rPr>
              <a:t> &lt; </a:t>
            </a:r>
            <a:r>
              <a:rPr lang="en-US" dirty="0" err="1">
                <a:latin typeface="Courier New" pitchFamily="49" charset="0"/>
              </a:rPr>
              <a:t>vec_length</a:t>
            </a:r>
            <a:r>
              <a:rPr lang="en-US" dirty="0">
                <a:latin typeface="Courier New" pitchFamily="49" charset="0"/>
              </a:rPr>
              <a:t>(v); </a:t>
            </a:r>
            <a:r>
              <a:rPr lang="en-US" dirty="0" err="1">
                <a:latin typeface="Courier New" pitchFamily="49" charset="0"/>
              </a:rPr>
              <a:t>i</a:t>
            </a:r>
            <a:r>
              <a:rPr lang="en-US" dirty="0">
                <a:latin typeface="Courier New" pitchFamily="49" charset="0"/>
              </a:rPr>
              <a:t>++) {</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get_vec_element</a:t>
            </a:r>
            <a:r>
              <a:rPr lang="en-US" dirty="0">
                <a:latin typeface="Courier New" pitchFamily="49" charset="0"/>
              </a:rPr>
              <a:t>(v, </a:t>
            </a:r>
            <a:r>
              <a:rPr lang="en-US" dirty="0" err="1">
                <a:latin typeface="Courier New" pitchFamily="49" charset="0"/>
              </a:rPr>
              <a:t>i</a:t>
            </a:r>
            <a:r>
              <a:rPr lang="en-US" dirty="0">
                <a:latin typeface="Courier New" pitchFamily="49" charset="0"/>
              </a:rPr>
              <a:t>, &amp;</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a:t>
            </a:r>
            <a:r>
              <a:rPr lang="en-US" dirty="0" err="1">
                <a:latin typeface="Courier New" pitchFamily="49" charset="0"/>
              </a:rPr>
              <a:t>dest</a:t>
            </a:r>
            <a:r>
              <a:rPr lang="en-US" dirty="0">
                <a:latin typeface="Courier New" pitchFamily="49" charset="0"/>
              </a:rPr>
              <a:t> OP </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p>
          <a:p>
            <a:pPr algn="l">
              <a:lnSpc>
                <a:spcPct val="100000"/>
              </a:lnSpc>
              <a:tabLst>
                <a:tab pos="902709" algn="l"/>
                <a:tab pos="2256777" algn="l"/>
              </a:tabLst>
            </a:pPr>
            <a:r>
              <a:rPr lang="en-US" dirty="0">
                <a:latin typeface="Courier New" pitchFamily="49" charset="0"/>
              </a:rPr>
              <a:t>}</a:t>
            </a:r>
          </a:p>
        </p:txBody>
      </p:sp>
      <p:sp>
        <p:nvSpPr>
          <p:cNvPr id="6" name="TextBox 5"/>
          <p:cNvSpPr txBox="1"/>
          <p:nvPr/>
        </p:nvSpPr>
        <p:spPr>
          <a:xfrm>
            <a:off x="6696397" y="1597284"/>
            <a:ext cx="2435013" cy="844699"/>
          </a:xfrm>
          <a:prstGeom prst="rect">
            <a:avLst/>
          </a:prstGeom>
          <a:noFill/>
        </p:spPr>
        <p:txBody>
          <a:bodyPr wrap="square" lIns="90279" tIns="45126" rIns="90279" bIns="45126" rtlCol="0">
            <a:spAutoFit/>
          </a:bodyPr>
          <a:lstStyle/>
          <a:p>
            <a:r>
              <a:rPr lang="en-US" dirty="0">
                <a:latin typeface="Calibri" pitchFamily="34" charset="0"/>
              </a:rPr>
              <a:t>Compute sum or product of vector elements</a:t>
            </a:r>
          </a:p>
        </p:txBody>
      </p:sp>
      <p:graphicFrame>
        <p:nvGraphicFramePr>
          <p:cNvPr id="10" name="Group 49"/>
          <p:cNvGraphicFramePr>
            <a:graphicFrameLocks noGrp="1"/>
          </p:cNvGraphicFramePr>
          <p:nvPr>
            <p:extLst>
              <p:ext uri="{D42A27DB-BD31-4B8C-83A1-F6EECF244321}">
                <p14:modId xmlns:p14="http://schemas.microsoft.com/office/powerpoint/2010/main" val="2068994894"/>
              </p:ext>
            </p:extLst>
          </p:nvPr>
        </p:nvGraphicFramePr>
        <p:xfrm>
          <a:off x="396434" y="4259298"/>
          <a:ext cx="8218171" cy="1775546"/>
        </p:xfrm>
        <a:graphic>
          <a:graphicData uri="http://schemas.openxmlformats.org/drawingml/2006/table">
            <a:tbl>
              <a:tblPr/>
              <a:tblGrid>
                <a:gridCol w="2358919">
                  <a:extLst>
                    <a:ext uri="{9D8B030D-6E8A-4147-A177-3AD203B41FA5}">
                      <a16:colId xmlns="" xmlns:a16="http://schemas.microsoft.com/office/drawing/2014/main" val="20000"/>
                    </a:ext>
                  </a:extLst>
                </a:gridCol>
                <a:gridCol w="1464813">
                  <a:extLst>
                    <a:ext uri="{9D8B030D-6E8A-4147-A177-3AD203B41FA5}">
                      <a16:colId xmlns="" xmlns:a16="http://schemas.microsoft.com/office/drawing/2014/main" val="20001"/>
                    </a:ext>
                  </a:extLst>
                </a:gridCol>
                <a:gridCol w="1464813">
                  <a:extLst>
                    <a:ext uri="{9D8B030D-6E8A-4147-A177-3AD203B41FA5}">
                      <a16:colId xmlns="" xmlns:a16="http://schemas.microsoft.com/office/drawing/2014/main" val="20002"/>
                    </a:ext>
                  </a:extLst>
                </a:gridCol>
                <a:gridCol w="1464813">
                  <a:extLst>
                    <a:ext uri="{9D8B030D-6E8A-4147-A177-3AD203B41FA5}">
                      <a16:colId xmlns="" xmlns:a16="http://schemas.microsoft.com/office/drawing/2014/main" val="20003"/>
                    </a:ext>
                  </a:extLst>
                </a:gridCol>
                <a:gridCol w="1464813">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Combine1 </a:t>
                      </a:r>
                      <a:r>
                        <a:rPr kumimoji="0" lang="en-US" sz="1800" b="1" i="0" u="none" strike="noStrike" cap="none" normalizeH="0" baseline="0" dirty="0" err="1" smtClean="0">
                          <a:ln>
                            <a:noFill/>
                          </a:ln>
                          <a:solidFill>
                            <a:schemeClr val="tx1"/>
                          </a:solidFill>
                          <a:effectLst/>
                          <a:latin typeface="Helvetica" pitchFamily="34" charset="0"/>
                        </a:rPr>
                        <a:t>unoptimized</a:t>
                      </a:r>
                      <a:endParaRPr kumimoji="0" lang="en-US" sz="1800" b="1" i="0" u="none" strike="noStrike" cap="none" normalizeH="0" baseline="0" dirty="0" smtClean="0">
                        <a:ln>
                          <a:noFill/>
                        </a:ln>
                        <a:solidFill>
                          <a:schemeClr val="tx1"/>
                        </a:solidFill>
                        <a:effectLst/>
                        <a:latin typeface="Helvetica" pitchFamily="34" charset="0"/>
                      </a:endParaRP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22.68</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20.02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19.98</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20.18</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Combine1 –O1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11.14</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62541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smtClean="0"/>
              <a:t>Basic Optimizations</a:t>
            </a:r>
            <a:endParaRPr lang="en-US" dirty="0"/>
          </a:p>
        </p:txBody>
      </p:sp>
      <p:sp>
        <p:nvSpPr>
          <p:cNvPr id="6" name="Content Placeholder 5"/>
          <p:cNvSpPr>
            <a:spLocks noGrp="1"/>
          </p:cNvSpPr>
          <p:nvPr>
            <p:ph idx="1"/>
          </p:nvPr>
        </p:nvSpPr>
        <p:spPr>
          <a:xfrm>
            <a:off x="396324" y="4487474"/>
            <a:ext cx="7885258" cy="1834920"/>
          </a:xfrm>
        </p:spPr>
        <p:txBody>
          <a:bodyPr/>
          <a:lstStyle/>
          <a:p>
            <a:r>
              <a:rPr lang="en-US" dirty="0" smtClean="0"/>
              <a:t>Move </a:t>
            </a:r>
            <a:r>
              <a:rPr lang="en-US" dirty="0" err="1" smtClean="0"/>
              <a:t>vec_length</a:t>
            </a:r>
            <a:r>
              <a:rPr lang="en-US" dirty="0" smtClean="0"/>
              <a:t> out of loop</a:t>
            </a:r>
          </a:p>
          <a:p>
            <a:r>
              <a:rPr lang="en-US" dirty="0" smtClean="0"/>
              <a:t>Avoid bounds check on each cycle</a:t>
            </a:r>
          </a:p>
          <a:p>
            <a:r>
              <a:rPr lang="en-US" dirty="0" smtClean="0"/>
              <a:t>Accumulate in temporary</a:t>
            </a:r>
            <a:endParaRPr lang="en-US" dirty="0"/>
          </a:p>
        </p:txBody>
      </p:sp>
      <p:sp>
        <p:nvSpPr>
          <p:cNvPr id="775172" name="Rectangle 4"/>
          <p:cNvSpPr>
            <a:spLocks noChangeArrowheads="1"/>
          </p:cNvSpPr>
          <p:nvPr/>
        </p:nvSpPr>
        <p:spPr bwMode="auto">
          <a:xfrm>
            <a:off x="1293712" y="1328888"/>
            <a:ext cx="5413825" cy="2854461"/>
          </a:xfrm>
          <a:prstGeom prst="rect">
            <a:avLst/>
          </a:prstGeom>
          <a:solidFill>
            <a:srgbClr val="F6F5BD"/>
          </a:solidFill>
          <a:ln w="38100" cmpd="dbl">
            <a:solidFill>
              <a:schemeClr val="tx1"/>
            </a:solidFill>
            <a:miter lim="800000"/>
            <a:headEnd/>
            <a:tailEnd/>
          </a:ln>
          <a:effectLst/>
        </p:spPr>
        <p:txBody>
          <a:bodyPr wrap="none" lIns="89325" tIns="43872" rIns="89325" bIns="43872">
            <a:spAutoFit/>
          </a:bodyPr>
          <a:lstStyle/>
          <a:p>
            <a:pPr algn="l">
              <a:lnSpc>
                <a:spcPct val="100000"/>
              </a:lnSpc>
              <a:tabLst>
                <a:tab pos="902709" algn="l"/>
                <a:tab pos="2256777" algn="l"/>
              </a:tabLst>
            </a:pPr>
            <a:r>
              <a:rPr lang="en-US" dirty="0">
                <a:latin typeface="Courier New" pitchFamily="49" charset="0"/>
              </a:rPr>
              <a:t>void combine4(</a:t>
            </a:r>
            <a:r>
              <a:rPr lang="en-US" dirty="0" err="1">
                <a:latin typeface="Courier New" pitchFamily="49" charset="0"/>
              </a:rPr>
              <a:t>vec_ptr</a:t>
            </a:r>
            <a:r>
              <a:rPr lang="en-US" dirty="0">
                <a:latin typeface="Courier New" pitchFamily="49" charset="0"/>
              </a:rPr>
              <a:t> v, </a:t>
            </a:r>
            <a:r>
              <a:rPr lang="en-US" dirty="0" err="1">
                <a:latin typeface="Courier New" pitchFamily="49" charset="0"/>
              </a:rPr>
              <a:t>data_t</a:t>
            </a:r>
            <a:r>
              <a:rPr lang="en-US" dirty="0">
                <a:latin typeface="Courier New" pitchFamily="49" charset="0"/>
              </a:rPr>
              <a:t> *</a:t>
            </a:r>
            <a:r>
              <a:rPr lang="en-US" dirty="0" err="1">
                <a:latin typeface="Courier New" pitchFamily="49" charset="0"/>
              </a:rPr>
              <a:t>dest</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length = </a:t>
            </a:r>
            <a:r>
              <a:rPr lang="en-US" dirty="0" err="1">
                <a:latin typeface="Courier New" pitchFamily="49" charset="0"/>
              </a:rPr>
              <a:t>vec_length</a:t>
            </a:r>
            <a:r>
              <a:rPr lang="en-US" dirty="0">
                <a:latin typeface="Courier New" pitchFamily="49" charset="0"/>
              </a:rPr>
              <a:t>(v);</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*d = </a:t>
            </a:r>
            <a:r>
              <a:rPr lang="en-US" dirty="0" err="1">
                <a:latin typeface="Courier New" pitchFamily="49" charset="0"/>
              </a:rPr>
              <a:t>get_vec_start</a:t>
            </a:r>
            <a:r>
              <a:rPr lang="en-US" dirty="0">
                <a:latin typeface="Courier New" pitchFamily="49" charset="0"/>
              </a:rPr>
              <a:t>(v);</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t = IDENT;</a:t>
            </a:r>
          </a:p>
          <a:p>
            <a:pPr algn="l">
              <a:lnSpc>
                <a:spcPct val="100000"/>
              </a:lnSpc>
              <a:tabLst>
                <a:tab pos="902709" algn="l"/>
                <a:tab pos="2256777" algn="l"/>
              </a:tabLst>
            </a:pPr>
            <a:r>
              <a:rPr lang="en-US" dirty="0">
                <a:latin typeface="Courier New" pitchFamily="49" charset="0"/>
              </a:rPr>
              <a:t>  for (</a:t>
            </a:r>
            <a:r>
              <a:rPr lang="en-US" dirty="0" err="1">
                <a:latin typeface="Courier New" pitchFamily="49" charset="0"/>
              </a:rPr>
              <a:t>i</a:t>
            </a:r>
            <a:r>
              <a:rPr lang="en-US" dirty="0">
                <a:latin typeface="Courier New" pitchFamily="49" charset="0"/>
              </a:rPr>
              <a:t> = 0; </a:t>
            </a:r>
            <a:r>
              <a:rPr lang="en-US" dirty="0" err="1">
                <a:latin typeface="Courier New" pitchFamily="49" charset="0"/>
              </a:rPr>
              <a:t>i</a:t>
            </a:r>
            <a:r>
              <a:rPr lang="en-US" dirty="0">
                <a:latin typeface="Courier New" pitchFamily="49" charset="0"/>
              </a:rPr>
              <a:t> &lt; length;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t = t OP d[</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t;</a:t>
            </a:r>
          </a:p>
          <a:p>
            <a:pPr algn="l">
              <a:lnSpc>
                <a:spcPct val="100000"/>
              </a:lnSpc>
              <a:tabLst>
                <a:tab pos="902709" algn="l"/>
                <a:tab pos="2256777" algn="l"/>
              </a:tabLst>
            </a:pPr>
            <a:r>
              <a:rPr lang="en-US" dirty="0">
                <a:latin typeface="Courier New" pitchFamily="49" charset="0"/>
              </a:rPr>
              <a:t>}</a:t>
            </a:r>
          </a:p>
        </p:txBody>
      </p:sp>
    </p:spTree>
    <p:extLst>
      <p:ext uri="{BB962C8B-B14F-4D97-AF65-F5344CB8AC3E}">
        <p14:creationId xmlns:p14="http://schemas.microsoft.com/office/powerpoint/2010/main" val="1096002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smtClean="0"/>
              <a:t>Effect of Basic Optimizations</a:t>
            </a:r>
            <a:endParaRPr lang="en-US" dirty="0"/>
          </a:p>
        </p:txBody>
      </p:sp>
      <p:sp>
        <p:nvSpPr>
          <p:cNvPr id="6" name="Content Placeholder 5"/>
          <p:cNvSpPr>
            <a:spLocks noGrp="1"/>
          </p:cNvSpPr>
          <p:nvPr>
            <p:ph idx="1"/>
          </p:nvPr>
        </p:nvSpPr>
        <p:spPr>
          <a:xfrm>
            <a:off x="396324" y="5923197"/>
            <a:ext cx="7885258" cy="541919"/>
          </a:xfrm>
        </p:spPr>
        <p:txBody>
          <a:bodyPr/>
          <a:lstStyle/>
          <a:p>
            <a:r>
              <a:rPr lang="en-US" dirty="0" smtClean="0"/>
              <a:t>Eliminates sources of overhead in loop</a:t>
            </a:r>
            <a:endParaRPr lang="en-US" dirty="0"/>
          </a:p>
        </p:txBody>
      </p:sp>
      <p:sp>
        <p:nvSpPr>
          <p:cNvPr id="775172" name="Rectangle 4"/>
          <p:cNvSpPr>
            <a:spLocks noChangeArrowheads="1"/>
          </p:cNvSpPr>
          <p:nvPr/>
        </p:nvSpPr>
        <p:spPr bwMode="auto">
          <a:xfrm>
            <a:off x="1293712" y="1328888"/>
            <a:ext cx="5413825" cy="2854461"/>
          </a:xfrm>
          <a:prstGeom prst="rect">
            <a:avLst/>
          </a:prstGeom>
          <a:solidFill>
            <a:srgbClr val="F6F5BD"/>
          </a:solidFill>
          <a:ln w="38100" cmpd="dbl">
            <a:solidFill>
              <a:schemeClr val="tx1"/>
            </a:solidFill>
            <a:miter lim="800000"/>
            <a:headEnd/>
            <a:tailEnd/>
          </a:ln>
          <a:effectLst/>
        </p:spPr>
        <p:txBody>
          <a:bodyPr wrap="none" lIns="89325" tIns="43872" rIns="89325" bIns="43872">
            <a:spAutoFit/>
          </a:bodyPr>
          <a:lstStyle/>
          <a:p>
            <a:pPr algn="l">
              <a:lnSpc>
                <a:spcPct val="100000"/>
              </a:lnSpc>
              <a:tabLst>
                <a:tab pos="902709" algn="l"/>
                <a:tab pos="2256777" algn="l"/>
              </a:tabLst>
            </a:pPr>
            <a:r>
              <a:rPr lang="en-US" dirty="0">
                <a:latin typeface="Courier New" pitchFamily="49" charset="0"/>
              </a:rPr>
              <a:t>void combine4(</a:t>
            </a:r>
            <a:r>
              <a:rPr lang="en-US" dirty="0" err="1">
                <a:latin typeface="Courier New" pitchFamily="49" charset="0"/>
              </a:rPr>
              <a:t>vec_ptr</a:t>
            </a:r>
            <a:r>
              <a:rPr lang="en-US" dirty="0">
                <a:latin typeface="Courier New" pitchFamily="49" charset="0"/>
              </a:rPr>
              <a:t> v, </a:t>
            </a:r>
            <a:r>
              <a:rPr lang="en-US" dirty="0" err="1">
                <a:latin typeface="Courier New" pitchFamily="49" charset="0"/>
              </a:rPr>
              <a:t>data_t</a:t>
            </a:r>
            <a:r>
              <a:rPr lang="en-US" dirty="0">
                <a:latin typeface="Courier New" pitchFamily="49" charset="0"/>
              </a:rPr>
              <a:t> *</a:t>
            </a:r>
            <a:r>
              <a:rPr lang="en-US" dirty="0" err="1">
                <a:latin typeface="Courier New" pitchFamily="49" charset="0"/>
              </a:rPr>
              <a:t>dest</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length = </a:t>
            </a:r>
            <a:r>
              <a:rPr lang="en-US" dirty="0" err="1">
                <a:latin typeface="Courier New" pitchFamily="49" charset="0"/>
              </a:rPr>
              <a:t>vec_length</a:t>
            </a:r>
            <a:r>
              <a:rPr lang="en-US" dirty="0">
                <a:latin typeface="Courier New" pitchFamily="49" charset="0"/>
              </a:rPr>
              <a:t>(v);</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*d = </a:t>
            </a:r>
            <a:r>
              <a:rPr lang="en-US" dirty="0" err="1">
                <a:latin typeface="Courier New" pitchFamily="49" charset="0"/>
              </a:rPr>
              <a:t>get_vec_start</a:t>
            </a:r>
            <a:r>
              <a:rPr lang="en-US" dirty="0">
                <a:latin typeface="Courier New" pitchFamily="49" charset="0"/>
              </a:rPr>
              <a:t>(v);</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t = IDENT;</a:t>
            </a:r>
          </a:p>
          <a:p>
            <a:pPr algn="l">
              <a:lnSpc>
                <a:spcPct val="100000"/>
              </a:lnSpc>
              <a:tabLst>
                <a:tab pos="902709" algn="l"/>
                <a:tab pos="2256777" algn="l"/>
              </a:tabLst>
            </a:pPr>
            <a:r>
              <a:rPr lang="en-US" dirty="0">
                <a:latin typeface="Courier New" pitchFamily="49" charset="0"/>
              </a:rPr>
              <a:t>  for (</a:t>
            </a:r>
            <a:r>
              <a:rPr lang="en-US" dirty="0" err="1">
                <a:latin typeface="Courier New" pitchFamily="49" charset="0"/>
              </a:rPr>
              <a:t>i</a:t>
            </a:r>
            <a:r>
              <a:rPr lang="en-US" dirty="0">
                <a:latin typeface="Courier New" pitchFamily="49" charset="0"/>
              </a:rPr>
              <a:t> = 0; </a:t>
            </a:r>
            <a:r>
              <a:rPr lang="en-US" dirty="0" err="1">
                <a:latin typeface="Courier New" pitchFamily="49" charset="0"/>
              </a:rPr>
              <a:t>i</a:t>
            </a:r>
            <a:r>
              <a:rPr lang="en-US" dirty="0">
                <a:latin typeface="Courier New" pitchFamily="49" charset="0"/>
              </a:rPr>
              <a:t> &lt; length;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t = t OP d[</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t;</a:t>
            </a:r>
          </a:p>
          <a:p>
            <a:pPr algn="l">
              <a:lnSpc>
                <a:spcPct val="100000"/>
              </a:lnSpc>
              <a:tabLst>
                <a:tab pos="902709" algn="l"/>
                <a:tab pos="2256777" algn="l"/>
              </a:tabLst>
            </a:pPr>
            <a:r>
              <a:rPr lang="en-US" dirty="0">
                <a:latin typeface="Courier New" pitchFamily="49" charset="0"/>
              </a:rPr>
              <a:t>}</a:t>
            </a:r>
          </a:p>
        </p:txBody>
      </p:sp>
      <p:graphicFrame>
        <p:nvGraphicFramePr>
          <p:cNvPr id="5" name="Group 49"/>
          <p:cNvGraphicFramePr>
            <a:graphicFrameLocks noGrp="1"/>
          </p:cNvGraphicFramePr>
          <p:nvPr>
            <p:extLst>
              <p:ext uri="{D42A27DB-BD31-4B8C-83A1-F6EECF244321}">
                <p14:modId xmlns:p14="http://schemas.microsoft.com/office/powerpoint/2010/main" val="429784648"/>
              </p:ext>
            </p:extLst>
          </p:nvPr>
        </p:nvGraphicFramePr>
        <p:xfrm>
          <a:off x="396433" y="4259408"/>
          <a:ext cx="5995587" cy="1549701"/>
        </p:xfrm>
        <a:graphic>
          <a:graphicData uri="http://schemas.openxmlformats.org/drawingml/2006/table">
            <a:tbl>
              <a:tblPr/>
              <a:tblGrid>
                <a:gridCol w="1720955">
                  <a:extLst>
                    <a:ext uri="{9D8B030D-6E8A-4147-A177-3AD203B41FA5}">
                      <a16:colId xmlns="" xmlns:a16="http://schemas.microsoft.com/office/drawing/2014/main" val="20000"/>
                    </a:ext>
                  </a:extLst>
                </a:gridCol>
                <a:gridCol w="1068658">
                  <a:extLst>
                    <a:ext uri="{9D8B030D-6E8A-4147-A177-3AD203B41FA5}">
                      <a16:colId xmlns="" xmlns:a16="http://schemas.microsoft.com/office/drawing/2014/main" val="20001"/>
                    </a:ext>
                  </a:extLst>
                </a:gridCol>
                <a:gridCol w="1068658">
                  <a:extLst>
                    <a:ext uri="{9D8B030D-6E8A-4147-A177-3AD203B41FA5}">
                      <a16:colId xmlns="" xmlns:a16="http://schemas.microsoft.com/office/drawing/2014/main" val="20002"/>
                    </a:ext>
                  </a:extLst>
                </a:gridCol>
                <a:gridCol w="1068658">
                  <a:extLst>
                    <a:ext uri="{9D8B030D-6E8A-4147-A177-3AD203B41FA5}">
                      <a16:colId xmlns="" xmlns:a16="http://schemas.microsoft.com/office/drawing/2014/main" val="20003"/>
                    </a:ext>
                  </a:extLst>
                </a:gridCol>
                <a:gridCol w="1068658">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Combine1 –O1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11.14</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1291076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608754" y="334343"/>
            <a:ext cx="7363696" cy="572026"/>
          </a:xfrm>
        </p:spPr>
        <p:txBody>
          <a:bodyPr/>
          <a:lstStyle/>
          <a:p>
            <a:pPr eaLnBrk="1" hangingPunct="1">
              <a:defRPr/>
            </a:pPr>
            <a:r>
              <a:rPr lang="en-US" dirty="0" smtClean="0">
                <a:ea typeface="ＭＳ Ｐゴシック" pitchFamily="-1" charset="-128"/>
              </a:rPr>
              <a:t>Pipelined Execution Within Functional Units</a:t>
            </a:r>
            <a:endParaRPr lang="en-US" dirty="0">
              <a:ea typeface="ＭＳ Ｐゴシック" pitchFamily="-1" charset="-128"/>
            </a:endParaRPr>
          </a:p>
        </p:txBody>
      </p:sp>
      <p:sp>
        <p:nvSpPr>
          <p:cNvPr id="422915" name="Rectangle 3"/>
          <p:cNvSpPr>
            <a:spLocks noGrp="1" noChangeArrowheads="1"/>
          </p:cNvSpPr>
          <p:nvPr>
            <p:ph type="body" idx="1"/>
          </p:nvPr>
        </p:nvSpPr>
        <p:spPr>
          <a:xfrm>
            <a:off x="290214" y="1293001"/>
            <a:ext cx="8295849" cy="5140313"/>
          </a:xfrm>
        </p:spPr>
        <p:txBody>
          <a:bodyPr/>
          <a:lstStyle/>
          <a:p>
            <a:pPr marL="221069" indent="-221069" defTabSz="884267" eaLnBrk="1" hangingPunct="1">
              <a:tabLst>
                <a:tab pos="112890" algn="l"/>
                <a:tab pos="4176748" algn="r"/>
                <a:tab pos="6095807" algn="r"/>
              </a:tabLst>
              <a:defRPr/>
            </a:pPr>
            <a:r>
              <a:rPr lang="en-US" dirty="0" smtClean="0">
                <a:latin typeface="Helvetica" charset="0"/>
                <a:ea typeface="ＭＳ Ｐゴシック" charset="0"/>
                <a:cs typeface="ＭＳ Ｐゴシック" charset="0"/>
              </a:rPr>
              <a:t>Capabilities of an Intel Core i7:</a:t>
            </a:r>
            <a:endParaRPr lang="en-US" dirty="0">
              <a:latin typeface="Helvetica" charset="0"/>
              <a:ea typeface="ＭＳ Ｐゴシック" charset="0"/>
              <a:cs typeface="ＭＳ Ｐゴシック" charset="0"/>
            </a:endParaRPr>
          </a:p>
        </p:txBody>
      </p:sp>
      <p:pic>
        <p:nvPicPr>
          <p:cNvPr id="2253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753" y="2053590"/>
            <a:ext cx="7723558" cy="292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43094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532659" y="456460"/>
            <a:ext cx="5854495" cy="572026"/>
          </a:xfrm>
        </p:spPr>
        <p:txBody>
          <a:bodyPr/>
          <a:lstStyle/>
          <a:p>
            <a:pPr eaLnBrk="1" hangingPunct="1">
              <a:defRPr/>
            </a:pPr>
            <a:r>
              <a:rPr lang="en-US" smtClean="0"/>
              <a:t>Modern CPU Design</a:t>
            </a:r>
          </a:p>
        </p:txBody>
      </p:sp>
      <p:sp>
        <p:nvSpPr>
          <p:cNvPr id="421891" name="Rectangle 3"/>
          <p:cNvSpPr>
            <a:spLocks noChangeArrowheads="1"/>
          </p:cNvSpPr>
          <p:nvPr/>
        </p:nvSpPr>
        <p:spPr bwMode="auto">
          <a:xfrm>
            <a:off x="1540009" y="3498709"/>
            <a:ext cx="6501295" cy="3042356"/>
          </a:xfrm>
          <a:prstGeom prst="rect">
            <a:avLst/>
          </a:prstGeom>
          <a:solidFill>
            <a:schemeClr val="bg1">
              <a:lumMod val="95000"/>
            </a:schemeClr>
          </a:solidFill>
          <a:ln w="19050">
            <a:solidFill>
              <a:schemeClr val="tx1"/>
            </a:solidFill>
            <a:miter lim="800000"/>
            <a:headEnd/>
            <a:tailEnd/>
          </a:ln>
          <a:effectLst/>
        </p:spPr>
        <p:txBody>
          <a:bodyPr wrap="none" lIns="90279" tIns="45126" rIns="90279" bIns="45126" anchor="b" anchorCtr="0"/>
          <a:lstStyle/>
          <a:p>
            <a:pPr eaLnBrk="1" hangingPunct="1">
              <a:lnSpc>
                <a:spcPct val="100000"/>
              </a:lnSpc>
              <a:defRPr/>
            </a:pPr>
            <a:r>
              <a:rPr lang="en-US" i="1" dirty="0">
                <a:solidFill>
                  <a:schemeClr val="tx1">
                    <a:lumMod val="50000"/>
                    <a:lumOff val="50000"/>
                  </a:schemeClr>
                </a:solidFill>
                <a:latin typeface="Calibri" pitchFamily="34" charset="0"/>
              </a:rPr>
              <a:t>Execution</a:t>
            </a:r>
          </a:p>
        </p:txBody>
      </p:sp>
      <p:sp>
        <p:nvSpPr>
          <p:cNvPr id="11268" name="Rectangle 4"/>
          <p:cNvSpPr>
            <a:spLocks noChangeArrowheads="1"/>
          </p:cNvSpPr>
          <p:nvPr/>
        </p:nvSpPr>
        <p:spPr bwMode="auto">
          <a:xfrm>
            <a:off x="2054542" y="3892937"/>
            <a:ext cx="5698127" cy="760589"/>
          </a:xfrm>
          <a:prstGeom prst="rect">
            <a:avLst/>
          </a:prstGeom>
          <a:solidFill>
            <a:schemeClr val="bg1">
              <a:lumMod val="75000"/>
            </a:schemeClr>
          </a:solidFill>
          <a:ln w="9525">
            <a:solidFill>
              <a:schemeClr val="tx1"/>
            </a:solidFill>
            <a:miter lim="800000"/>
            <a:headEnd/>
            <a:tailEnd/>
          </a:ln>
        </p:spPr>
        <p:txBody>
          <a:bodyPr wrap="none" lIns="90279" tIns="45126" rIns="90279" bIns="45126" anchor="ctr"/>
          <a:lstStyle/>
          <a:p>
            <a:pPr algn="r" eaLnBrk="1" hangingPunct="1">
              <a:lnSpc>
                <a:spcPct val="100000"/>
              </a:lnSpc>
            </a:pPr>
            <a:r>
              <a:rPr lang="en-US" sz="1400" dirty="0">
                <a:latin typeface="Calibri" pitchFamily="34" charset="0"/>
              </a:rPr>
              <a:t>Functional</a:t>
            </a:r>
          </a:p>
          <a:p>
            <a:pPr algn="r" eaLnBrk="1" hangingPunct="1">
              <a:lnSpc>
                <a:spcPct val="100000"/>
              </a:lnSpc>
            </a:pPr>
            <a:r>
              <a:rPr lang="en-US" sz="1400" dirty="0">
                <a:latin typeface="Calibri" pitchFamily="34" charset="0"/>
              </a:rPr>
              <a:t>Units</a:t>
            </a:r>
          </a:p>
        </p:txBody>
      </p:sp>
      <p:sp>
        <p:nvSpPr>
          <p:cNvPr id="421893" name="Rectangle 5"/>
          <p:cNvSpPr>
            <a:spLocks noChangeArrowheads="1"/>
          </p:cNvSpPr>
          <p:nvPr/>
        </p:nvSpPr>
        <p:spPr bwMode="auto">
          <a:xfrm>
            <a:off x="1540009" y="1216942"/>
            <a:ext cx="6501295" cy="1901472"/>
          </a:xfrm>
          <a:prstGeom prst="rect">
            <a:avLst/>
          </a:prstGeom>
          <a:solidFill>
            <a:schemeClr val="bg1">
              <a:lumMod val="95000"/>
            </a:schemeClr>
          </a:solidFill>
          <a:ln w="19050">
            <a:solidFill>
              <a:schemeClr val="tx1"/>
            </a:solidFill>
            <a:miter lim="800000"/>
            <a:headEnd/>
            <a:tailEnd/>
          </a:ln>
          <a:effectLst/>
        </p:spPr>
        <p:txBody>
          <a:bodyPr wrap="none" lIns="90279" tIns="45126" rIns="90279" bIns="45126" anchor="t" anchorCtr="0"/>
          <a:lstStyle/>
          <a:p>
            <a:pPr eaLnBrk="1" hangingPunct="1">
              <a:lnSpc>
                <a:spcPct val="100000"/>
              </a:lnSpc>
              <a:defRPr/>
            </a:pPr>
            <a:r>
              <a:rPr lang="en-US" i="1" dirty="0">
                <a:solidFill>
                  <a:schemeClr val="tx1">
                    <a:lumMod val="50000"/>
                    <a:lumOff val="50000"/>
                  </a:schemeClr>
                </a:solidFill>
                <a:latin typeface="Calibri" pitchFamily="34" charset="0"/>
              </a:rPr>
              <a:t>Instruction Control</a:t>
            </a:r>
          </a:p>
        </p:txBody>
      </p:sp>
      <p:sp>
        <p:nvSpPr>
          <p:cNvPr id="11270" name="Rectangle 6"/>
          <p:cNvSpPr>
            <a:spLocks noChangeArrowheads="1"/>
          </p:cNvSpPr>
          <p:nvPr/>
        </p:nvSpPr>
        <p:spPr bwMode="auto">
          <a:xfrm>
            <a:off x="2213704" y="4031121"/>
            <a:ext cx="675336"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Branch</a:t>
            </a:r>
          </a:p>
        </p:txBody>
      </p:sp>
      <p:sp>
        <p:nvSpPr>
          <p:cNvPr id="11271" name="Rectangle 7"/>
          <p:cNvSpPr>
            <a:spLocks noChangeArrowheads="1"/>
          </p:cNvSpPr>
          <p:nvPr/>
        </p:nvSpPr>
        <p:spPr bwMode="auto">
          <a:xfrm>
            <a:off x="3754555" y="4031121"/>
            <a:ext cx="675336"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2" name="Rectangle 8"/>
          <p:cNvSpPr>
            <a:spLocks noChangeArrowheads="1"/>
          </p:cNvSpPr>
          <p:nvPr/>
        </p:nvSpPr>
        <p:spPr bwMode="auto">
          <a:xfrm>
            <a:off x="4526705" y="4031121"/>
            <a:ext cx="673750"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3" name="Rectangle 9"/>
          <p:cNvSpPr>
            <a:spLocks noChangeArrowheads="1"/>
          </p:cNvSpPr>
          <p:nvPr/>
        </p:nvSpPr>
        <p:spPr bwMode="auto">
          <a:xfrm>
            <a:off x="5295462" y="4031121"/>
            <a:ext cx="675336"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Load</a:t>
            </a:r>
          </a:p>
        </p:txBody>
      </p:sp>
      <p:sp>
        <p:nvSpPr>
          <p:cNvPr id="11274" name="Rectangle 10"/>
          <p:cNvSpPr>
            <a:spLocks noChangeArrowheads="1"/>
          </p:cNvSpPr>
          <p:nvPr/>
        </p:nvSpPr>
        <p:spPr bwMode="auto">
          <a:xfrm>
            <a:off x="6066026" y="4031121"/>
            <a:ext cx="675336"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r>
              <a:rPr lang="en-US" sz="1400" dirty="0">
                <a:solidFill>
                  <a:schemeClr val="bg1"/>
                </a:solidFill>
                <a:latin typeface="Calibri" pitchFamily="34" charset="0"/>
              </a:rPr>
              <a:t>Store</a:t>
            </a:r>
          </a:p>
        </p:txBody>
      </p:sp>
      <p:sp>
        <p:nvSpPr>
          <p:cNvPr id="11275" name="Rectangle 11"/>
          <p:cNvSpPr>
            <a:spLocks noChangeArrowheads="1"/>
          </p:cNvSpPr>
          <p:nvPr/>
        </p:nvSpPr>
        <p:spPr bwMode="auto">
          <a:xfrm>
            <a:off x="6451253" y="1673406"/>
            <a:ext cx="1301527" cy="114088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Cache</a:t>
            </a:r>
          </a:p>
        </p:txBody>
      </p:sp>
      <p:sp>
        <p:nvSpPr>
          <p:cNvPr id="11276" name="Rectangle 12"/>
          <p:cNvSpPr>
            <a:spLocks noChangeArrowheads="1"/>
          </p:cNvSpPr>
          <p:nvPr/>
        </p:nvSpPr>
        <p:spPr bwMode="auto">
          <a:xfrm>
            <a:off x="5295462" y="5552409"/>
            <a:ext cx="1445789" cy="608471"/>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Data</a:t>
            </a:r>
          </a:p>
          <a:p>
            <a:pPr algn="ctr" eaLnBrk="1" hangingPunct="1">
              <a:lnSpc>
                <a:spcPct val="100000"/>
              </a:lnSpc>
            </a:pPr>
            <a:r>
              <a:rPr lang="en-US" sz="1400" dirty="0">
                <a:solidFill>
                  <a:schemeClr val="bg1"/>
                </a:solidFill>
                <a:latin typeface="Calibri" pitchFamily="34" charset="0"/>
              </a:rPr>
              <a:t>Cache</a:t>
            </a:r>
          </a:p>
        </p:txBody>
      </p:sp>
      <p:sp>
        <p:nvSpPr>
          <p:cNvPr id="11277" name="Rectangle 13"/>
          <p:cNvSpPr>
            <a:spLocks noChangeArrowheads="1"/>
          </p:cNvSpPr>
          <p:nvPr/>
        </p:nvSpPr>
        <p:spPr bwMode="auto">
          <a:xfrm>
            <a:off x="4236584" y="1673296"/>
            <a:ext cx="1155681" cy="532412"/>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Fetch</a:t>
            </a:r>
          </a:p>
          <a:p>
            <a:pPr algn="ctr" eaLnBrk="1" hangingPunct="1">
              <a:lnSpc>
                <a:spcPct val="100000"/>
              </a:lnSpc>
            </a:pPr>
            <a:r>
              <a:rPr lang="en-US" sz="1400" dirty="0">
                <a:solidFill>
                  <a:schemeClr val="bg1"/>
                </a:solidFill>
                <a:latin typeface="Calibri" pitchFamily="34" charset="0"/>
              </a:rPr>
              <a:t>Control</a:t>
            </a:r>
          </a:p>
        </p:txBody>
      </p:sp>
      <p:sp>
        <p:nvSpPr>
          <p:cNvPr id="11278" name="Rectangle 14"/>
          <p:cNvSpPr>
            <a:spLocks noChangeArrowheads="1"/>
          </p:cNvSpPr>
          <p:nvPr/>
        </p:nvSpPr>
        <p:spPr bwMode="auto">
          <a:xfrm>
            <a:off x="4236584" y="2281767"/>
            <a:ext cx="1155681" cy="532412"/>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Decode</a:t>
            </a:r>
          </a:p>
        </p:txBody>
      </p:sp>
      <p:sp>
        <p:nvSpPr>
          <p:cNvPr id="11279" name="Line 15"/>
          <p:cNvSpPr>
            <a:spLocks noChangeShapeType="1"/>
          </p:cNvSpPr>
          <p:nvPr/>
        </p:nvSpPr>
        <p:spPr bwMode="auto">
          <a:xfrm>
            <a:off x="5392196" y="1944522"/>
            <a:ext cx="1058977"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0" name="Line 16"/>
          <p:cNvSpPr>
            <a:spLocks noChangeShapeType="1"/>
          </p:cNvSpPr>
          <p:nvPr/>
        </p:nvSpPr>
        <p:spPr bwMode="auto">
          <a:xfrm flipH="1">
            <a:off x="5392196" y="2558134"/>
            <a:ext cx="1058977"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1" name="Line 17"/>
          <p:cNvSpPr>
            <a:spLocks noChangeShapeType="1"/>
          </p:cNvSpPr>
          <p:nvPr/>
        </p:nvSpPr>
        <p:spPr bwMode="auto">
          <a:xfrm>
            <a:off x="4813532" y="2814179"/>
            <a:ext cx="0" cy="988766"/>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2" name="Freeform 18"/>
          <p:cNvSpPr>
            <a:spLocks/>
          </p:cNvSpPr>
          <p:nvPr/>
        </p:nvSpPr>
        <p:spPr bwMode="auto">
          <a:xfrm flipH="1">
            <a:off x="2310462" y="1749354"/>
            <a:ext cx="1926133" cy="2281767"/>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p:spPr>
        <p:txBody>
          <a:bodyPr lIns="90279" tIns="45126" rIns="90279" bIns="45126"/>
          <a:lstStyle/>
          <a:p>
            <a:endParaRPr lang="en-US" dirty="0">
              <a:latin typeface="Calibri" pitchFamily="34" charset="0"/>
            </a:endParaRPr>
          </a:p>
        </p:txBody>
      </p:sp>
      <p:sp>
        <p:nvSpPr>
          <p:cNvPr id="11283" name="Line 19"/>
          <p:cNvSpPr>
            <a:spLocks noChangeShapeType="1"/>
          </p:cNvSpPr>
          <p:nvPr/>
        </p:nvSpPr>
        <p:spPr bwMode="auto">
          <a:xfrm rot="5400000">
            <a:off x="4956456" y="5019887"/>
            <a:ext cx="1064824"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4" name="Line 20"/>
          <p:cNvSpPr>
            <a:spLocks noChangeShapeType="1"/>
          </p:cNvSpPr>
          <p:nvPr/>
        </p:nvSpPr>
        <p:spPr bwMode="auto">
          <a:xfrm rot="16200000" flipV="1">
            <a:off x="5246565" y="5019887"/>
            <a:ext cx="1064824"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5" name="Line 21"/>
          <p:cNvSpPr>
            <a:spLocks noChangeShapeType="1"/>
          </p:cNvSpPr>
          <p:nvPr/>
        </p:nvSpPr>
        <p:spPr bwMode="auto">
          <a:xfrm rot="5400000">
            <a:off x="5726909" y="5019887"/>
            <a:ext cx="1064824"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6" name="Line 22"/>
          <p:cNvSpPr>
            <a:spLocks noChangeShapeType="1"/>
          </p:cNvSpPr>
          <p:nvPr/>
        </p:nvSpPr>
        <p:spPr bwMode="auto">
          <a:xfrm rot="5400000">
            <a:off x="6015433" y="5019887"/>
            <a:ext cx="1064824"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7" name="Text Box 23"/>
          <p:cNvSpPr txBox="1">
            <a:spLocks noChangeArrowheads="1"/>
          </p:cNvSpPr>
          <p:nvPr/>
        </p:nvSpPr>
        <p:spPr bwMode="auto">
          <a:xfrm>
            <a:off x="5497257" y="1670325"/>
            <a:ext cx="799924" cy="307629"/>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400" dirty="0">
                <a:latin typeface="Calibri" pitchFamily="34" charset="0"/>
              </a:rPr>
              <a:t>Address</a:t>
            </a:r>
          </a:p>
        </p:txBody>
      </p:sp>
      <p:sp>
        <p:nvSpPr>
          <p:cNvPr id="11288" name="Text Box 24"/>
          <p:cNvSpPr txBox="1">
            <a:spLocks noChangeArrowheads="1"/>
          </p:cNvSpPr>
          <p:nvPr/>
        </p:nvSpPr>
        <p:spPr bwMode="auto">
          <a:xfrm>
            <a:off x="5402796" y="2281877"/>
            <a:ext cx="1067655" cy="307207"/>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400" dirty="0">
                <a:latin typeface="Calibri" pitchFamily="34" charset="0"/>
              </a:rPr>
              <a:t>Instructions</a:t>
            </a:r>
          </a:p>
        </p:txBody>
      </p:sp>
      <p:sp>
        <p:nvSpPr>
          <p:cNvPr id="11289" name="Text Box 25"/>
          <p:cNvSpPr txBox="1">
            <a:spLocks noChangeArrowheads="1"/>
          </p:cNvSpPr>
          <p:nvPr/>
        </p:nvSpPr>
        <p:spPr bwMode="auto">
          <a:xfrm>
            <a:off x="4794043" y="2811318"/>
            <a:ext cx="1009577" cy="307207"/>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400" dirty="0">
                <a:latin typeface="Calibri" pitchFamily="34" charset="0"/>
              </a:rPr>
              <a:t>Operations</a:t>
            </a:r>
          </a:p>
        </p:txBody>
      </p:sp>
      <p:sp>
        <p:nvSpPr>
          <p:cNvPr id="11290" name="Text Box 26"/>
          <p:cNvSpPr txBox="1">
            <a:spLocks noChangeArrowheads="1"/>
          </p:cNvSpPr>
          <p:nvPr/>
        </p:nvSpPr>
        <p:spPr bwMode="auto">
          <a:xfrm>
            <a:off x="2282935" y="3160327"/>
            <a:ext cx="1290163" cy="307207"/>
          </a:xfrm>
          <a:prstGeom prst="rect">
            <a:avLst/>
          </a:prstGeom>
          <a:noFill/>
          <a:ln w="9525">
            <a:noFill/>
            <a:miter lim="800000"/>
            <a:headEnd/>
            <a:tailEnd/>
          </a:ln>
        </p:spPr>
        <p:txBody>
          <a:bodyPr wrap="none" lIns="90279" tIns="45126" rIns="90279" bIns="45126">
            <a:spAutoFit/>
          </a:bodyPr>
          <a:lstStyle/>
          <a:p>
            <a:pPr eaLnBrk="1" hangingPunct="1">
              <a:lnSpc>
                <a:spcPct val="100000"/>
              </a:lnSpc>
            </a:pPr>
            <a:r>
              <a:rPr lang="en-US" sz="1400" dirty="0">
                <a:latin typeface="Calibri" pitchFamily="34" charset="0"/>
              </a:rPr>
              <a:t>Prediction OK?</a:t>
            </a:r>
          </a:p>
        </p:txBody>
      </p:sp>
      <p:sp>
        <p:nvSpPr>
          <p:cNvPr id="11291" name="Text Box 27"/>
          <p:cNvSpPr txBox="1">
            <a:spLocks noChangeArrowheads="1"/>
          </p:cNvSpPr>
          <p:nvPr/>
        </p:nvSpPr>
        <p:spPr bwMode="auto">
          <a:xfrm>
            <a:off x="6506628" y="5230585"/>
            <a:ext cx="434130" cy="245765"/>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000" dirty="0">
                <a:latin typeface="Calibri" pitchFamily="34" charset="0"/>
              </a:rPr>
              <a:t>Data</a:t>
            </a:r>
          </a:p>
        </p:txBody>
      </p:sp>
      <p:sp>
        <p:nvSpPr>
          <p:cNvPr id="11292" name="Text Box 28"/>
          <p:cNvSpPr txBox="1">
            <a:spLocks noChangeArrowheads="1"/>
          </p:cNvSpPr>
          <p:nvPr/>
        </p:nvSpPr>
        <p:spPr bwMode="auto">
          <a:xfrm>
            <a:off x="5727974" y="5248174"/>
            <a:ext cx="434130" cy="245765"/>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000" dirty="0">
                <a:latin typeface="Calibri" pitchFamily="34" charset="0"/>
              </a:rPr>
              <a:t>Data</a:t>
            </a:r>
          </a:p>
        </p:txBody>
      </p:sp>
      <p:sp>
        <p:nvSpPr>
          <p:cNvPr id="11293" name="Text Box 29"/>
          <p:cNvSpPr txBox="1">
            <a:spLocks noChangeArrowheads="1"/>
          </p:cNvSpPr>
          <p:nvPr/>
        </p:nvSpPr>
        <p:spPr bwMode="auto">
          <a:xfrm>
            <a:off x="5070100" y="5002299"/>
            <a:ext cx="492373" cy="246074"/>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4" name="Text Box 30"/>
          <p:cNvSpPr txBox="1">
            <a:spLocks noChangeArrowheads="1"/>
          </p:cNvSpPr>
          <p:nvPr/>
        </p:nvSpPr>
        <p:spPr bwMode="auto">
          <a:xfrm>
            <a:off x="5837910" y="5002299"/>
            <a:ext cx="492373" cy="246074"/>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5" name="Line 31"/>
          <p:cNvSpPr>
            <a:spLocks noChangeShapeType="1"/>
          </p:cNvSpPr>
          <p:nvPr/>
        </p:nvSpPr>
        <p:spPr bwMode="auto">
          <a:xfrm>
            <a:off x="2539643"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96" name="Line 32"/>
          <p:cNvSpPr>
            <a:spLocks noChangeShapeType="1"/>
          </p:cNvSpPr>
          <p:nvPr/>
        </p:nvSpPr>
        <p:spPr bwMode="auto">
          <a:xfrm>
            <a:off x="4082134"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97" name="Line 33"/>
          <p:cNvSpPr>
            <a:spLocks noChangeShapeType="1"/>
          </p:cNvSpPr>
          <p:nvPr/>
        </p:nvSpPr>
        <p:spPr bwMode="auto">
          <a:xfrm>
            <a:off x="4851003"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98" name="Line 34"/>
          <p:cNvSpPr>
            <a:spLocks noChangeShapeType="1"/>
          </p:cNvSpPr>
          <p:nvPr/>
        </p:nvSpPr>
        <p:spPr bwMode="auto">
          <a:xfrm>
            <a:off x="5623041"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99" name="Line 35"/>
          <p:cNvSpPr>
            <a:spLocks noChangeShapeType="1"/>
          </p:cNvSpPr>
          <p:nvPr/>
        </p:nvSpPr>
        <p:spPr bwMode="auto">
          <a:xfrm>
            <a:off x="6391910"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300" name="Line 36"/>
          <p:cNvSpPr>
            <a:spLocks noChangeShapeType="1"/>
          </p:cNvSpPr>
          <p:nvPr/>
        </p:nvSpPr>
        <p:spPr bwMode="auto">
          <a:xfrm>
            <a:off x="2539753" y="3802944"/>
            <a:ext cx="3852267" cy="0"/>
          </a:xfrm>
          <a:prstGeom prst="line">
            <a:avLst/>
          </a:prstGeom>
          <a:noFill/>
          <a:ln w="28575">
            <a:solidFill>
              <a:schemeClr val="tx1"/>
            </a:solidFill>
            <a:round/>
            <a:headEnd/>
            <a:tailEnd/>
          </a:ln>
        </p:spPr>
        <p:txBody>
          <a:bodyPr lIns="90279" tIns="45126" rIns="90279" bIns="45126"/>
          <a:lstStyle/>
          <a:p>
            <a:endParaRPr lang="en-US" dirty="0">
              <a:latin typeface="Calibri" pitchFamily="34" charset="0"/>
            </a:endParaRPr>
          </a:p>
        </p:txBody>
      </p:sp>
      <p:sp>
        <p:nvSpPr>
          <p:cNvPr id="11301" name="Rectangle 37"/>
          <p:cNvSpPr>
            <a:spLocks noChangeArrowheads="1"/>
          </p:cNvSpPr>
          <p:nvPr/>
        </p:nvSpPr>
        <p:spPr bwMode="auto">
          <a:xfrm>
            <a:off x="2985698" y="4031121"/>
            <a:ext cx="672165"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302" name="Line 38"/>
          <p:cNvSpPr>
            <a:spLocks noChangeShapeType="1"/>
          </p:cNvSpPr>
          <p:nvPr/>
        </p:nvSpPr>
        <p:spPr bwMode="auto">
          <a:xfrm>
            <a:off x="3310096"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303" name="Line 39"/>
          <p:cNvSpPr>
            <a:spLocks noChangeShapeType="1"/>
          </p:cNvSpPr>
          <p:nvPr/>
        </p:nvSpPr>
        <p:spPr bwMode="auto">
          <a:xfrm>
            <a:off x="1733304" y="4867769"/>
            <a:ext cx="5207453" cy="0"/>
          </a:xfrm>
          <a:prstGeom prst="line">
            <a:avLst/>
          </a:prstGeom>
          <a:noFill/>
          <a:ln w="28575">
            <a:solidFill>
              <a:schemeClr val="tx1"/>
            </a:solidFill>
            <a:round/>
            <a:headEnd/>
            <a:tailEnd/>
          </a:ln>
        </p:spPr>
        <p:txBody>
          <a:bodyPr lIns="90279" tIns="45126" rIns="90279" bIns="45126"/>
          <a:lstStyle/>
          <a:p>
            <a:endParaRPr lang="en-US" dirty="0">
              <a:latin typeface="Calibri" pitchFamily="34" charset="0"/>
            </a:endParaRPr>
          </a:p>
        </p:txBody>
      </p:sp>
      <p:grpSp>
        <p:nvGrpSpPr>
          <p:cNvPr id="2" name="Group 40"/>
          <p:cNvGrpSpPr>
            <a:grpSpLocks/>
          </p:cNvGrpSpPr>
          <p:nvPr/>
        </p:nvGrpSpPr>
        <p:grpSpPr bwMode="auto">
          <a:xfrm>
            <a:off x="2503868" y="4487475"/>
            <a:ext cx="3852267" cy="380294"/>
            <a:chOff x="768" y="2016"/>
            <a:chExt cx="1920" cy="144"/>
          </a:xfrm>
        </p:grpSpPr>
        <p:sp>
          <p:nvSpPr>
            <p:cNvPr id="11313" name="Line 41"/>
            <p:cNvSpPr>
              <a:spLocks noChangeShapeType="1"/>
            </p:cNvSpPr>
            <p:nvPr/>
          </p:nvSpPr>
          <p:spPr bwMode="auto">
            <a:xfrm>
              <a:off x="76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4" name="Line 42"/>
            <p:cNvSpPr>
              <a:spLocks noChangeShapeType="1"/>
            </p:cNvSpPr>
            <p:nvPr/>
          </p:nvSpPr>
          <p:spPr bwMode="auto">
            <a:xfrm>
              <a:off x="1536"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5" name="Line 43"/>
            <p:cNvSpPr>
              <a:spLocks noChangeShapeType="1"/>
            </p:cNvSpPr>
            <p:nvPr/>
          </p:nvSpPr>
          <p:spPr bwMode="auto">
            <a:xfrm>
              <a:off x="1920"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6" name="Line 44"/>
            <p:cNvSpPr>
              <a:spLocks noChangeShapeType="1"/>
            </p:cNvSpPr>
            <p:nvPr/>
          </p:nvSpPr>
          <p:spPr bwMode="auto">
            <a:xfrm>
              <a:off x="2304"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7" name="Line 45"/>
            <p:cNvSpPr>
              <a:spLocks noChangeShapeType="1"/>
            </p:cNvSpPr>
            <p:nvPr/>
          </p:nvSpPr>
          <p:spPr bwMode="auto">
            <a:xfrm>
              <a:off x="268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8" name="Line 46"/>
            <p:cNvSpPr>
              <a:spLocks noChangeShapeType="1"/>
            </p:cNvSpPr>
            <p:nvPr/>
          </p:nvSpPr>
          <p:spPr bwMode="auto">
            <a:xfrm>
              <a:off x="1152"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grpSp>
      <p:sp>
        <p:nvSpPr>
          <p:cNvPr id="11305" name="Rectangle 47"/>
          <p:cNvSpPr>
            <a:spLocks noChangeArrowheads="1"/>
          </p:cNvSpPr>
          <p:nvPr/>
        </p:nvSpPr>
        <p:spPr bwMode="auto">
          <a:xfrm>
            <a:off x="2783233" y="4820233"/>
            <a:ext cx="1530894" cy="307629"/>
          </a:xfrm>
          <a:prstGeom prst="rect">
            <a:avLst/>
          </a:prstGeom>
          <a:noFill/>
          <a:ln w="9525">
            <a:noFill/>
            <a:miter lim="800000"/>
            <a:headEnd/>
            <a:tailEnd/>
          </a:ln>
        </p:spPr>
        <p:txBody>
          <a:bodyPr wrap="none" lIns="90279" tIns="45126" rIns="90279" bIns="45126">
            <a:spAutoFit/>
          </a:bodyPr>
          <a:lstStyle/>
          <a:p>
            <a:pPr eaLnBrk="1" hangingPunct="1">
              <a:lnSpc>
                <a:spcPct val="100000"/>
              </a:lnSpc>
            </a:pPr>
            <a:r>
              <a:rPr lang="en-US" sz="1400" dirty="0">
                <a:latin typeface="Calibri" pitchFamily="34" charset="0"/>
              </a:rPr>
              <a:t>Operation Results</a:t>
            </a:r>
          </a:p>
        </p:txBody>
      </p:sp>
      <p:sp>
        <p:nvSpPr>
          <p:cNvPr id="11306" name="Rectangle 48"/>
          <p:cNvSpPr>
            <a:spLocks noChangeArrowheads="1"/>
          </p:cNvSpPr>
          <p:nvPr/>
        </p:nvSpPr>
        <p:spPr bwMode="auto">
          <a:xfrm>
            <a:off x="2792392" y="1825413"/>
            <a:ext cx="1155680" cy="988766"/>
          </a:xfrm>
          <a:prstGeom prst="rect">
            <a:avLst/>
          </a:prstGeom>
          <a:solidFill>
            <a:srgbClr val="8C4040"/>
          </a:solidFill>
          <a:ln w="9525">
            <a:solidFill>
              <a:schemeClr val="tx1"/>
            </a:solidFill>
            <a:miter lim="800000"/>
            <a:headEnd/>
            <a:tailEnd/>
          </a:ln>
        </p:spPr>
        <p:txBody>
          <a:bodyPr wrap="none" lIns="90279" tIns="45126" rIns="90279" bIns="45126"/>
          <a:lstStyle/>
          <a:p>
            <a:pPr algn="ctr" eaLnBrk="1" hangingPunct="1">
              <a:lnSpc>
                <a:spcPct val="100000"/>
              </a:lnSpc>
            </a:pPr>
            <a:r>
              <a:rPr lang="en-US" sz="1400" dirty="0">
                <a:solidFill>
                  <a:schemeClr val="bg1"/>
                </a:solidFill>
                <a:latin typeface="Calibri" pitchFamily="34" charset="0"/>
              </a:rPr>
              <a:t>Retirement</a:t>
            </a:r>
          </a:p>
          <a:p>
            <a:pPr algn="ctr" eaLnBrk="1" hangingPunct="1">
              <a:lnSpc>
                <a:spcPct val="100000"/>
              </a:lnSpc>
            </a:pPr>
            <a:r>
              <a:rPr lang="en-US" sz="1400" dirty="0">
                <a:solidFill>
                  <a:schemeClr val="bg1"/>
                </a:solidFill>
                <a:latin typeface="Calibri" pitchFamily="34" charset="0"/>
              </a:rPr>
              <a:t>Unit</a:t>
            </a:r>
          </a:p>
        </p:txBody>
      </p:sp>
      <p:sp>
        <p:nvSpPr>
          <p:cNvPr id="11307" name="Rectangle 49"/>
          <p:cNvSpPr>
            <a:spLocks noChangeArrowheads="1"/>
          </p:cNvSpPr>
          <p:nvPr/>
        </p:nvSpPr>
        <p:spPr bwMode="auto">
          <a:xfrm>
            <a:off x="2985798" y="2281877"/>
            <a:ext cx="768868" cy="456353"/>
          </a:xfrm>
          <a:prstGeom prst="rect">
            <a:avLst/>
          </a:prstGeom>
          <a:solidFill>
            <a:schemeClr val="bg1">
              <a:lumMod val="50000"/>
            </a:schemeClr>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Register</a:t>
            </a:r>
          </a:p>
          <a:p>
            <a:pPr algn="ctr" eaLnBrk="1" hangingPunct="1">
              <a:lnSpc>
                <a:spcPct val="100000"/>
              </a:lnSpc>
            </a:pPr>
            <a:r>
              <a:rPr lang="en-US" sz="1400" dirty="0">
                <a:solidFill>
                  <a:schemeClr val="bg1"/>
                </a:solidFill>
                <a:latin typeface="Calibri" pitchFamily="34" charset="0"/>
              </a:rPr>
              <a:t>File</a:t>
            </a:r>
          </a:p>
        </p:txBody>
      </p:sp>
      <p:sp>
        <p:nvSpPr>
          <p:cNvPr id="11308" name="Line 50"/>
          <p:cNvSpPr>
            <a:spLocks noChangeShapeType="1"/>
          </p:cNvSpPr>
          <p:nvPr/>
        </p:nvSpPr>
        <p:spPr bwMode="auto">
          <a:xfrm>
            <a:off x="2310352" y="2205708"/>
            <a:ext cx="481930" cy="0"/>
          </a:xfrm>
          <a:prstGeom prst="line">
            <a:avLst/>
          </a:prstGeom>
          <a:noFill/>
          <a:ln w="28575">
            <a:solidFill>
              <a:schemeClr val="tx1"/>
            </a:solidFill>
            <a:prstDash val="sysDot"/>
            <a:round/>
            <a:headEnd/>
            <a:tailEnd type="triangle" w="med" len="med"/>
          </a:ln>
        </p:spPr>
        <p:txBody>
          <a:bodyPr lIns="90279" tIns="45126" rIns="90279" bIns="45126"/>
          <a:lstStyle/>
          <a:p>
            <a:endParaRPr lang="en-US" dirty="0">
              <a:latin typeface="Calibri" pitchFamily="34" charset="0"/>
            </a:endParaRPr>
          </a:p>
        </p:txBody>
      </p:sp>
      <p:sp>
        <p:nvSpPr>
          <p:cNvPr id="11309" name="Freeform 51"/>
          <p:cNvSpPr>
            <a:spLocks/>
          </p:cNvSpPr>
          <p:nvPr/>
        </p:nvSpPr>
        <p:spPr bwMode="auto">
          <a:xfrm flipH="1">
            <a:off x="1902353" y="2662061"/>
            <a:ext cx="889928" cy="2205708"/>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p:spPr>
        <p:txBody>
          <a:bodyPr lIns="90279" tIns="45126" rIns="90279" bIns="45126"/>
          <a:lstStyle/>
          <a:p>
            <a:endParaRPr lang="en-US" dirty="0">
              <a:latin typeface="Calibri" pitchFamily="34" charset="0"/>
            </a:endParaRPr>
          </a:p>
        </p:txBody>
      </p:sp>
      <p:sp>
        <p:nvSpPr>
          <p:cNvPr id="11310" name="Text Box 52"/>
          <p:cNvSpPr txBox="1">
            <a:spLocks noChangeArrowheads="1"/>
          </p:cNvSpPr>
          <p:nvPr/>
        </p:nvSpPr>
        <p:spPr bwMode="auto">
          <a:xfrm>
            <a:off x="433098" y="3153360"/>
            <a:ext cx="1466773" cy="307629"/>
          </a:xfrm>
          <a:prstGeom prst="rect">
            <a:avLst/>
          </a:prstGeom>
          <a:noFill/>
          <a:ln w="9525">
            <a:noFill/>
            <a:miter lim="800000"/>
            <a:headEnd/>
            <a:tailEnd/>
          </a:ln>
        </p:spPr>
        <p:txBody>
          <a:bodyPr wrap="none" lIns="90279" tIns="45126" rIns="90279" bIns="45126">
            <a:spAutoFit/>
          </a:bodyPr>
          <a:lstStyle/>
          <a:p>
            <a:pPr algn="r" eaLnBrk="1" hangingPunct="1">
              <a:lnSpc>
                <a:spcPct val="100000"/>
              </a:lnSpc>
            </a:pPr>
            <a:r>
              <a:rPr lang="en-US" sz="1400" dirty="0">
                <a:latin typeface="Calibri" pitchFamily="34" charset="0"/>
              </a:rPr>
              <a:t>Register Updates</a:t>
            </a:r>
          </a:p>
        </p:txBody>
      </p:sp>
      <p:sp>
        <p:nvSpPr>
          <p:cNvPr id="11311" name="Line 53"/>
          <p:cNvSpPr>
            <a:spLocks noChangeShapeType="1"/>
          </p:cNvSpPr>
          <p:nvPr/>
        </p:nvSpPr>
        <p:spPr bwMode="auto">
          <a:xfrm>
            <a:off x="3754555" y="2509943"/>
            <a:ext cx="481930"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312" name="Freeform 54"/>
          <p:cNvSpPr>
            <a:spLocks/>
          </p:cNvSpPr>
          <p:nvPr/>
        </p:nvSpPr>
        <p:spPr bwMode="auto">
          <a:xfrm>
            <a:off x="3851258" y="2814289"/>
            <a:ext cx="962274" cy="228177"/>
          </a:xfrm>
          <a:custGeom>
            <a:avLst/>
            <a:gdLst>
              <a:gd name="T0" fmla="*/ 480 w 480"/>
              <a:gd name="T1" fmla="*/ 144 h 144"/>
              <a:gd name="T2" fmla="*/ 0 w 480"/>
              <a:gd name="T3" fmla="*/ 144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Tree>
    <p:extLst>
      <p:ext uri="{BB962C8B-B14F-4D97-AF65-F5344CB8AC3E}">
        <p14:creationId xmlns:p14="http://schemas.microsoft.com/office/powerpoint/2010/main" val="2159606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Superscalar Processor</a:t>
            </a:r>
            <a:endParaRPr lang="en-US" dirty="0"/>
          </a:p>
        </p:txBody>
      </p:sp>
      <p:sp>
        <p:nvSpPr>
          <p:cNvPr id="3" name="Content Placeholder 2"/>
          <p:cNvSpPr>
            <a:spLocks noGrp="1"/>
          </p:cNvSpPr>
          <p:nvPr>
            <p:ph idx="1"/>
          </p:nvPr>
        </p:nvSpPr>
        <p:spPr/>
        <p:txBody>
          <a:bodyPr/>
          <a:lstStyle/>
          <a:p>
            <a:r>
              <a:rPr lang="en-US" dirty="0" smtClean="0">
                <a:solidFill>
                  <a:srgbClr val="990000"/>
                </a:solidFill>
              </a:rPr>
              <a:t>Definition:</a:t>
            </a:r>
            <a:r>
              <a:rPr lang="en-US" dirty="0" smtClean="0"/>
              <a:t> A superscalar processor can issue and execute </a:t>
            </a:r>
            <a:r>
              <a:rPr lang="en-US" i="1" dirty="0" smtClean="0">
                <a:solidFill>
                  <a:srgbClr val="990000"/>
                </a:solidFill>
              </a:rPr>
              <a:t>multiple instructions in one cycle</a:t>
            </a:r>
            <a:r>
              <a:rPr lang="en-US" dirty="0" smtClean="0"/>
              <a:t>. The instructions are retrieved from a sequential instruction stream and are usually scheduled dynamically.</a:t>
            </a:r>
          </a:p>
          <a:p>
            <a:endParaRPr lang="en-US" dirty="0" smtClean="0"/>
          </a:p>
          <a:p>
            <a:r>
              <a:rPr lang="en-US" dirty="0" smtClean="0"/>
              <a:t>Benefit: without programming effort, superscalar processor can take advantage of the </a:t>
            </a:r>
            <a:r>
              <a:rPr lang="en-US" i="1" dirty="0" smtClean="0">
                <a:solidFill>
                  <a:srgbClr val="990000"/>
                </a:solidFill>
              </a:rPr>
              <a:t>instruction level parallelism</a:t>
            </a:r>
            <a:r>
              <a:rPr lang="en-US" dirty="0" smtClean="0">
                <a:solidFill>
                  <a:srgbClr val="990000"/>
                </a:solidFill>
              </a:rPr>
              <a:t> </a:t>
            </a:r>
            <a:r>
              <a:rPr lang="en-US" dirty="0" smtClean="0"/>
              <a:t>that most programs have</a:t>
            </a:r>
          </a:p>
          <a:p>
            <a:endParaRPr lang="en-US" dirty="0" smtClean="0"/>
          </a:p>
          <a:p>
            <a:r>
              <a:rPr lang="en-US" dirty="0" smtClean="0"/>
              <a:t>Most modern CPUs are superscalar.</a:t>
            </a:r>
          </a:p>
          <a:p>
            <a:r>
              <a:rPr lang="en-US" dirty="0" smtClean="0"/>
              <a:t>Intel: since Pentium (1993)</a:t>
            </a:r>
            <a:endParaRPr lang="en-US" dirty="0"/>
          </a:p>
        </p:txBody>
      </p:sp>
    </p:spTree>
    <p:extLst>
      <p:ext uri="{BB962C8B-B14F-4D97-AF65-F5344CB8AC3E}">
        <p14:creationId xmlns:p14="http://schemas.microsoft.com/office/powerpoint/2010/main" val="131892814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33" y="228237"/>
            <a:ext cx="7581548" cy="760589"/>
          </a:xfrm>
        </p:spPr>
        <p:txBody>
          <a:bodyPr/>
          <a:lstStyle/>
          <a:p>
            <a:r>
              <a:rPr lang="en-US" dirty="0" smtClean="0"/>
              <a:t>Pipelined Functional Units</a:t>
            </a:r>
            <a:endParaRPr lang="en-US" dirty="0"/>
          </a:p>
        </p:txBody>
      </p:sp>
      <p:sp>
        <p:nvSpPr>
          <p:cNvPr id="19" name="Content Placeholder 18"/>
          <p:cNvSpPr>
            <a:spLocks noGrp="1"/>
          </p:cNvSpPr>
          <p:nvPr>
            <p:ph idx="1"/>
          </p:nvPr>
        </p:nvSpPr>
        <p:spPr>
          <a:xfrm>
            <a:off x="396324" y="4791711"/>
            <a:ext cx="7885258" cy="1530684"/>
          </a:xfrm>
        </p:spPr>
        <p:txBody>
          <a:bodyPr/>
          <a:lstStyle/>
          <a:p>
            <a:pPr lvl="1"/>
            <a:r>
              <a:rPr lang="en-US" dirty="0" smtClean="0"/>
              <a:t>Divide computation into stages</a:t>
            </a:r>
          </a:p>
          <a:p>
            <a:pPr lvl="1"/>
            <a:r>
              <a:rPr lang="en-US" dirty="0" smtClean="0"/>
              <a:t>Pass partial computations from stage to stage</a:t>
            </a:r>
          </a:p>
          <a:p>
            <a:pPr lvl="1"/>
            <a:r>
              <a:rPr lang="en-US" dirty="0" smtClean="0"/>
              <a:t>Stage </a:t>
            </a:r>
            <a:r>
              <a:rPr lang="en-US" dirty="0" err="1" smtClean="0"/>
              <a:t>i</a:t>
            </a:r>
            <a:r>
              <a:rPr lang="en-US" dirty="0" smtClean="0"/>
              <a:t> can start on new computation once values passed to i+1</a:t>
            </a:r>
          </a:p>
          <a:p>
            <a:pPr lvl="1"/>
            <a:r>
              <a:rPr lang="en-US" dirty="0" smtClean="0"/>
              <a:t>E.g., complete 3 multiplications in 7 cycles, even though each requires 3 cycles</a:t>
            </a:r>
            <a:endParaRPr lang="en-US" dirty="0"/>
          </a:p>
        </p:txBody>
      </p:sp>
      <p:grpSp>
        <p:nvGrpSpPr>
          <p:cNvPr id="18" name="Group 17"/>
          <p:cNvGrpSpPr/>
          <p:nvPr/>
        </p:nvGrpSpPr>
        <p:grpSpPr>
          <a:xfrm>
            <a:off x="6418753" y="356525"/>
            <a:ext cx="1862939" cy="2053590"/>
            <a:chOff x="4553635" y="1828800"/>
            <a:chExt cx="1865530" cy="2057400"/>
          </a:xfrm>
        </p:grpSpPr>
        <p:sp>
          <p:nvSpPr>
            <p:cNvPr id="4" name="AutoShape 5"/>
            <p:cNvSpPr>
              <a:spLocks noChangeArrowheads="1"/>
            </p:cNvSpPr>
            <p:nvPr/>
          </p:nvSpPr>
          <p:spPr bwMode="auto">
            <a:xfrm>
              <a:off x="4571999" y="20574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b="0" dirty="0">
                  <a:latin typeface="Calibri"/>
                  <a:cs typeface="Calibri"/>
                </a:rPr>
                <a:t>Stage 1</a:t>
              </a:r>
            </a:p>
          </p:txBody>
        </p:sp>
        <p:sp>
          <p:nvSpPr>
            <p:cNvPr id="5" name="Line 6"/>
            <p:cNvSpPr>
              <a:spLocks noChangeShapeType="1"/>
            </p:cNvSpPr>
            <p:nvPr/>
          </p:nvSpPr>
          <p:spPr bwMode="auto">
            <a:xfrm>
              <a:off x="5029200" y="1828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 name="Line 7"/>
            <p:cNvSpPr>
              <a:spLocks noChangeShapeType="1"/>
            </p:cNvSpPr>
            <p:nvPr/>
          </p:nvSpPr>
          <p:spPr bwMode="auto">
            <a:xfrm>
              <a:off x="5943600" y="1828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1" name="Line 7"/>
            <p:cNvSpPr>
              <a:spLocks noChangeShapeType="1"/>
            </p:cNvSpPr>
            <p:nvPr/>
          </p:nvSpPr>
          <p:spPr bwMode="auto">
            <a:xfrm>
              <a:off x="5486400" y="2438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2" name="AutoShape 5"/>
            <p:cNvSpPr>
              <a:spLocks noChangeArrowheads="1"/>
            </p:cNvSpPr>
            <p:nvPr/>
          </p:nvSpPr>
          <p:spPr bwMode="auto">
            <a:xfrm>
              <a:off x="4572000" y="26670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b="0" dirty="0">
                  <a:latin typeface="Calibri"/>
                  <a:cs typeface="Calibri"/>
                </a:rPr>
                <a:t>Stage 2</a:t>
              </a:r>
            </a:p>
          </p:txBody>
        </p:sp>
        <p:sp>
          <p:nvSpPr>
            <p:cNvPr id="13" name="Line 7"/>
            <p:cNvSpPr>
              <a:spLocks noChangeShapeType="1"/>
            </p:cNvSpPr>
            <p:nvPr/>
          </p:nvSpPr>
          <p:spPr bwMode="auto">
            <a:xfrm>
              <a:off x="5486401" y="3048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4" name="AutoShape 5"/>
            <p:cNvSpPr>
              <a:spLocks noChangeArrowheads="1"/>
            </p:cNvSpPr>
            <p:nvPr/>
          </p:nvSpPr>
          <p:spPr bwMode="auto">
            <a:xfrm>
              <a:off x="4553635" y="32766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b="0" dirty="0">
                  <a:latin typeface="Calibri"/>
                  <a:cs typeface="Calibri"/>
                </a:rPr>
                <a:t>Stage 3</a:t>
              </a:r>
            </a:p>
          </p:txBody>
        </p:sp>
        <p:sp>
          <p:nvSpPr>
            <p:cNvPr id="15" name="Line 7"/>
            <p:cNvSpPr>
              <a:spLocks noChangeShapeType="1"/>
            </p:cNvSpPr>
            <p:nvPr/>
          </p:nvSpPr>
          <p:spPr bwMode="auto">
            <a:xfrm>
              <a:off x="5468036" y="3657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grpSp>
      <p:sp>
        <p:nvSpPr>
          <p:cNvPr id="16" name="Rectangle 4"/>
          <p:cNvSpPr>
            <a:spLocks noChangeArrowheads="1"/>
          </p:cNvSpPr>
          <p:nvPr/>
        </p:nvSpPr>
        <p:spPr bwMode="auto">
          <a:xfrm>
            <a:off x="119606" y="1043316"/>
            <a:ext cx="4854954" cy="1564194"/>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gn="l">
              <a:lnSpc>
                <a:spcPct val="100000"/>
              </a:lnSpc>
              <a:tabLst>
                <a:tab pos="902709" algn="l"/>
                <a:tab pos="2256777" algn="l"/>
              </a:tabLst>
            </a:pPr>
            <a:r>
              <a:rPr lang="en-US" sz="1600" dirty="0">
                <a:latin typeface="Courier New" pitchFamily="49" charset="0"/>
              </a:rPr>
              <a:t>long </a:t>
            </a:r>
            <a:r>
              <a:rPr lang="en-US" sz="1600" dirty="0" err="1">
                <a:latin typeface="Courier New" pitchFamily="49" charset="0"/>
              </a:rPr>
              <a:t>mult_eg</a:t>
            </a:r>
            <a:r>
              <a:rPr lang="en-US" sz="1600" dirty="0">
                <a:latin typeface="Courier New" pitchFamily="49" charset="0"/>
              </a:rPr>
              <a:t>(long a, long b, long c) {</a:t>
            </a:r>
          </a:p>
          <a:p>
            <a:pPr algn="l">
              <a:lnSpc>
                <a:spcPct val="100000"/>
              </a:lnSpc>
              <a:tabLst>
                <a:tab pos="902709" algn="l"/>
                <a:tab pos="2256777" algn="l"/>
              </a:tabLst>
            </a:pPr>
            <a:r>
              <a:rPr lang="en-US" sz="1600" dirty="0">
                <a:latin typeface="Courier New" pitchFamily="49" charset="0"/>
              </a:rPr>
              <a:t>    long p1 = a*b;
    long p2 = a*c;
    long p3 = p1 * p2;</a:t>
            </a:r>
          </a:p>
          <a:p>
            <a:pPr algn="l">
              <a:lnSpc>
                <a:spcPct val="100000"/>
              </a:lnSpc>
              <a:tabLst>
                <a:tab pos="902709" algn="l"/>
                <a:tab pos="2256777" algn="l"/>
              </a:tabLst>
            </a:pPr>
            <a:r>
              <a:rPr lang="en-US" sz="1600" dirty="0">
                <a:latin typeface="Courier New" pitchFamily="49" charset="0"/>
              </a:rPr>
              <a:t>    return p3;
}</a:t>
            </a:r>
          </a:p>
        </p:txBody>
      </p:sp>
      <p:graphicFrame>
        <p:nvGraphicFramePr>
          <p:cNvPr id="17" name="Content Placeholder 16"/>
          <p:cNvGraphicFramePr>
            <a:graphicFrameLocks/>
          </p:cNvGraphicFramePr>
          <p:nvPr>
            <p:extLst>
              <p:ext uri="{D42A27DB-BD31-4B8C-83A1-F6EECF244321}">
                <p14:modId xmlns:p14="http://schemas.microsoft.com/office/powerpoint/2010/main" val="2636675535"/>
              </p:ext>
            </p:extLst>
          </p:nvPr>
        </p:nvGraphicFramePr>
        <p:xfrm>
          <a:off x="1217617" y="2738230"/>
          <a:ext cx="6924573" cy="1850765"/>
        </p:xfrm>
        <a:graphic>
          <a:graphicData uri="http://schemas.openxmlformats.org/drawingml/2006/table">
            <a:tbl>
              <a:tblPr firstRow="1" bandRow="1">
                <a:tableStyleId>{10A1B5D5-9B99-4C35-A422-299274C87663}</a:tableStyleId>
              </a:tblPr>
              <a:tblGrid>
                <a:gridCol w="1141413">
                  <a:extLst>
                    <a:ext uri="{9D8B030D-6E8A-4147-A177-3AD203B41FA5}">
                      <a16:colId xmlns="" xmlns:a16="http://schemas.microsoft.com/office/drawing/2014/main" val="20000"/>
                    </a:ext>
                  </a:extLst>
                </a:gridCol>
                <a:gridCol w="837036">
                  <a:extLst>
                    <a:ext uri="{9D8B030D-6E8A-4147-A177-3AD203B41FA5}">
                      <a16:colId xmlns="" xmlns:a16="http://schemas.microsoft.com/office/drawing/2014/main" val="20001"/>
                    </a:ext>
                  </a:extLst>
                </a:gridCol>
                <a:gridCol w="837036">
                  <a:extLst>
                    <a:ext uri="{9D8B030D-6E8A-4147-A177-3AD203B41FA5}">
                      <a16:colId xmlns="" xmlns:a16="http://schemas.microsoft.com/office/drawing/2014/main" val="20002"/>
                    </a:ext>
                  </a:extLst>
                </a:gridCol>
                <a:gridCol w="684848">
                  <a:extLst>
                    <a:ext uri="{9D8B030D-6E8A-4147-A177-3AD203B41FA5}">
                      <a16:colId xmlns="" xmlns:a16="http://schemas.microsoft.com/office/drawing/2014/main" val="20003"/>
                    </a:ext>
                  </a:extLst>
                </a:gridCol>
                <a:gridCol w="760942">
                  <a:extLst>
                    <a:ext uri="{9D8B030D-6E8A-4147-A177-3AD203B41FA5}">
                      <a16:colId xmlns="" xmlns:a16="http://schemas.microsoft.com/office/drawing/2014/main" val="20004"/>
                    </a:ext>
                  </a:extLst>
                </a:gridCol>
                <a:gridCol w="837036">
                  <a:extLst>
                    <a:ext uri="{9D8B030D-6E8A-4147-A177-3AD203B41FA5}">
                      <a16:colId xmlns="" xmlns:a16="http://schemas.microsoft.com/office/drawing/2014/main" val="20005"/>
                    </a:ext>
                  </a:extLst>
                </a:gridCol>
                <a:gridCol w="913130">
                  <a:extLst>
                    <a:ext uri="{9D8B030D-6E8A-4147-A177-3AD203B41FA5}">
                      <a16:colId xmlns="" xmlns:a16="http://schemas.microsoft.com/office/drawing/2014/main" val="20006"/>
                    </a:ext>
                  </a:extLst>
                </a:gridCol>
                <a:gridCol w="913132">
                  <a:extLst>
                    <a:ext uri="{9D8B030D-6E8A-4147-A177-3AD203B41FA5}">
                      <a16:colId xmlns="" xmlns:a16="http://schemas.microsoft.com/office/drawing/2014/main" val="20007"/>
                    </a:ext>
                  </a:extLst>
                </a:gridCol>
              </a:tblGrid>
              <a:tr h="370153">
                <a:tc>
                  <a:txBody>
                    <a:bodyPr/>
                    <a:lstStyle/>
                    <a:p>
                      <a:pPr algn="ctr"/>
                      <a:endParaRPr lang="en-US" sz="1800" dirty="0">
                        <a:latin typeface="Calibri"/>
                        <a:cs typeface="Calibri"/>
                      </a:endParaRPr>
                    </a:p>
                  </a:txBody>
                  <a:tcPr marL="124504" marR="124504" marT="45635" marB="45635">
                    <a:lnB w="12700" cap="flat" cmpd="sng" algn="ctr">
                      <a:solidFill>
                        <a:scrgbClr r="0" g="0" b="0"/>
                      </a:solidFill>
                      <a:prstDash val="solid"/>
                      <a:round/>
                      <a:headEnd type="none" w="med" len="med"/>
                      <a:tailEnd type="none" w="med" len="med"/>
                    </a:lnB>
                  </a:tcPr>
                </a:tc>
                <a:tc gridSpan="7">
                  <a:txBody>
                    <a:bodyPr/>
                    <a:lstStyle/>
                    <a:p>
                      <a:pPr algn="ctr"/>
                      <a:r>
                        <a:rPr lang="en-US" sz="1800" dirty="0" smtClean="0">
                          <a:latin typeface="Calibri"/>
                          <a:cs typeface="Calibri"/>
                        </a:rPr>
                        <a:t>Time</a:t>
                      </a:r>
                      <a:endParaRPr lang="en-US" sz="1800" dirty="0">
                        <a:latin typeface="Calibri"/>
                        <a:cs typeface="Calibri"/>
                      </a:endParaRPr>
                    </a:p>
                  </a:txBody>
                  <a:tcPr marL="124504" marR="124504" marT="45635" marB="45635">
                    <a:lnB w="12700" cap="flat" cmpd="sng" algn="ctr">
                      <a:solidFill>
                        <a:scrgbClr r="0" g="0" b="0"/>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153">
                <a:tc>
                  <a:txBody>
                    <a:bodyPr/>
                    <a:lstStyle/>
                    <a:p>
                      <a:pPr algn="ctr"/>
                      <a:endParaRPr lang="en-US" sz="1800" b="0" i="0" dirty="0" smtClean="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1</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2</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3</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4</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5</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6</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7</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r h="370153">
                <a:tc>
                  <a:txBody>
                    <a:bodyPr/>
                    <a:lstStyle/>
                    <a:p>
                      <a:pPr algn="ctr"/>
                      <a:r>
                        <a:rPr lang="en-US" sz="1800" dirty="0" smtClean="0">
                          <a:latin typeface="Calibri"/>
                          <a:cs typeface="Calibri"/>
                        </a:rPr>
                        <a:t>Stage 1</a:t>
                      </a:r>
                      <a:endParaRPr lang="en-US" sz="180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a*b</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a*c</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p1*p2</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2"/>
                  </a:ext>
                </a:extLst>
              </a:tr>
              <a:tr h="370153">
                <a:tc>
                  <a:txBody>
                    <a:bodyPr/>
                    <a:lstStyle/>
                    <a:p>
                      <a:pPr algn="ctr"/>
                      <a:r>
                        <a:rPr lang="en-US" sz="1800" dirty="0" smtClean="0">
                          <a:latin typeface="Calibri"/>
                          <a:cs typeface="Calibri"/>
                        </a:rPr>
                        <a:t>Stage 2</a:t>
                      </a:r>
                      <a:endParaRPr lang="en-US" sz="180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a*b</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a*c</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p1*p2</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3"/>
                  </a:ext>
                </a:extLst>
              </a:tr>
              <a:tr h="370153">
                <a:tc>
                  <a:txBody>
                    <a:bodyPr/>
                    <a:lstStyle/>
                    <a:p>
                      <a:pPr algn="ctr"/>
                      <a:r>
                        <a:rPr lang="en-US" sz="1800" dirty="0" smtClean="0">
                          <a:latin typeface="Calibri"/>
                          <a:cs typeface="Calibri"/>
                        </a:rPr>
                        <a:t>Stage 3</a:t>
                      </a:r>
                      <a:endParaRPr lang="en-US" sz="180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a*b</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a*c</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p1*p2</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8257398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373501" y="492799"/>
            <a:ext cx="7363696" cy="572026"/>
          </a:xfrm>
        </p:spPr>
        <p:txBody>
          <a:bodyPr/>
          <a:lstStyle/>
          <a:p>
            <a:pPr eaLnBrk="1" hangingPunct="1">
              <a:defRPr/>
            </a:pPr>
            <a:r>
              <a:rPr lang="en-US" dirty="0" err="1" smtClean="0"/>
              <a:t>Haswell</a:t>
            </a:r>
            <a:r>
              <a:rPr lang="en-US" dirty="0" smtClean="0"/>
              <a:t> CPU</a:t>
            </a:r>
          </a:p>
        </p:txBody>
      </p:sp>
      <p:sp>
        <p:nvSpPr>
          <p:cNvPr id="422915" name="Rectangle 3"/>
          <p:cNvSpPr>
            <a:spLocks noGrp="1" noChangeArrowheads="1"/>
          </p:cNvSpPr>
          <p:nvPr>
            <p:ph idx="1"/>
          </p:nvPr>
        </p:nvSpPr>
        <p:spPr>
          <a:xfrm>
            <a:off x="380581" y="1216942"/>
            <a:ext cx="8295849" cy="5019887"/>
          </a:xfrm>
        </p:spPr>
        <p:txBody>
          <a:bodyPr/>
          <a:lstStyle/>
          <a:p>
            <a:pPr marL="731887" lvl="1" indent="-336953" defTabSz="883903">
              <a:lnSpc>
                <a:spcPct val="85000"/>
              </a:lnSpc>
              <a:tabLst>
                <a:tab pos="112842" algn="l"/>
                <a:tab pos="5247008" algn="r"/>
                <a:tab pos="7165268" algn="r"/>
              </a:tabLst>
              <a:defRPr/>
            </a:pPr>
            <a:r>
              <a:rPr lang="en-US" dirty="0" smtClean="0"/>
              <a:t>8 Total Functional Units</a:t>
            </a:r>
          </a:p>
          <a:p>
            <a:pPr marL="336953" indent="-336953" defTabSz="883903" eaLnBrk="1" hangingPunct="1">
              <a:lnSpc>
                <a:spcPct val="85000"/>
              </a:lnSpc>
              <a:tabLst>
                <a:tab pos="112842" algn="l"/>
                <a:tab pos="5247008" algn="r"/>
                <a:tab pos="7165268" algn="r"/>
              </a:tabLst>
              <a:defRPr/>
            </a:pPr>
            <a:r>
              <a:rPr lang="en-US" dirty="0" smtClean="0"/>
              <a:t>Multiple instructions can execute in parallel</a:t>
            </a:r>
          </a:p>
          <a:p>
            <a:pPr marL="553224" lvl="1" indent="-219410" defTabSz="883903" eaLnBrk="1" hangingPunct="1">
              <a:lnSpc>
                <a:spcPct val="90000"/>
              </a:lnSpc>
              <a:buNone/>
              <a:tabLst>
                <a:tab pos="112842" algn="l"/>
                <a:tab pos="5247008" algn="r"/>
                <a:tab pos="7165268" algn="r"/>
              </a:tabLst>
              <a:defRPr/>
            </a:pPr>
            <a:r>
              <a:rPr lang="en-US" sz="1800" dirty="0"/>
              <a:t>2 load, with address computation</a:t>
            </a:r>
          </a:p>
          <a:p>
            <a:pPr marL="553224" lvl="1" indent="-219410" defTabSz="883903" eaLnBrk="1" hangingPunct="1">
              <a:lnSpc>
                <a:spcPct val="90000"/>
              </a:lnSpc>
              <a:buNone/>
              <a:tabLst>
                <a:tab pos="112842" algn="l"/>
                <a:tab pos="5247008" algn="r"/>
                <a:tab pos="7165268" algn="r"/>
              </a:tabLst>
              <a:defRPr/>
            </a:pPr>
            <a:r>
              <a:rPr lang="en-US" sz="1800" dirty="0"/>
              <a:t>1 store, with address computation</a:t>
            </a:r>
          </a:p>
          <a:p>
            <a:pPr marL="553224" lvl="1" indent="-219410" defTabSz="883903" eaLnBrk="1" hangingPunct="1">
              <a:lnSpc>
                <a:spcPct val="90000"/>
              </a:lnSpc>
              <a:buNone/>
              <a:tabLst>
                <a:tab pos="112842" algn="l"/>
                <a:tab pos="5247008" algn="r"/>
                <a:tab pos="7165268" algn="r"/>
              </a:tabLst>
              <a:defRPr/>
            </a:pPr>
            <a:r>
              <a:rPr lang="en-US" sz="1800" dirty="0"/>
              <a:t>4 integer</a:t>
            </a:r>
          </a:p>
          <a:p>
            <a:pPr marL="553224" lvl="1" indent="-219410" defTabSz="883903" eaLnBrk="1" hangingPunct="1">
              <a:lnSpc>
                <a:spcPct val="90000"/>
              </a:lnSpc>
              <a:buNone/>
              <a:tabLst>
                <a:tab pos="112842" algn="l"/>
                <a:tab pos="5247008" algn="r"/>
                <a:tab pos="7165268" algn="r"/>
              </a:tabLst>
              <a:defRPr/>
            </a:pPr>
            <a:r>
              <a:rPr lang="en-US" sz="1800" dirty="0"/>
              <a:t>2 FP multiply</a:t>
            </a:r>
          </a:p>
          <a:p>
            <a:pPr marL="553224" lvl="1" indent="-219410" defTabSz="883903" eaLnBrk="1" hangingPunct="1">
              <a:lnSpc>
                <a:spcPct val="90000"/>
              </a:lnSpc>
              <a:buNone/>
              <a:tabLst>
                <a:tab pos="112842" algn="l"/>
                <a:tab pos="5247008" algn="r"/>
                <a:tab pos="7165268" algn="r"/>
              </a:tabLst>
              <a:defRPr/>
            </a:pPr>
            <a:r>
              <a:rPr lang="en-US" sz="1800" dirty="0"/>
              <a:t>1 FP add</a:t>
            </a:r>
          </a:p>
          <a:p>
            <a:pPr marL="553224" lvl="1" indent="-219410" defTabSz="883903" eaLnBrk="1" hangingPunct="1">
              <a:lnSpc>
                <a:spcPct val="90000"/>
              </a:lnSpc>
              <a:buNone/>
              <a:tabLst>
                <a:tab pos="112842" algn="l"/>
                <a:tab pos="5247008" algn="r"/>
                <a:tab pos="7165268" algn="r"/>
              </a:tabLst>
              <a:defRPr/>
            </a:pPr>
            <a:r>
              <a:rPr lang="en-US" sz="1800" dirty="0"/>
              <a:t>1 FP divide</a:t>
            </a:r>
            <a:endParaRPr lang="en-US" dirty="0" smtClean="0"/>
          </a:p>
          <a:p>
            <a:pPr marL="336953" indent="-336953" defTabSz="883903" eaLnBrk="1" hangingPunct="1">
              <a:lnSpc>
                <a:spcPct val="85000"/>
              </a:lnSpc>
              <a:tabLst>
                <a:tab pos="112842" algn="l"/>
                <a:tab pos="5247008" algn="r"/>
                <a:tab pos="7165268" algn="r"/>
              </a:tabLst>
              <a:defRPr/>
            </a:pPr>
            <a:r>
              <a:rPr lang="en-US" dirty="0" smtClean="0"/>
              <a:t>Some instructions take &gt; 1 cycle, but can be pipelined</a:t>
            </a:r>
          </a:p>
          <a:p>
            <a:pPr marL="553224" lvl="1" indent="-219410" defTabSz="883903" eaLnBrk="1" hangingPunct="1">
              <a:lnSpc>
                <a:spcPct val="90000"/>
              </a:lnSpc>
              <a:buNone/>
              <a:tabLst>
                <a:tab pos="112842" algn="l"/>
                <a:tab pos="5247008" algn="r"/>
                <a:tab pos="7165268" algn="r"/>
              </a:tabLst>
              <a:defRPr/>
            </a:pPr>
            <a:r>
              <a:rPr lang="en-US" sz="1800" i="1" dirty="0">
                <a:solidFill>
                  <a:srgbClr val="C00000"/>
                </a:solidFill>
              </a:rPr>
              <a:t>Instruction	Latency	Cycles/Issue</a:t>
            </a:r>
          </a:p>
          <a:p>
            <a:pPr marL="553224" lvl="1" indent="-219410" defTabSz="883903" eaLnBrk="1" hangingPunct="1">
              <a:lnSpc>
                <a:spcPct val="90000"/>
              </a:lnSpc>
              <a:buNone/>
              <a:tabLst>
                <a:tab pos="112842" algn="l"/>
                <a:tab pos="5247008" algn="r"/>
                <a:tab pos="7165268" algn="r"/>
              </a:tabLst>
              <a:defRPr/>
            </a:pPr>
            <a:r>
              <a:rPr lang="en-US" sz="1800" dirty="0"/>
              <a:t>Load / Store	4	1</a:t>
            </a:r>
          </a:p>
          <a:p>
            <a:pPr marL="553224" lvl="1" indent="-219410" defTabSz="883903" eaLnBrk="1" hangingPunct="1">
              <a:lnSpc>
                <a:spcPct val="90000"/>
              </a:lnSpc>
              <a:buNone/>
              <a:tabLst>
                <a:tab pos="112842" algn="l"/>
                <a:tab pos="5247008" algn="r"/>
                <a:tab pos="7165268" algn="r"/>
              </a:tabLst>
              <a:defRPr/>
            </a:pPr>
            <a:r>
              <a:rPr lang="en-US" sz="1800" dirty="0"/>
              <a:t>Integer Multiply	3	1</a:t>
            </a:r>
          </a:p>
          <a:p>
            <a:pPr marL="553224" lvl="1" indent="-219410" defTabSz="883903" eaLnBrk="1" hangingPunct="1">
              <a:lnSpc>
                <a:spcPct val="90000"/>
              </a:lnSpc>
              <a:buNone/>
              <a:tabLst>
                <a:tab pos="112842" algn="l"/>
                <a:tab pos="5247008" algn="r"/>
                <a:tab pos="7165268" algn="r"/>
              </a:tabLst>
              <a:defRPr/>
            </a:pPr>
            <a:r>
              <a:rPr lang="en-US" sz="1800" dirty="0"/>
              <a:t>Integer/Long Divide	3-30	3-30</a:t>
            </a:r>
          </a:p>
          <a:p>
            <a:pPr marL="553224" lvl="1" indent="-219410" defTabSz="883903" eaLnBrk="1" hangingPunct="1">
              <a:lnSpc>
                <a:spcPct val="90000"/>
              </a:lnSpc>
              <a:buNone/>
              <a:tabLst>
                <a:tab pos="112842" algn="l"/>
                <a:tab pos="5247008" algn="r"/>
                <a:tab pos="7165268" algn="r"/>
              </a:tabLst>
              <a:defRPr/>
            </a:pPr>
            <a:r>
              <a:rPr lang="en-US" sz="1800" dirty="0"/>
              <a:t>Single/Double FP Multiply	5	1</a:t>
            </a:r>
          </a:p>
          <a:p>
            <a:pPr marL="553224" lvl="1" indent="-219410" defTabSz="883903" eaLnBrk="1" hangingPunct="1">
              <a:lnSpc>
                <a:spcPct val="90000"/>
              </a:lnSpc>
              <a:buNone/>
              <a:tabLst>
                <a:tab pos="112842" algn="l"/>
                <a:tab pos="5247008" algn="r"/>
                <a:tab pos="7165268" algn="r"/>
              </a:tabLst>
              <a:defRPr/>
            </a:pPr>
            <a:r>
              <a:rPr lang="en-US" sz="1800" dirty="0"/>
              <a:t>Single/Double FP Add	3	1</a:t>
            </a:r>
          </a:p>
          <a:p>
            <a:pPr marL="553224" lvl="1" indent="-219410" defTabSz="883903" eaLnBrk="1" hangingPunct="1">
              <a:lnSpc>
                <a:spcPct val="90000"/>
              </a:lnSpc>
              <a:buNone/>
              <a:tabLst>
                <a:tab pos="112842" algn="l"/>
                <a:tab pos="5247008" algn="r"/>
                <a:tab pos="7165268" algn="r"/>
              </a:tabLst>
              <a:defRPr/>
            </a:pPr>
            <a:r>
              <a:rPr lang="en-US" sz="1800" dirty="0"/>
              <a:t>Single/Double FP Divide	3-15	3-15</a:t>
            </a:r>
          </a:p>
        </p:txBody>
      </p:sp>
    </p:spTree>
    <p:extLst>
      <p:ext uri="{BB962C8B-B14F-4D97-AF65-F5344CB8AC3E}">
        <p14:creationId xmlns:p14="http://schemas.microsoft.com/office/powerpoint/2010/main" val="41851331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91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291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291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291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2915">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2915">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2915">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291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a:xfrm>
            <a:off x="408450" y="380294"/>
            <a:ext cx="7581548" cy="760589"/>
          </a:xfrm>
        </p:spPr>
        <p:txBody>
          <a:bodyPr/>
          <a:lstStyle/>
          <a:p>
            <a:pPr eaLnBrk="1" hangingPunct="1">
              <a:defRPr/>
            </a:pPr>
            <a:r>
              <a:rPr lang="en-US" dirty="0" smtClean="0"/>
              <a:t>x86-64 Compilation of Combine4</a:t>
            </a:r>
          </a:p>
        </p:txBody>
      </p:sp>
      <p:sp>
        <p:nvSpPr>
          <p:cNvPr id="777219" name="Rectangle 3"/>
          <p:cNvSpPr>
            <a:spLocks noGrp="1" noChangeArrowheads="1"/>
          </p:cNvSpPr>
          <p:nvPr>
            <p:ph idx="1"/>
          </p:nvPr>
        </p:nvSpPr>
        <p:spPr>
          <a:xfrm>
            <a:off x="349138" y="1369060"/>
            <a:ext cx="8243535" cy="684530"/>
          </a:xfrm>
        </p:spPr>
        <p:txBody>
          <a:bodyPr/>
          <a:lstStyle/>
          <a:p>
            <a:pPr marL="283665" indent="-283665" eaLnBrk="1" hangingPunct="1">
              <a:defRPr/>
            </a:pPr>
            <a:r>
              <a:rPr lang="en-US" dirty="0" smtClean="0"/>
              <a:t>Inner Loop (Case: Integer Multiply)</a:t>
            </a:r>
          </a:p>
        </p:txBody>
      </p:sp>
      <p:sp>
        <p:nvSpPr>
          <p:cNvPr id="19460" name="Rectangle 4"/>
          <p:cNvSpPr>
            <a:spLocks noChangeArrowheads="1"/>
          </p:cNvSpPr>
          <p:nvPr/>
        </p:nvSpPr>
        <p:spPr bwMode="auto">
          <a:xfrm>
            <a:off x="1489913" y="2053590"/>
            <a:ext cx="5707063" cy="1166843"/>
          </a:xfrm>
          <a:prstGeom prst="rect">
            <a:avLst/>
          </a:prstGeom>
          <a:solidFill>
            <a:schemeClr val="bg1">
              <a:lumMod val="95000"/>
            </a:schemeClr>
          </a:solidFill>
          <a:ln w="12700" cmpd="dbl">
            <a:solidFill>
              <a:schemeClr val="tx1"/>
            </a:solidFill>
            <a:miter lim="800000"/>
            <a:headEnd/>
            <a:tailEnd/>
          </a:ln>
        </p:spPr>
        <p:txBody>
          <a:bodyPr wrap="square" lIns="89325" tIns="43872" rIns="89325" bIns="43872">
            <a:spAutoFit/>
          </a:bodyPr>
          <a:lstStyle/>
          <a:p>
            <a:pPr algn="l">
              <a:lnSpc>
                <a:spcPct val="100000"/>
              </a:lnSpc>
              <a:tabLst>
                <a:tab pos="225679" algn="l"/>
                <a:tab pos="902709" algn="l"/>
                <a:tab pos="3109335" algn="l"/>
              </a:tabLst>
            </a:pPr>
            <a:r>
              <a:rPr lang="en-US" sz="1400" dirty="0">
                <a:latin typeface="Courier New" pitchFamily="49" charset="0"/>
              </a:rPr>
              <a:t>.L519:		# Loop:</a:t>
            </a:r>
          </a:p>
          <a:p>
            <a:pPr algn="l">
              <a:lnSpc>
                <a:spcPct val="100000"/>
              </a:lnSpc>
              <a:tabLst>
                <a:tab pos="225679" algn="l"/>
                <a:tab pos="902709" algn="l"/>
                <a:tab pos="3109335" algn="l"/>
              </a:tabLst>
            </a:pPr>
            <a:r>
              <a:rPr lang="en-US" sz="1400" dirty="0">
                <a:latin typeface="Courier New" pitchFamily="49" charset="0"/>
              </a:rPr>
              <a:t>	</a:t>
            </a:r>
            <a:r>
              <a:rPr lang="en-US" sz="1400" dirty="0" err="1">
                <a:solidFill>
                  <a:srgbClr val="C00000"/>
                </a:solidFill>
                <a:latin typeface="Courier New" pitchFamily="49" charset="0"/>
              </a:rPr>
              <a:t>imull</a:t>
            </a:r>
            <a:r>
              <a:rPr lang="en-US" sz="1400" dirty="0">
                <a:solidFill>
                  <a:srgbClr val="C00000"/>
                </a:solidFill>
                <a:latin typeface="Courier New" pitchFamily="49" charset="0"/>
              </a:rPr>
              <a:t>	(%rax,%rdx,4), %</a:t>
            </a:r>
            <a:r>
              <a:rPr lang="en-US" sz="1400" dirty="0" err="1">
                <a:solidFill>
                  <a:srgbClr val="C00000"/>
                </a:solidFill>
                <a:latin typeface="Courier New" pitchFamily="49" charset="0"/>
              </a:rPr>
              <a:t>ecx</a:t>
            </a:r>
            <a:r>
              <a:rPr lang="en-US" sz="1400" dirty="0">
                <a:solidFill>
                  <a:srgbClr val="C00000"/>
                </a:solidFill>
                <a:latin typeface="Courier New" pitchFamily="49" charset="0"/>
              </a:rPr>
              <a:t>	# t = t * d[</a:t>
            </a:r>
            <a:r>
              <a:rPr lang="en-US" sz="1400" dirty="0" err="1">
                <a:solidFill>
                  <a:srgbClr val="C00000"/>
                </a:solidFill>
                <a:latin typeface="Courier New" pitchFamily="49" charset="0"/>
              </a:rPr>
              <a:t>i</a:t>
            </a:r>
            <a:r>
              <a:rPr lang="en-US" sz="1400" dirty="0">
                <a:solidFill>
                  <a:srgbClr val="C00000"/>
                </a:solidFill>
                <a:latin typeface="Courier New" pitchFamily="49" charset="0"/>
              </a:rPr>
              <a:t>]</a:t>
            </a:r>
          </a:p>
          <a:p>
            <a:pPr algn="l">
              <a:lnSpc>
                <a:spcPct val="100000"/>
              </a:lnSpc>
              <a:tabLst>
                <a:tab pos="225679" algn="l"/>
                <a:tab pos="902709" algn="l"/>
                <a:tab pos="3109335" algn="l"/>
              </a:tabLst>
            </a:pPr>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$1, %</a:t>
            </a:r>
            <a:r>
              <a:rPr lang="en-US" sz="1400" dirty="0" err="1">
                <a:latin typeface="Courier New" pitchFamily="49" charset="0"/>
              </a:rPr>
              <a:t>rdx</a:t>
            </a:r>
            <a:r>
              <a:rPr lang="en-US" sz="1400" dirty="0">
                <a:latin typeface="Courier New" pitchFamily="49" charset="0"/>
              </a:rPr>
              <a:t>	# </a:t>
            </a:r>
            <a:r>
              <a:rPr lang="en-US" sz="1400" dirty="0" err="1">
                <a:latin typeface="Courier New" pitchFamily="49" charset="0"/>
              </a:rPr>
              <a:t>i</a:t>
            </a:r>
            <a:r>
              <a:rPr lang="en-US" sz="1400" dirty="0">
                <a:latin typeface="Courier New" pitchFamily="49" charset="0"/>
              </a:rPr>
              <a:t>++</a:t>
            </a:r>
          </a:p>
          <a:p>
            <a:pPr algn="l">
              <a:lnSpc>
                <a:spcPct val="100000"/>
              </a:lnSpc>
              <a:tabLst>
                <a:tab pos="225679" algn="l"/>
                <a:tab pos="902709" algn="l"/>
                <a:tab pos="3109335" algn="l"/>
              </a:tabLst>
            </a:pPr>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rdx</a:t>
            </a:r>
            <a:r>
              <a:rPr lang="en-US" sz="1400" dirty="0">
                <a:latin typeface="Courier New" pitchFamily="49" charset="0"/>
              </a:rPr>
              <a:t>, %</a:t>
            </a:r>
            <a:r>
              <a:rPr lang="en-US" sz="1400" dirty="0" err="1">
                <a:latin typeface="Courier New" pitchFamily="49" charset="0"/>
              </a:rPr>
              <a:t>rbp</a:t>
            </a:r>
            <a:r>
              <a:rPr lang="en-US" sz="1400" dirty="0">
                <a:latin typeface="Courier New" pitchFamily="49" charset="0"/>
              </a:rPr>
              <a:t>	# Compare </a:t>
            </a:r>
            <a:r>
              <a:rPr lang="en-US" sz="1400" dirty="0" err="1">
                <a:latin typeface="Courier New" pitchFamily="49" charset="0"/>
              </a:rPr>
              <a:t>length:i</a:t>
            </a:r>
            <a:endParaRPr lang="en-US" sz="1400" dirty="0">
              <a:latin typeface="Courier New" pitchFamily="49" charset="0"/>
            </a:endParaRPr>
          </a:p>
          <a:p>
            <a:pPr algn="l">
              <a:lnSpc>
                <a:spcPct val="100000"/>
              </a:lnSpc>
              <a:tabLst>
                <a:tab pos="225679" algn="l"/>
                <a:tab pos="902709" algn="l"/>
                <a:tab pos="3109335" algn="l"/>
              </a:tabLst>
            </a:pPr>
            <a:r>
              <a:rPr lang="en-US" sz="1400" dirty="0">
                <a:latin typeface="Courier New" pitchFamily="49" charset="0"/>
              </a:rPr>
              <a:t>	</a:t>
            </a:r>
            <a:r>
              <a:rPr lang="en-US" sz="1400" dirty="0" err="1">
                <a:latin typeface="Courier New" pitchFamily="49" charset="0"/>
              </a:rPr>
              <a:t>jg</a:t>
            </a:r>
            <a:r>
              <a:rPr lang="en-US" sz="1400" dirty="0">
                <a:latin typeface="Courier New" pitchFamily="49" charset="0"/>
              </a:rPr>
              <a:t>	.L519	# If &gt;, </a:t>
            </a:r>
            <a:r>
              <a:rPr lang="en-US" sz="1400" dirty="0" err="1">
                <a:latin typeface="Courier New" pitchFamily="49" charset="0"/>
              </a:rPr>
              <a:t>goto</a:t>
            </a:r>
            <a:r>
              <a:rPr lang="en-US" sz="1400" dirty="0">
                <a:latin typeface="Courier New" pitchFamily="49" charset="0"/>
              </a:rPr>
              <a:t> Loop</a:t>
            </a:r>
          </a:p>
        </p:txBody>
      </p:sp>
      <p:graphicFrame>
        <p:nvGraphicFramePr>
          <p:cNvPr id="9" name="Group 49"/>
          <p:cNvGraphicFramePr>
            <a:graphicFrameLocks noGrp="1"/>
          </p:cNvGraphicFramePr>
          <p:nvPr>
            <p:extLst>
              <p:ext uri="{D42A27DB-BD31-4B8C-83A1-F6EECF244321}">
                <p14:modId xmlns:p14="http://schemas.microsoft.com/office/powerpoint/2010/main" val="3932677738"/>
              </p:ext>
            </p:extLst>
          </p:nvPr>
        </p:nvGraphicFramePr>
        <p:xfrm>
          <a:off x="1567857" y="4005895"/>
          <a:ext cx="5995587" cy="1775546"/>
        </p:xfrm>
        <a:graphic>
          <a:graphicData uri="http://schemas.openxmlformats.org/drawingml/2006/table">
            <a:tbl>
              <a:tblPr/>
              <a:tblGrid>
                <a:gridCol w="1720955">
                  <a:extLst>
                    <a:ext uri="{9D8B030D-6E8A-4147-A177-3AD203B41FA5}">
                      <a16:colId xmlns="" xmlns:a16="http://schemas.microsoft.com/office/drawing/2014/main" val="20000"/>
                    </a:ext>
                  </a:extLst>
                </a:gridCol>
                <a:gridCol w="1068658">
                  <a:extLst>
                    <a:ext uri="{9D8B030D-6E8A-4147-A177-3AD203B41FA5}">
                      <a16:colId xmlns="" xmlns:a16="http://schemas.microsoft.com/office/drawing/2014/main" val="20001"/>
                    </a:ext>
                  </a:extLst>
                </a:gridCol>
                <a:gridCol w="1068658">
                  <a:extLst>
                    <a:ext uri="{9D8B030D-6E8A-4147-A177-3AD203B41FA5}">
                      <a16:colId xmlns="" xmlns:a16="http://schemas.microsoft.com/office/drawing/2014/main" val="20002"/>
                    </a:ext>
                  </a:extLst>
                </a:gridCol>
                <a:gridCol w="1068658">
                  <a:extLst>
                    <a:ext uri="{9D8B030D-6E8A-4147-A177-3AD203B41FA5}">
                      <a16:colId xmlns="" xmlns:a16="http://schemas.microsoft.com/office/drawing/2014/main" val="20003"/>
                    </a:ext>
                  </a:extLst>
                </a:gridCol>
                <a:gridCol w="1068658">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193369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a:xfrm>
            <a:off x="326681" y="285221"/>
            <a:ext cx="8652541" cy="779604"/>
          </a:xfrm>
        </p:spPr>
        <p:txBody>
          <a:bodyPr/>
          <a:lstStyle/>
          <a:p>
            <a:pPr eaLnBrk="1" hangingPunct="1">
              <a:defRPr/>
            </a:pPr>
            <a:r>
              <a:rPr lang="en-US" dirty="0" smtClean="0"/>
              <a:t>Combine4 = Serial Computation (OP = *)</a:t>
            </a:r>
          </a:p>
        </p:txBody>
      </p:sp>
      <p:sp>
        <p:nvSpPr>
          <p:cNvPr id="783363" name="Rectangle 3"/>
          <p:cNvSpPr>
            <a:spLocks noGrp="1" noChangeArrowheads="1"/>
          </p:cNvSpPr>
          <p:nvPr>
            <p:ph idx="1"/>
          </p:nvPr>
        </p:nvSpPr>
        <p:spPr>
          <a:xfrm>
            <a:off x="2622499" y="1140883"/>
            <a:ext cx="6356723" cy="1673296"/>
          </a:xfrm>
        </p:spPr>
        <p:txBody>
          <a:bodyPr/>
          <a:lstStyle/>
          <a:p>
            <a:pPr marL="283665" indent="-283665" eaLnBrk="1" hangingPunct="1">
              <a:defRPr/>
            </a:pPr>
            <a:r>
              <a:rPr lang="en-US" dirty="0" smtClean="0"/>
              <a:t>Computation (length=8)</a:t>
            </a:r>
          </a:p>
          <a:p>
            <a:pPr marL="282098" lvl="1" indent="-169260" eaLnBrk="1" hangingPunct="1">
              <a:buNone/>
              <a:defRPr/>
            </a:pPr>
            <a:r>
              <a:rPr lang="en-US" sz="1400" dirty="0"/>
              <a:t> </a:t>
            </a:r>
            <a:r>
              <a:rPr lang="en-US" sz="1600" dirty="0">
                <a:latin typeface="Courier New" pitchFamily="49" charset="0"/>
              </a:rPr>
              <a:t>((((((((1 * d[0]) * d[1]) * d[2]) * d[3]) </a:t>
            </a:r>
            <a:br>
              <a:rPr lang="en-US" sz="1600" dirty="0">
                <a:latin typeface="Courier New" pitchFamily="49" charset="0"/>
              </a:rPr>
            </a:br>
            <a:r>
              <a:rPr lang="en-US" sz="1600" dirty="0">
                <a:latin typeface="Courier New" pitchFamily="49" charset="0"/>
              </a:rPr>
              <a:t>* d[4]) * d[5]) * d[6]) * d[7])</a:t>
            </a:r>
          </a:p>
          <a:p>
            <a:pPr marL="283665" indent="-283665" eaLnBrk="1" hangingPunct="1">
              <a:defRPr/>
            </a:pPr>
            <a:r>
              <a:rPr lang="en-US" dirty="0" smtClean="0"/>
              <a:t>Sequential dependence</a:t>
            </a:r>
          </a:p>
          <a:p>
            <a:pPr marL="678598" lvl="1" indent="-283665">
              <a:defRPr/>
            </a:pPr>
            <a:r>
              <a:rPr lang="en-US" dirty="0" smtClean="0"/>
              <a:t>Performance: determined by latency of OP</a:t>
            </a:r>
          </a:p>
        </p:txBody>
      </p:sp>
      <p:sp>
        <p:nvSpPr>
          <p:cNvPr id="20503" name="AutoShape 5"/>
          <p:cNvSpPr>
            <a:spLocks noChangeArrowheads="1"/>
          </p:cNvSpPr>
          <p:nvPr/>
        </p:nvSpPr>
        <p:spPr bwMode="auto">
          <a:xfrm>
            <a:off x="598868" y="1901472"/>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04" name="Line 6"/>
          <p:cNvSpPr>
            <a:spLocks noChangeShapeType="1"/>
          </p:cNvSpPr>
          <p:nvPr/>
        </p:nvSpPr>
        <p:spPr bwMode="auto">
          <a:xfrm>
            <a:off x="751056" y="1673295"/>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05" name="Line 7"/>
          <p:cNvSpPr>
            <a:spLocks noChangeShapeType="1"/>
          </p:cNvSpPr>
          <p:nvPr/>
        </p:nvSpPr>
        <p:spPr bwMode="auto">
          <a:xfrm>
            <a:off x="979339" y="1673295"/>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06" name="AutoShape 8"/>
          <p:cNvSpPr>
            <a:spLocks noChangeArrowheads="1"/>
          </p:cNvSpPr>
          <p:nvPr/>
        </p:nvSpPr>
        <p:spPr bwMode="auto">
          <a:xfrm>
            <a:off x="995986" y="2433884"/>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07" name="Line 9"/>
          <p:cNvSpPr>
            <a:spLocks noChangeShapeType="1"/>
          </p:cNvSpPr>
          <p:nvPr/>
        </p:nvSpPr>
        <p:spPr bwMode="auto">
          <a:xfrm>
            <a:off x="1148064" y="2281767"/>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08" name="Line 10"/>
          <p:cNvSpPr>
            <a:spLocks noChangeShapeType="1"/>
          </p:cNvSpPr>
          <p:nvPr/>
        </p:nvSpPr>
        <p:spPr bwMode="auto">
          <a:xfrm>
            <a:off x="1376347" y="220576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09" name="Freeform 11"/>
          <p:cNvSpPr>
            <a:spLocks/>
          </p:cNvSpPr>
          <p:nvPr/>
        </p:nvSpPr>
        <p:spPr bwMode="auto">
          <a:xfrm>
            <a:off x="903245" y="2217091"/>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72" name="Rectangle 12"/>
          <p:cNvSpPr>
            <a:spLocks noChangeArrowheads="1"/>
          </p:cNvSpPr>
          <p:nvPr/>
        </p:nvSpPr>
        <p:spPr bwMode="auto">
          <a:xfrm>
            <a:off x="644953" y="1369170"/>
            <a:ext cx="229871"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783373" name="Rectangle 13"/>
          <p:cNvSpPr>
            <a:spLocks noChangeArrowheads="1"/>
          </p:cNvSpPr>
          <p:nvPr/>
        </p:nvSpPr>
        <p:spPr bwMode="auto">
          <a:xfrm>
            <a:off x="827151" y="1369170"/>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783374" name="Rectangle 14"/>
          <p:cNvSpPr>
            <a:spLocks noChangeArrowheads="1"/>
          </p:cNvSpPr>
          <p:nvPr/>
        </p:nvSpPr>
        <p:spPr bwMode="auto">
          <a:xfrm>
            <a:off x="1224269" y="1901582"/>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20513" name="AutoShape 15"/>
          <p:cNvSpPr>
            <a:spLocks noChangeArrowheads="1"/>
          </p:cNvSpPr>
          <p:nvPr/>
        </p:nvSpPr>
        <p:spPr bwMode="auto">
          <a:xfrm>
            <a:off x="1383545" y="2966296"/>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14" name="Line 16"/>
          <p:cNvSpPr>
            <a:spLocks noChangeShapeType="1"/>
          </p:cNvSpPr>
          <p:nvPr/>
        </p:nvSpPr>
        <p:spPr bwMode="auto">
          <a:xfrm>
            <a:off x="1535623" y="2814179"/>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15" name="Line 17"/>
          <p:cNvSpPr>
            <a:spLocks noChangeShapeType="1"/>
          </p:cNvSpPr>
          <p:nvPr/>
        </p:nvSpPr>
        <p:spPr bwMode="auto">
          <a:xfrm>
            <a:off x="1763906" y="273823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16" name="Freeform 18"/>
          <p:cNvSpPr>
            <a:spLocks/>
          </p:cNvSpPr>
          <p:nvPr/>
        </p:nvSpPr>
        <p:spPr bwMode="auto">
          <a:xfrm>
            <a:off x="1284399" y="2749503"/>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79" name="Rectangle 19"/>
          <p:cNvSpPr>
            <a:spLocks noChangeArrowheads="1"/>
          </p:cNvSpPr>
          <p:nvPr/>
        </p:nvSpPr>
        <p:spPr bwMode="auto">
          <a:xfrm>
            <a:off x="1611828" y="2433994"/>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0518" name="AutoShape 20"/>
          <p:cNvSpPr>
            <a:spLocks noChangeArrowheads="1"/>
          </p:cNvSpPr>
          <p:nvPr/>
        </p:nvSpPr>
        <p:spPr bwMode="auto">
          <a:xfrm>
            <a:off x="1767076" y="3498709"/>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19" name="Line 21"/>
          <p:cNvSpPr>
            <a:spLocks noChangeShapeType="1"/>
          </p:cNvSpPr>
          <p:nvPr/>
        </p:nvSpPr>
        <p:spPr bwMode="auto">
          <a:xfrm>
            <a:off x="1919265" y="3346591"/>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20" name="Line 22"/>
          <p:cNvSpPr>
            <a:spLocks noChangeShapeType="1"/>
          </p:cNvSpPr>
          <p:nvPr/>
        </p:nvSpPr>
        <p:spPr bwMode="auto">
          <a:xfrm>
            <a:off x="2147547" y="3270532"/>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21" name="Freeform 23"/>
          <p:cNvSpPr>
            <a:spLocks/>
          </p:cNvSpPr>
          <p:nvPr/>
        </p:nvSpPr>
        <p:spPr bwMode="auto">
          <a:xfrm>
            <a:off x="1671958" y="3281915"/>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84" name="Rectangle 24"/>
          <p:cNvSpPr>
            <a:spLocks noChangeArrowheads="1"/>
          </p:cNvSpPr>
          <p:nvPr/>
        </p:nvSpPr>
        <p:spPr bwMode="auto">
          <a:xfrm>
            <a:off x="1995359" y="2966407"/>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0523" name="AutoShape 25"/>
          <p:cNvSpPr>
            <a:spLocks noChangeArrowheads="1"/>
          </p:cNvSpPr>
          <p:nvPr/>
        </p:nvSpPr>
        <p:spPr bwMode="auto">
          <a:xfrm>
            <a:off x="2165934" y="4031121"/>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24" name="Line 26"/>
          <p:cNvSpPr>
            <a:spLocks noChangeShapeType="1"/>
          </p:cNvSpPr>
          <p:nvPr/>
        </p:nvSpPr>
        <p:spPr bwMode="auto">
          <a:xfrm>
            <a:off x="2318012" y="3879003"/>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25" name="Line 27"/>
          <p:cNvSpPr>
            <a:spLocks noChangeShapeType="1"/>
          </p:cNvSpPr>
          <p:nvPr/>
        </p:nvSpPr>
        <p:spPr bwMode="auto">
          <a:xfrm>
            <a:off x="2546295" y="3802944"/>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26" name="Freeform 28"/>
          <p:cNvSpPr>
            <a:spLocks/>
          </p:cNvSpPr>
          <p:nvPr/>
        </p:nvSpPr>
        <p:spPr bwMode="auto">
          <a:xfrm>
            <a:off x="2055600" y="3814327"/>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89" name="Rectangle 29"/>
          <p:cNvSpPr>
            <a:spLocks noChangeArrowheads="1"/>
          </p:cNvSpPr>
          <p:nvPr/>
        </p:nvSpPr>
        <p:spPr bwMode="auto">
          <a:xfrm>
            <a:off x="2394217" y="3498819"/>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dirty="0">
                <a:solidFill>
                  <a:schemeClr val="tx2"/>
                </a:solidFill>
                <a:latin typeface="Courier New" pitchFamily="49" charset="0"/>
              </a:rPr>
              <a:t>d</a:t>
            </a:r>
            <a:r>
              <a:rPr lang="en-US" baseline="-25000" dirty="0">
                <a:solidFill>
                  <a:schemeClr val="tx2"/>
                </a:solidFill>
                <a:latin typeface="Courier New" pitchFamily="49" charset="0"/>
              </a:rPr>
              <a:t>4</a:t>
            </a:r>
          </a:p>
        </p:txBody>
      </p:sp>
      <p:sp>
        <p:nvSpPr>
          <p:cNvPr id="20528" name="AutoShape 30"/>
          <p:cNvSpPr>
            <a:spLocks noChangeArrowheads="1"/>
          </p:cNvSpPr>
          <p:nvPr/>
        </p:nvSpPr>
        <p:spPr bwMode="auto">
          <a:xfrm>
            <a:off x="2547708" y="4563533"/>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29" name="Line 31"/>
          <p:cNvSpPr>
            <a:spLocks noChangeShapeType="1"/>
          </p:cNvSpPr>
          <p:nvPr/>
        </p:nvSpPr>
        <p:spPr bwMode="auto">
          <a:xfrm>
            <a:off x="2699786" y="4411415"/>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30" name="Line 32"/>
          <p:cNvSpPr>
            <a:spLocks noChangeShapeType="1"/>
          </p:cNvSpPr>
          <p:nvPr/>
        </p:nvSpPr>
        <p:spPr bwMode="auto">
          <a:xfrm>
            <a:off x="2928069" y="4335357"/>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31" name="Freeform 33"/>
          <p:cNvSpPr>
            <a:spLocks/>
          </p:cNvSpPr>
          <p:nvPr/>
        </p:nvSpPr>
        <p:spPr bwMode="auto">
          <a:xfrm>
            <a:off x="2454347" y="4346740"/>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94" name="Rectangle 34"/>
          <p:cNvSpPr>
            <a:spLocks noChangeArrowheads="1"/>
          </p:cNvSpPr>
          <p:nvPr/>
        </p:nvSpPr>
        <p:spPr bwMode="auto">
          <a:xfrm>
            <a:off x="2775991" y="4031231"/>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0533" name="AutoShape 35"/>
          <p:cNvSpPr>
            <a:spLocks noChangeArrowheads="1"/>
          </p:cNvSpPr>
          <p:nvPr/>
        </p:nvSpPr>
        <p:spPr bwMode="auto">
          <a:xfrm>
            <a:off x="2936014" y="5095945"/>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34" name="Line 36"/>
          <p:cNvSpPr>
            <a:spLocks noChangeShapeType="1"/>
          </p:cNvSpPr>
          <p:nvPr/>
        </p:nvSpPr>
        <p:spPr bwMode="auto">
          <a:xfrm>
            <a:off x="3088092" y="4943828"/>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35" name="Line 37"/>
          <p:cNvSpPr>
            <a:spLocks noChangeShapeType="1"/>
          </p:cNvSpPr>
          <p:nvPr/>
        </p:nvSpPr>
        <p:spPr bwMode="auto">
          <a:xfrm>
            <a:off x="3316375" y="4867879"/>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36" name="Freeform 38"/>
          <p:cNvSpPr>
            <a:spLocks/>
          </p:cNvSpPr>
          <p:nvPr/>
        </p:nvSpPr>
        <p:spPr bwMode="auto">
          <a:xfrm>
            <a:off x="2836121" y="4879152"/>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99" name="Rectangle 39"/>
          <p:cNvSpPr>
            <a:spLocks noChangeArrowheads="1"/>
          </p:cNvSpPr>
          <p:nvPr/>
        </p:nvSpPr>
        <p:spPr bwMode="auto">
          <a:xfrm>
            <a:off x="3164297" y="4563643"/>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0538" name="AutoShape 40"/>
          <p:cNvSpPr>
            <a:spLocks noChangeArrowheads="1"/>
          </p:cNvSpPr>
          <p:nvPr/>
        </p:nvSpPr>
        <p:spPr bwMode="auto">
          <a:xfrm>
            <a:off x="3329914" y="5628358"/>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39" name="Line 41"/>
          <p:cNvSpPr>
            <a:spLocks noChangeShapeType="1"/>
          </p:cNvSpPr>
          <p:nvPr/>
        </p:nvSpPr>
        <p:spPr bwMode="auto">
          <a:xfrm>
            <a:off x="3487960" y="5476240"/>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40" name="Line 42"/>
          <p:cNvSpPr>
            <a:spLocks noChangeShapeType="1"/>
          </p:cNvSpPr>
          <p:nvPr/>
        </p:nvSpPr>
        <p:spPr bwMode="auto">
          <a:xfrm>
            <a:off x="3710275" y="5400291"/>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41" name="Freeform 43"/>
          <p:cNvSpPr>
            <a:spLocks/>
          </p:cNvSpPr>
          <p:nvPr/>
        </p:nvSpPr>
        <p:spPr bwMode="auto">
          <a:xfrm>
            <a:off x="3224427" y="5411564"/>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404" name="Rectangle 44"/>
          <p:cNvSpPr>
            <a:spLocks noChangeArrowheads="1"/>
          </p:cNvSpPr>
          <p:nvPr/>
        </p:nvSpPr>
        <p:spPr bwMode="auto">
          <a:xfrm>
            <a:off x="3558197" y="5096056"/>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Tree>
    <p:extLst>
      <p:ext uri="{BB962C8B-B14F-4D97-AF65-F5344CB8AC3E}">
        <p14:creationId xmlns:p14="http://schemas.microsoft.com/office/powerpoint/2010/main" val="39958784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3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408450" y="380294"/>
            <a:ext cx="7581548" cy="760589"/>
          </a:xfrm>
        </p:spPr>
        <p:txBody>
          <a:bodyPr/>
          <a:lstStyle/>
          <a:p>
            <a:pPr eaLnBrk="1" hangingPunct="1">
              <a:defRPr/>
            </a:pPr>
            <a:r>
              <a:rPr lang="en-US" dirty="0" smtClean="0"/>
              <a:t>Loop Unrolling (2x1)</a:t>
            </a:r>
          </a:p>
        </p:txBody>
      </p:sp>
      <p:sp>
        <p:nvSpPr>
          <p:cNvPr id="21507" name="Rectangle 3"/>
          <p:cNvSpPr>
            <a:spLocks noGrp="1" noChangeArrowheads="1"/>
          </p:cNvSpPr>
          <p:nvPr>
            <p:ph idx="1"/>
          </p:nvPr>
        </p:nvSpPr>
        <p:spPr>
          <a:xfrm>
            <a:off x="455091" y="5812167"/>
            <a:ext cx="8295849" cy="576780"/>
          </a:xfrm>
        </p:spPr>
        <p:txBody>
          <a:bodyPr/>
          <a:lstStyle/>
          <a:p>
            <a:r>
              <a:rPr lang="en-US" sz="2800" dirty="0"/>
              <a:t>Perform 2x more useful work per iteration</a:t>
            </a:r>
          </a:p>
        </p:txBody>
      </p:sp>
      <p:sp>
        <p:nvSpPr>
          <p:cNvPr id="21508" name="Rectangle 4"/>
          <p:cNvSpPr>
            <a:spLocks noChangeArrowheads="1"/>
          </p:cNvSpPr>
          <p:nvPr/>
        </p:nvSpPr>
        <p:spPr bwMode="auto">
          <a:xfrm>
            <a:off x="919943" y="1293112"/>
            <a:ext cx="5852438" cy="4267611"/>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gn="l">
              <a:lnSpc>
                <a:spcPct val="100000"/>
              </a:lnSpc>
              <a:tabLst>
                <a:tab pos="902709" algn="l"/>
                <a:tab pos="2256777" algn="l"/>
              </a:tabLst>
            </a:pPr>
            <a:r>
              <a:rPr lang="en-US" sz="1600" dirty="0">
                <a:latin typeface="Courier New" pitchFamily="49" charset="0"/>
              </a:rPr>
              <a:t>void unroll2a_combine(</a:t>
            </a:r>
            <a:r>
              <a:rPr lang="en-US" sz="1600" dirty="0" err="1">
                <a:latin typeface="Courier New" pitchFamily="49" charset="0"/>
              </a:rPr>
              <a:t>vec_ptr</a:t>
            </a:r>
            <a:r>
              <a:rPr lang="en-US" sz="1600" dirty="0">
                <a:latin typeface="Courier New" pitchFamily="49" charset="0"/>
              </a:rPr>
              <a:t> v, </a:t>
            </a:r>
            <a:r>
              <a:rPr lang="en-US" sz="1600" dirty="0" err="1">
                <a:latin typeface="Courier New" pitchFamily="49" charset="0"/>
              </a:rPr>
              <a:t>data_t</a:t>
            </a: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long length = </a:t>
            </a:r>
            <a:r>
              <a:rPr lang="en-US" sz="1600" dirty="0" err="1">
                <a:latin typeface="Courier New" pitchFamily="49" charset="0"/>
              </a:rPr>
              <a:t>vec_length</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long limit = length-1;</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*d = </a:t>
            </a:r>
            <a:r>
              <a:rPr lang="en-US" sz="1600" dirty="0" err="1">
                <a:latin typeface="Courier New" pitchFamily="49" charset="0"/>
              </a:rPr>
              <a:t>get_vec_start</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x = IDENT;</a:t>
            </a:r>
          </a:p>
          <a:p>
            <a:pPr algn="l">
              <a:lnSpc>
                <a:spcPct val="100000"/>
              </a:lnSpc>
              <a:tabLst>
                <a:tab pos="902709" algn="l"/>
                <a:tab pos="2256777" algn="l"/>
              </a:tabLst>
            </a:pPr>
            <a:r>
              <a:rPr lang="en-US" sz="1600" dirty="0">
                <a:latin typeface="Courier New" pitchFamily="49" charset="0"/>
              </a:rPr>
              <a:t>    long </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 Combine 2 elements at a time */</a:t>
            </a:r>
          </a:p>
          <a:p>
            <a:pPr algn="l">
              <a:lnSpc>
                <a:spcPct val="100000"/>
              </a:lnSpc>
              <a:tabLst>
                <a:tab pos="902709" algn="l"/>
                <a:tab pos="2256777" algn="l"/>
              </a:tabLst>
            </a:pPr>
            <a:r>
              <a:rPr lang="en-US" sz="1600" dirty="0">
                <a:latin typeface="Courier New" pitchFamily="49" charset="0"/>
              </a:rPr>
              <a:t>    </a:t>
            </a:r>
            <a:r>
              <a:rPr lang="en-US" sz="1600" dirty="0">
                <a:solidFill>
                  <a:srgbClr val="A50021"/>
                </a:solidFill>
                <a:latin typeface="Courier New" pitchFamily="49" charset="0"/>
              </a:rPr>
              <a:t>for (</a:t>
            </a:r>
            <a:r>
              <a:rPr lang="en-US" sz="1600" dirty="0" err="1">
                <a:solidFill>
                  <a:srgbClr val="A50021"/>
                </a:solidFill>
                <a:latin typeface="Courier New" pitchFamily="49" charset="0"/>
              </a:rPr>
              <a:t>i</a:t>
            </a:r>
            <a:r>
              <a:rPr lang="en-US" sz="1600" dirty="0">
                <a:solidFill>
                  <a:srgbClr val="A50021"/>
                </a:solidFill>
                <a:latin typeface="Courier New" pitchFamily="49" charset="0"/>
              </a:rPr>
              <a:t> = 0; </a:t>
            </a:r>
            <a:r>
              <a:rPr lang="en-US" sz="1600" dirty="0" err="1">
                <a:solidFill>
                  <a:srgbClr val="A50021"/>
                </a:solidFill>
                <a:latin typeface="Courier New" pitchFamily="49" charset="0"/>
              </a:rPr>
              <a:t>i</a:t>
            </a:r>
            <a:r>
              <a:rPr lang="en-US" sz="1600" dirty="0">
                <a:solidFill>
                  <a:srgbClr val="A50021"/>
                </a:solidFill>
                <a:latin typeface="Courier New" pitchFamily="49" charset="0"/>
              </a:rPr>
              <a:t> &lt; limit; </a:t>
            </a:r>
            <a:r>
              <a:rPr lang="en-US" sz="1600" dirty="0" err="1">
                <a:solidFill>
                  <a:srgbClr val="A50021"/>
                </a:solidFill>
                <a:latin typeface="Courier New" pitchFamily="49" charset="0"/>
              </a:rPr>
              <a:t>i</a:t>
            </a:r>
            <a:r>
              <a:rPr lang="en-US" sz="1600" dirty="0">
                <a:solidFill>
                  <a:srgbClr val="A50021"/>
                </a:solidFill>
                <a:latin typeface="Courier New" pitchFamily="49" charset="0"/>
              </a:rPr>
              <a:t>+=2) {</a:t>
            </a:r>
          </a:p>
          <a:p>
            <a:pPr algn="l">
              <a:lnSpc>
                <a:spcPct val="100000"/>
              </a:lnSpc>
              <a:tabLst>
                <a:tab pos="902709" algn="l"/>
                <a:tab pos="2256777" algn="l"/>
              </a:tabLst>
            </a:pPr>
            <a:r>
              <a:rPr lang="en-US" sz="1600" dirty="0">
                <a:solidFill>
                  <a:srgbClr val="A50021"/>
                </a:solidFill>
                <a:latin typeface="Courier New" pitchFamily="49" charset="0"/>
              </a:rPr>
              <a:t>	x = </a:t>
            </a:r>
            <a:r>
              <a:rPr lang="en-US" sz="1600" dirty="0">
                <a:solidFill>
                  <a:schemeClr val="folHlink"/>
                </a:solidFill>
                <a:latin typeface="Courier New" pitchFamily="49" charset="0"/>
              </a:rPr>
              <a:t>(</a:t>
            </a:r>
            <a:r>
              <a:rPr lang="en-US" sz="1600" dirty="0">
                <a:solidFill>
                  <a:srgbClr val="A50021"/>
                </a:solidFill>
                <a:latin typeface="Courier New" pitchFamily="49" charset="0"/>
              </a:rPr>
              <a:t>x OP d[</a:t>
            </a:r>
            <a:r>
              <a:rPr lang="en-US" sz="1600" dirty="0" err="1">
                <a:solidFill>
                  <a:srgbClr val="A50021"/>
                </a:solidFill>
                <a:latin typeface="Courier New" pitchFamily="49" charset="0"/>
              </a:rPr>
              <a:t>i</a:t>
            </a:r>
            <a:r>
              <a:rPr lang="en-US" sz="1600" dirty="0">
                <a:solidFill>
                  <a:srgbClr val="A50021"/>
                </a:solidFill>
                <a:latin typeface="Courier New" pitchFamily="49" charset="0"/>
              </a:rPr>
              <a:t>]</a:t>
            </a:r>
            <a:r>
              <a:rPr lang="en-US" sz="1600" dirty="0">
                <a:solidFill>
                  <a:schemeClr val="folHlink"/>
                </a:solidFill>
                <a:latin typeface="Courier New" pitchFamily="49" charset="0"/>
              </a:rPr>
              <a:t>)</a:t>
            </a:r>
            <a:r>
              <a:rPr lang="en-US" sz="1600" dirty="0">
                <a:solidFill>
                  <a:srgbClr val="A50021"/>
                </a:solidFill>
                <a:latin typeface="Courier New" pitchFamily="49" charset="0"/>
              </a:rPr>
              <a:t> OP d[i+1];</a:t>
            </a:r>
          </a:p>
          <a:p>
            <a:pPr algn="l">
              <a:lnSpc>
                <a:spcPct val="100000"/>
              </a:lnSpc>
              <a:tabLst>
                <a:tab pos="902709" algn="l"/>
                <a:tab pos="2256777" algn="l"/>
              </a:tabLst>
            </a:pPr>
            <a:r>
              <a:rPr lang="en-US" sz="1600" dirty="0">
                <a:solidFill>
                  <a:srgbClr val="A50021"/>
                </a:solidFill>
                <a:latin typeface="Courier New" pitchFamily="49" charset="0"/>
              </a:rPr>
              <a:t>    }</a:t>
            </a:r>
          </a:p>
          <a:p>
            <a:pPr algn="l">
              <a:lnSpc>
                <a:spcPct val="100000"/>
              </a:lnSpc>
              <a:tabLst>
                <a:tab pos="902709" algn="l"/>
                <a:tab pos="2256777" algn="l"/>
              </a:tabLst>
            </a:pPr>
            <a:r>
              <a:rPr lang="en-US" sz="1600" dirty="0">
                <a:latin typeface="Courier New" pitchFamily="49" charset="0"/>
              </a:rPr>
              <a:t>    /* Finish any remaining elements */</a:t>
            </a:r>
          </a:p>
          <a:p>
            <a:pPr algn="l">
              <a:lnSpc>
                <a:spcPct val="100000"/>
              </a:lnSpc>
              <a:tabLst>
                <a:tab pos="902709" algn="l"/>
                <a:tab pos="2256777" algn="l"/>
              </a:tabLst>
            </a:pPr>
            <a:r>
              <a:rPr lang="en-US" sz="1600" dirty="0">
                <a:latin typeface="Courier New" pitchFamily="49" charset="0"/>
              </a:rPr>
              <a:t>    for (; </a:t>
            </a:r>
            <a:r>
              <a:rPr lang="en-US" sz="1600" dirty="0" err="1">
                <a:latin typeface="Courier New" pitchFamily="49" charset="0"/>
              </a:rPr>
              <a:t>i</a:t>
            </a:r>
            <a:r>
              <a:rPr lang="en-US" sz="1600" dirty="0">
                <a:latin typeface="Courier New" pitchFamily="49" charset="0"/>
              </a:rPr>
              <a:t> &lt; length; </a:t>
            </a:r>
            <a:r>
              <a:rPr lang="en-US" sz="1600" dirty="0" err="1">
                <a:latin typeface="Courier New" pitchFamily="49" charset="0"/>
              </a:rPr>
              <a:t>i</a:t>
            </a: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x = x OP d[</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 = x;</a:t>
            </a:r>
          </a:p>
          <a:p>
            <a:pPr algn="l">
              <a:lnSpc>
                <a:spcPct val="100000"/>
              </a:lnSpc>
              <a:tabLst>
                <a:tab pos="902709" algn="l"/>
                <a:tab pos="2256777" algn="l"/>
              </a:tabLst>
            </a:pPr>
            <a:r>
              <a:rPr lang="en-US" sz="1600" dirty="0">
                <a:latin typeface="Courier New" pitchFamily="49" charset="0"/>
              </a:rPr>
              <a:t>}</a:t>
            </a:r>
          </a:p>
        </p:txBody>
      </p:sp>
    </p:spTree>
    <p:extLst>
      <p:ext uri="{BB962C8B-B14F-4D97-AF65-F5344CB8AC3E}">
        <p14:creationId xmlns:p14="http://schemas.microsoft.com/office/powerpoint/2010/main" val="26147656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5" name="Rectangle 45"/>
          <p:cNvSpPr>
            <a:spLocks noGrp="1" noChangeArrowheads="1"/>
          </p:cNvSpPr>
          <p:nvPr>
            <p:ph type="title"/>
          </p:nvPr>
        </p:nvSpPr>
        <p:spPr/>
        <p:txBody>
          <a:bodyPr/>
          <a:lstStyle/>
          <a:p>
            <a:pPr eaLnBrk="1" hangingPunct="1">
              <a:defRPr/>
            </a:pPr>
            <a:r>
              <a:rPr lang="en-US" smtClean="0"/>
              <a:t>Effect of Loop Unrolling</a:t>
            </a:r>
          </a:p>
        </p:txBody>
      </p:sp>
      <p:sp>
        <p:nvSpPr>
          <p:cNvPr id="788526" name="Rectangle 46"/>
          <p:cNvSpPr>
            <a:spLocks noGrp="1" noChangeArrowheads="1"/>
          </p:cNvSpPr>
          <p:nvPr>
            <p:ph idx="1"/>
          </p:nvPr>
        </p:nvSpPr>
        <p:spPr>
          <a:xfrm>
            <a:off x="378997" y="3879003"/>
            <a:ext cx="8295849" cy="2662061"/>
          </a:xfrm>
        </p:spPr>
        <p:txBody>
          <a:bodyPr/>
          <a:lstStyle/>
          <a:p>
            <a:pPr eaLnBrk="1" hangingPunct="1">
              <a:defRPr/>
            </a:pPr>
            <a:r>
              <a:rPr lang="en-US" dirty="0" smtClean="0"/>
              <a:t>Helps integer add</a:t>
            </a:r>
          </a:p>
          <a:p>
            <a:pPr lvl="1">
              <a:defRPr/>
            </a:pPr>
            <a:r>
              <a:rPr lang="en-US" dirty="0" smtClean="0"/>
              <a:t>Achieves latency bound</a:t>
            </a:r>
            <a:endParaRPr lang="en-US" dirty="0"/>
          </a:p>
          <a:p>
            <a:pPr eaLnBrk="1" hangingPunct="1">
              <a:defRPr/>
            </a:pPr>
            <a:r>
              <a:rPr lang="en-US" dirty="0" smtClean="0"/>
              <a:t>Others don’t improve. </a:t>
            </a:r>
            <a:r>
              <a:rPr lang="en-US" i="1" dirty="0" smtClean="0">
                <a:solidFill>
                  <a:srgbClr val="990000"/>
                </a:solidFill>
              </a:rPr>
              <a:t>Why?</a:t>
            </a:r>
          </a:p>
          <a:p>
            <a:pPr lvl="1" eaLnBrk="1" hangingPunct="1">
              <a:defRPr/>
            </a:pPr>
            <a:r>
              <a:rPr lang="en-US" dirty="0" smtClean="0"/>
              <a:t>Still sequential dependency</a:t>
            </a:r>
          </a:p>
        </p:txBody>
      </p:sp>
      <p:sp>
        <p:nvSpPr>
          <p:cNvPr id="22556" name="Rectangle 47"/>
          <p:cNvSpPr>
            <a:spLocks noChangeArrowheads="1"/>
          </p:cNvSpPr>
          <p:nvPr/>
        </p:nvSpPr>
        <p:spPr bwMode="auto">
          <a:xfrm>
            <a:off x="4489556" y="4183239"/>
            <a:ext cx="3761824" cy="366088"/>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graphicFrame>
        <p:nvGraphicFramePr>
          <p:cNvPr id="7" name="Group 49"/>
          <p:cNvGraphicFramePr>
            <a:graphicFrameLocks noGrp="1"/>
          </p:cNvGraphicFramePr>
          <p:nvPr>
            <p:extLst>
              <p:ext uri="{D42A27DB-BD31-4B8C-83A1-F6EECF244321}">
                <p14:modId xmlns:p14="http://schemas.microsoft.com/office/powerpoint/2010/main" val="1344030905"/>
              </p:ext>
            </p:extLst>
          </p:nvPr>
        </p:nvGraphicFramePr>
        <p:xfrm>
          <a:off x="1567857" y="1343872"/>
          <a:ext cx="5995587" cy="2162179"/>
        </p:xfrm>
        <a:graphic>
          <a:graphicData uri="http://schemas.openxmlformats.org/drawingml/2006/table">
            <a:tbl>
              <a:tblPr/>
              <a:tblGrid>
                <a:gridCol w="1720955">
                  <a:extLst>
                    <a:ext uri="{9D8B030D-6E8A-4147-A177-3AD203B41FA5}">
                      <a16:colId xmlns="" xmlns:a16="http://schemas.microsoft.com/office/drawing/2014/main" val="20000"/>
                    </a:ext>
                  </a:extLst>
                </a:gridCol>
                <a:gridCol w="1068658">
                  <a:extLst>
                    <a:ext uri="{9D8B030D-6E8A-4147-A177-3AD203B41FA5}">
                      <a16:colId xmlns="" xmlns:a16="http://schemas.microsoft.com/office/drawing/2014/main" val="20001"/>
                    </a:ext>
                  </a:extLst>
                </a:gridCol>
                <a:gridCol w="1068658">
                  <a:extLst>
                    <a:ext uri="{9D8B030D-6E8A-4147-A177-3AD203B41FA5}">
                      <a16:colId xmlns="" xmlns:a16="http://schemas.microsoft.com/office/drawing/2014/main" val="20002"/>
                    </a:ext>
                  </a:extLst>
                </a:gridCol>
                <a:gridCol w="1068658">
                  <a:extLst>
                    <a:ext uri="{9D8B030D-6E8A-4147-A177-3AD203B41FA5}">
                      <a16:colId xmlns="" xmlns:a16="http://schemas.microsoft.com/office/drawing/2014/main" val="20003"/>
                    </a:ext>
                  </a:extLst>
                </a:gridCol>
                <a:gridCol w="1068658">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2029324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2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408450" y="434871"/>
            <a:ext cx="8038113" cy="760589"/>
          </a:xfrm>
        </p:spPr>
        <p:txBody>
          <a:bodyPr/>
          <a:lstStyle/>
          <a:p>
            <a:pPr eaLnBrk="1" hangingPunct="1">
              <a:defRPr/>
            </a:pPr>
            <a:r>
              <a:rPr lang="en-US" dirty="0" smtClean="0"/>
              <a:t>Loop Unrolling with </a:t>
            </a:r>
            <a:r>
              <a:rPr lang="en-US" dirty="0" err="1" smtClean="0"/>
              <a:t>Reassociation</a:t>
            </a:r>
            <a:r>
              <a:rPr lang="en-US" dirty="0" smtClean="0"/>
              <a:t> (2x1a)</a:t>
            </a:r>
          </a:p>
        </p:txBody>
      </p:sp>
      <p:sp>
        <p:nvSpPr>
          <p:cNvPr id="23555" name="Rectangle 3"/>
          <p:cNvSpPr>
            <a:spLocks noGrp="1" noChangeArrowheads="1"/>
          </p:cNvSpPr>
          <p:nvPr>
            <p:ph idx="1"/>
          </p:nvPr>
        </p:nvSpPr>
        <p:spPr>
          <a:xfrm>
            <a:off x="456676" y="5660049"/>
            <a:ext cx="7928060" cy="576780"/>
          </a:xfrm>
        </p:spPr>
        <p:txBody>
          <a:bodyPr/>
          <a:lstStyle/>
          <a:p>
            <a:r>
              <a:rPr lang="en-US" sz="2800" dirty="0"/>
              <a:t>Can this change the result of the computation?</a:t>
            </a:r>
          </a:p>
          <a:p>
            <a:r>
              <a:rPr lang="en-US" sz="2800" dirty="0"/>
              <a:t>Yes, for FP. </a:t>
            </a:r>
            <a:r>
              <a:rPr lang="en-US" sz="2800" i="1" dirty="0">
                <a:solidFill>
                  <a:srgbClr val="C00000"/>
                </a:solidFill>
              </a:rPr>
              <a:t>Why?</a:t>
            </a:r>
          </a:p>
        </p:txBody>
      </p:sp>
      <p:sp>
        <p:nvSpPr>
          <p:cNvPr id="23556" name="Rectangle 4"/>
          <p:cNvSpPr>
            <a:spLocks noChangeArrowheads="1"/>
          </p:cNvSpPr>
          <p:nvPr/>
        </p:nvSpPr>
        <p:spPr bwMode="auto">
          <a:xfrm>
            <a:off x="913130" y="1293112"/>
            <a:ext cx="5975698" cy="4267611"/>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gn="l">
              <a:lnSpc>
                <a:spcPct val="100000"/>
              </a:lnSpc>
              <a:tabLst>
                <a:tab pos="902709" algn="l"/>
                <a:tab pos="2256777" algn="l"/>
              </a:tabLst>
            </a:pPr>
            <a:r>
              <a:rPr lang="en-US" sz="1600" dirty="0">
                <a:latin typeface="Courier New" pitchFamily="49" charset="0"/>
              </a:rPr>
              <a:t>void unroll2aa_combine(</a:t>
            </a:r>
            <a:r>
              <a:rPr lang="en-US" sz="1600" dirty="0" err="1">
                <a:latin typeface="Courier New" pitchFamily="49" charset="0"/>
              </a:rPr>
              <a:t>vec_ptr</a:t>
            </a:r>
            <a:r>
              <a:rPr lang="en-US" sz="1600" dirty="0">
                <a:latin typeface="Courier New" pitchFamily="49" charset="0"/>
              </a:rPr>
              <a:t> v, </a:t>
            </a:r>
            <a:r>
              <a:rPr lang="en-US" sz="1600" dirty="0" err="1">
                <a:latin typeface="Courier New" pitchFamily="49" charset="0"/>
              </a:rPr>
              <a:t>data_t</a:t>
            </a: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long length = </a:t>
            </a:r>
            <a:r>
              <a:rPr lang="en-US" sz="1600" dirty="0" err="1">
                <a:latin typeface="Courier New" pitchFamily="49" charset="0"/>
              </a:rPr>
              <a:t>vec_length</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long limit = length-1;</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*d = </a:t>
            </a:r>
            <a:r>
              <a:rPr lang="en-US" sz="1600" dirty="0" err="1">
                <a:latin typeface="Courier New" pitchFamily="49" charset="0"/>
              </a:rPr>
              <a:t>get_vec_start</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x = IDENT;</a:t>
            </a:r>
          </a:p>
          <a:p>
            <a:pPr algn="l">
              <a:lnSpc>
                <a:spcPct val="100000"/>
              </a:lnSpc>
              <a:tabLst>
                <a:tab pos="902709" algn="l"/>
                <a:tab pos="2256777" algn="l"/>
              </a:tabLst>
            </a:pPr>
            <a:r>
              <a:rPr lang="en-US" sz="1600" dirty="0">
                <a:latin typeface="Courier New" pitchFamily="49" charset="0"/>
              </a:rPr>
              <a:t>    long </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 Combine 2 elements at a time */</a:t>
            </a:r>
          </a:p>
          <a:p>
            <a:pPr algn="l">
              <a:lnSpc>
                <a:spcPct val="100000"/>
              </a:lnSpc>
              <a:tabLst>
                <a:tab pos="902709" algn="l"/>
                <a:tab pos="2256777" algn="l"/>
              </a:tabLst>
            </a:pPr>
            <a:r>
              <a:rPr lang="en-US" sz="1600" dirty="0">
                <a:latin typeface="Courier New" pitchFamily="49" charset="0"/>
              </a:rPr>
              <a:t>    </a:t>
            </a:r>
            <a:r>
              <a:rPr lang="en-US" sz="1600" dirty="0">
                <a:solidFill>
                  <a:srgbClr val="A50021"/>
                </a:solidFill>
                <a:latin typeface="Courier New" pitchFamily="49" charset="0"/>
              </a:rPr>
              <a:t>for (</a:t>
            </a:r>
            <a:r>
              <a:rPr lang="en-US" sz="1600" dirty="0" err="1">
                <a:solidFill>
                  <a:srgbClr val="A50021"/>
                </a:solidFill>
                <a:latin typeface="Courier New" pitchFamily="49" charset="0"/>
              </a:rPr>
              <a:t>i</a:t>
            </a:r>
            <a:r>
              <a:rPr lang="en-US" sz="1600" dirty="0">
                <a:solidFill>
                  <a:srgbClr val="A50021"/>
                </a:solidFill>
                <a:latin typeface="Courier New" pitchFamily="49" charset="0"/>
              </a:rPr>
              <a:t> = 0; </a:t>
            </a:r>
            <a:r>
              <a:rPr lang="en-US" sz="1600" dirty="0" err="1">
                <a:solidFill>
                  <a:srgbClr val="A50021"/>
                </a:solidFill>
                <a:latin typeface="Courier New" pitchFamily="49" charset="0"/>
              </a:rPr>
              <a:t>i</a:t>
            </a:r>
            <a:r>
              <a:rPr lang="en-US" sz="1600" dirty="0">
                <a:solidFill>
                  <a:srgbClr val="A50021"/>
                </a:solidFill>
                <a:latin typeface="Courier New" pitchFamily="49" charset="0"/>
              </a:rPr>
              <a:t> &lt; limit; </a:t>
            </a:r>
            <a:r>
              <a:rPr lang="en-US" sz="1600" dirty="0" err="1">
                <a:solidFill>
                  <a:srgbClr val="A50021"/>
                </a:solidFill>
                <a:latin typeface="Courier New" pitchFamily="49" charset="0"/>
              </a:rPr>
              <a:t>i</a:t>
            </a:r>
            <a:r>
              <a:rPr lang="en-US" sz="1600" dirty="0">
                <a:solidFill>
                  <a:srgbClr val="A50021"/>
                </a:solidFill>
                <a:latin typeface="Courier New" pitchFamily="49" charset="0"/>
              </a:rPr>
              <a:t>+=2) {</a:t>
            </a:r>
          </a:p>
          <a:p>
            <a:pPr algn="l">
              <a:lnSpc>
                <a:spcPct val="100000"/>
              </a:lnSpc>
              <a:tabLst>
                <a:tab pos="902709" algn="l"/>
                <a:tab pos="2256777" algn="l"/>
              </a:tabLst>
            </a:pPr>
            <a:r>
              <a:rPr lang="en-US" sz="1600" dirty="0">
                <a:solidFill>
                  <a:srgbClr val="A50021"/>
                </a:solidFill>
                <a:latin typeface="Courier New" pitchFamily="49" charset="0"/>
              </a:rPr>
              <a:t>	x = x OP </a:t>
            </a:r>
            <a:r>
              <a:rPr lang="en-US" sz="1600" dirty="0">
                <a:solidFill>
                  <a:schemeClr val="folHlink"/>
                </a:solidFill>
                <a:latin typeface="Courier New" pitchFamily="49" charset="0"/>
              </a:rPr>
              <a:t>(</a:t>
            </a:r>
            <a:r>
              <a:rPr lang="en-US" sz="1600" dirty="0">
                <a:solidFill>
                  <a:srgbClr val="A50021"/>
                </a:solidFill>
                <a:latin typeface="Courier New" pitchFamily="49" charset="0"/>
              </a:rPr>
              <a:t>d[</a:t>
            </a:r>
            <a:r>
              <a:rPr lang="en-US" sz="1600" dirty="0" err="1">
                <a:solidFill>
                  <a:srgbClr val="A50021"/>
                </a:solidFill>
                <a:latin typeface="Courier New" pitchFamily="49" charset="0"/>
              </a:rPr>
              <a:t>i</a:t>
            </a:r>
            <a:r>
              <a:rPr lang="en-US" sz="1600" dirty="0">
                <a:solidFill>
                  <a:srgbClr val="A50021"/>
                </a:solidFill>
                <a:latin typeface="Courier New" pitchFamily="49" charset="0"/>
              </a:rPr>
              <a:t>] OP d[i+1]</a:t>
            </a:r>
            <a:r>
              <a:rPr lang="en-US" sz="1600" dirty="0">
                <a:solidFill>
                  <a:schemeClr val="folHlink"/>
                </a:solidFill>
                <a:latin typeface="Courier New" pitchFamily="49" charset="0"/>
              </a:rPr>
              <a:t>)</a:t>
            </a:r>
            <a:r>
              <a:rPr lang="en-US" sz="1600" dirty="0">
                <a:solidFill>
                  <a:srgbClr val="A50021"/>
                </a:solidFill>
                <a:latin typeface="Courier New" pitchFamily="49" charset="0"/>
              </a:rPr>
              <a:t>;</a:t>
            </a:r>
          </a:p>
          <a:p>
            <a:pPr algn="l">
              <a:lnSpc>
                <a:spcPct val="100000"/>
              </a:lnSpc>
              <a:tabLst>
                <a:tab pos="902709" algn="l"/>
                <a:tab pos="2256777" algn="l"/>
              </a:tabLst>
            </a:pPr>
            <a:r>
              <a:rPr lang="en-US" sz="1600" dirty="0">
                <a:solidFill>
                  <a:srgbClr val="A50021"/>
                </a:solidFill>
                <a:latin typeface="Courier New" pitchFamily="49" charset="0"/>
              </a:rPr>
              <a:t>    }</a:t>
            </a:r>
          </a:p>
          <a:p>
            <a:pPr algn="l">
              <a:lnSpc>
                <a:spcPct val="100000"/>
              </a:lnSpc>
              <a:tabLst>
                <a:tab pos="902709" algn="l"/>
                <a:tab pos="2256777" algn="l"/>
              </a:tabLst>
            </a:pPr>
            <a:r>
              <a:rPr lang="en-US" sz="1600" dirty="0">
                <a:latin typeface="Courier New" pitchFamily="49" charset="0"/>
              </a:rPr>
              <a:t>    /* Finish any remaining elements */</a:t>
            </a:r>
          </a:p>
          <a:p>
            <a:pPr algn="l">
              <a:lnSpc>
                <a:spcPct val="100000"/>
              </a:lnSpc>
              <a:tabLst>
                <a:tab pos="902709" algn="l"/>
                <a:tab pos="2256777" algn="l"/>
              </a:tabLst>
            </a:pPr>
            <a:r>
              <a:rPr lang="en-US" sz="1600" dirty="0">
                <a:latin typeface="Courier New" pitchFamily="49" charset="0"/>
              </a:rPr>
              <a:t>    for (; </a:t>
            </a:r>
            <a:r>
              <a:rPr lang="en-US" sz="1600" dirty="0" err="1">
                <a:latin typeface="Courier New" pitchFamily="49" charset="0"/>
              </a:rPr>
              <a:t>i</a:t>
            </a:r>
            <a:r>
              <a:rPr lang="en-US" sz="1600" dirty="0">
                <a:latin typeface="Courier New" pitchFamily="49" charset="0"/>
              </a:rPr>
              <a:t> &lt; length; </a:t>
            </a:r>
            <a:r>
              <a:rPr lang="en-US" sz="1600" dirty="0" err="1">
                <a:latin typeface="Courier New" pitchFamily="49" charset="0"/>
              </a:rPr>
              <a:t>i</a:t>
            </a: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x = x OP d[</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 = x;</a:t>
            </a:r>
          </a:p>
          <a:p>
            <a:pPr algn="l">
              <a:lnSpc>
                <a:spcPct val="100000"/>
              </a:lnSpc>
              <a:tabLst>
                <a:tab pos="902709" algn="l"/>
                <a:tab pos="2256777" algn="l"/>
              </a:tabLst>
            </a:pPr>
            <a:r>
              <a:rPr lang="en-US" sz="1600" dirty="0">
                <a:latin typeface="Courier New" pitchFamily="49" charset="0"/>
              </a:rPr>
              <a:t>}</a:t>
            </a:r>
          </a:p>
        </p:txBody>
      </p:sp>
      <p:sp>
        <p:nvSpPr>
          <p:cNvPr id="5" name="Rectangle 47"/>
          <p:cNvSpPr>
            <a:spLocks noChangeArrowheads="1"/>
          </p:cNvSpPr>
          <p:nvPr/>
        </p:nvSpPr>
        <p:spPr bwMode="auto">
          <a:xfrm>
            <a:off x="5007916" y="4822636"/>
            <a:ext cx="3761824" cy="366088"/>
          </a:xfrm>
          <a:prstGeom prst="rect">
            <a:avLst/>
          </a:prstGeom>
          <a:solidFill>
            <a:srgbClr val="F1C7C7"/>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sp>
        <p:nvSpPr>
          <p:cNvPr id="6" name="TextBox 5"/>
          <p:cNvSpPr txBox="1"/>
          <p:nvPr/>
        </p:nvSpPr>
        <p:spPr>
          <a:xfrm>
            <a:off x="4998289" y="4454098"/>
            <a:ext cx="1998457" cy="346101"/>
          </a:xfrm>
          <a:prstGeom prst="rect">
            <a:avLst/>
          </a:prstGeom>
          <a:solidFill>
            <a:schemeClr val="bg2">
              <a:lumMod val="20000"/>
              <a:lumOff val="80000"/>
            </a:schemeClr>
          </a:solidFill>
        </p:spPr>
        <p:txBody>
          <a:bodyPr wrap="none" lIns="90279" tIns="45126" rIns="90279" bIns="45126" rtlCol="0">
            <a:spAutoFit/>
          </a:bodyPr>
          <a:lstStyle/>
          <a:p>
            <a:r>
              <a:rPr lang="en-US" dirty="0">
                <a:latin typeface="Calibri" pitchFamily="34" charset="0"/>
              </a:rPr>
              <a:t>Compare to before</a:t>
            </a:r>
          </a:p>
        </p:txBody>
      </p:sp>
    </p:spTree>
    <p:extLst>
      <p:ext uri="{BB962C8B-B14F-4D97-AF65-F5344CB8AC3E}">
        <p14:creationId xmlns:p14="http://schemas.microsoft.com/office/powerpoint/2010/main" val="33275995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26" name="Rectangle 26"/>
          <p:cNvSpPr>
            <a:spLocks noGrp="1" noChangeArrowheads="1"/>
          </p:cNvSpPr>
          <p:nvPr>
            <p:ph type="title"/>
          </p:nvPr>
        </p:nvSpPr>
        <p:spPr/>
        <p:txBody>
          <a:bodyPr/>
          <a:lstStyle/>
          <a:p>
            <a:pPr eaLnBrk="1" hangingPunct="1">
              <a:defRPr/>
            </a:pPr>
            <a:r>
              <a:rPr lang="en-US" smtClean="0"/>
              <a:t>Effect of Reassociation</a:t>
            </a:r>
          </a:p>
        </p:txBody>
      </p:sp>
      <p:sp>
        <p:nvSpPr>
          <p:cNvPr id="793627" name="Rectangle 27"/>
          <p:cNvSpPr>
            <a:spLocks noGrp="1" noChangeArrowheads="1"/>
          </p:cNvSpPr>
          <p:nvPr>
            <p:ph idx="1"/>
          </p:nvPr>
        </p:nvSpPr>
        <p:spPr>
          <a:xfrm>
            <a:off x="290220" y="4701554"/>
            <a:ext cx="8295849" cy="1731870"/>
          </a:xfrm>
        </p:spPr>
        <p:txBody>
          <a:bodyPr/>
          <a:lstStyle/>
          <a:p>
            <a:pPr eaLnBrk="1" hangingPunct="1">
              <a:defRPr/>
            </a:pPr>
            <a:r>
              <a:rPr lang="en-US" dirty="0" smtClean="0"/>
              <a:t>Nearly 2x speedup for </a:t>
            </a:r>
            <a:r>
              <a:rPr lang="en-US" dirty="0" err="1" smtClean="0"/>
              <a:t>Int</a:t>
            </a:r>
            <a:r>
              <a:rPr lang="en-US" dirty="0" smtClean="0"/>
              <a:t> *, FP +, FP *</a:t>
            </a:r>
          </a:p>
          <a:p>
            <a:pPr lvl="1" eaLnBrk="1" hangingPunct="1">
              <a:defRPr/>
            </a:pPr>
            <a:r>
              <a:rPr lang="en-US" dirty="0" smtClean="0"/>
              <a:t>Reason: Breaks sequential dependency</a:t>
            </a:r>
          </a:p>
          <a:p>
            <a:pPr lvl="1" eaLnBrk="1" hangingPunct="1">
              <a:defRPr/>
            </a:pPr>
            <a:endParaRPr lang="en-US" dirty="0" smtClean="0"/>
          </a:p>
          <a:p>
            <a:pPr lvl="1" eaLnBrk="1" hangingPunct="1">
              <a:defRPr/>
            </a:pPr>
            <a:endParaRPr lang="en-US" dirty="0" smtClean="0"/>
          </a:p>
          <a:p>
            <a:pPr lvl="1" eaLnBrk="1" hangingPunct="1">
              <a:defRPr/>
            </a:pPr>
            <a:r>
              <a:rPr lang="en-US" dirty="0" smtClean="0"/>
              <a:t>Why is that? (next slide)</a:t>
            </a:r>
          </a:p>
        </p:txBody>
      </p:sp>
      <p:sp>
        <p:nvSpPr>
          <p:cNvPr id="24610" name="Rectangle 28"/>
          <p:cNvSpPr>
            <a:spLocks noChangeArrowheads="1"/>
          </p:cNvSpPr>
          <p:nvPr/>
        </p:nvSpPr>
        <p:spPr bwMode="auto">
          <a:xfrm>
            <a:off x="1141412" y="5642675"/>
            <a:ext cx="3761824" cy="366088"/>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graphicFrame>
        <p:nvGraphicFramePr>
          <p:cNvPr id="8" name="Group 49"/>
          <p:cNvGraphicFramePr>
            <a:graphicFrameLocks noGrp="1"/>
          </p:cNvGraphicFramePr>
          <p:nvPr>
            <p:extLst>
              <p:ext uri="{D42A27DB-BD31-4B8C-83A1-F6EECF244321}">
                <p14:modId xmlns:p14="http://schemas.microsoft.com/office/powerpoint/2010/main" val="3390667064"/>
              </p:ext>
            </p:extLst>
          </p:nvPr>
        </p:nvGraphicFramePr>
        <p:xfrm>
          <a:off x="1567857" y="1064935"/>
          <a:ext cx="5995587" cy="3161290"/>
        </p:xfrm>
        <a:graphic>
          <a:graphicData uri="http://schemas.openxmlformats.org/drawingml/2006/table">
            <a:tbl>
              <a:tblPr/>
              <a:tblGrid>
                <a:gridCol w="1720955">
                  <a:extLst>
                    <a:ext uri="{9D8B030D-6E8A-4147-A177-3AD203B41FA5}">
                      <a16:colId xmlns="" xmlns:a16="http://schemas.microsoft.com/office/drawing/2014/main" val="20000"/>
                    </a:ext>
                  </a:extLst>
                </a:gridCol>
                <a:gridCol w="1068658">
                  <a:extLst>
                    <a:ext uri="{9D8B030D-6E8A-4147-A177-3AD203B41FA5}">
                      <a16:colId xmlns="" xmlns:a16="http://schemas.microsoft.com/office/drawing/2014/main" val="20001"/>
                    </a:ext>
                  </a:extLst>
                </a:gridCol>
                <a:gridCol w="1068658">
                  <a:extLst>
                    <a:ext uri="{9D8B030D-6E8A-4147-A177-3AD203B41FA5}">
                      <a16:colId xmlns="" xmlns:a16="http://schemas.microsoft.com/office/drawing/2014/main" val="20002"/>
                    </a:ext>
                  </a:extLst>
                </a:gridCol>
                <a:gridCol w="1068658">
                  <a:extLst>
                    <a:ext uri="{9D8B030D-6E8A-4147-A177-3AD203B41FA5}">
                      <a16:colId xmlns="" xmlns:a16="http://schemas.microsoft.com/office/drawing/2014/main" val="20003"/>
                    </a:ext>
                  </a:extLst>
                </a:gridCol>
                <a:gridCol w="1068658">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2.51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4"/>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5"/>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Throughput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6"/>
                  </a:ext>
                </a:extLst>
              </a:tr>
            </a:tbl>
          </a:graphicData>
        </a:graphic>
      </p:graphicFrame>
      <p:cxnSp>
        <p:nvCxnSpPr>
          <p:cNvPr id="3" name="Straight Arrow Connector 2"/>
          <p:cNvCxnSpPr/>
          <p:nvPr/>
        </p:nvCxnSpPr>
        <p:spPr bwMode="auto">
          <a:xfrm flipH="1" flipV="1">
            <a:off x="7381134" y="4259408"/>
            <a:ext cx="380471" cy="608471"/>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4" name="TextBox 3"/>
          <p:cNvSpPr txBox="1"/>
          <p:nvPr/>
        </p:nvSpPr>
        <p:spPr>
          <a:xfrm>
            <a:off x="6955795" y="4773741"/>
            <a:ext cx="2163466" cy="595400"/>
          </a:xfrm>
          <a:prstGeom prst="rect">
            <a:avLst/>
          </a:prstGeom>
          <a:noFill/>
        </p:spPr>
        <p:txBody>
          <a:bodyPr wrap="none" lIns="90279" tIns="45126" rIns="90279" bIns="45126" rtlCol="0">
            <a:spAutoFit/>
          </a:bodyPr>
          <a:lstStyle/>
          <a:p>
            <a:r>
              <a:rPr lang="en-US" dirty="0">
                <a:latin typeface="Calibri" pitchFamily="34" charset="0"/>
              </a:rPr>
              <a:t>2 </a:t>
            </a:r>
            <a:r>
              <a:rPr lang="en-US" dirty="0" err="1">
                <a:latin typeface="Calibri" pitchFamily="34" charset="0"/>
              </a:rPr>
              <a:t>func</a:t>
            </a:r>
            <a:r>
              <a:rPr lang="en-US" dirty="0">
                <a:latin typeface="Calibri" pitchFamily="34" charset="0"/>
              </a:rPr>
              <a:t>. units for FP *</a:t>
            </a:r>
          </a:p>
          <a:p>
            <a:r>
              <a:rPr lang="en-US" dirty="0">
                <a:latin typeface="Calibri" pitchFamily="34" charset="0"/>
              </a:rPr>
              <a:t>2 </a:t>
            </a:r>
            <a:r>
              <a:rPr lang="en-US" dirty="0" err="1">
                <a:latin typeface="Calibri" pitchFamily="34" charset="0"/>
              </a:rPr>
              <a:t>func</a:t>
            </a:r>
            <a:r>
              <a:rPr lang="en-US" dirty="0">
                <a:latin typeface="Calibri" pitchFamily="34" charset="0"/>
              </a:rPr>
              <a:t>. units for load</a:t>
            </a:r>
          </a:p>
        </p:txBody>
      </p:sp>
      <p:cxnSp>
        <p:nvCxnSpPr>
          <p:cNvPr id="9" name="Straight Arrow Connector 8"/>
          <p:cNvCxnSpPr/>
          <p:nvPr/>
        </p:nvCxnSpPr>
        <p:spPr bwMode="auto">
          <a:xfrm flipH="1" flipV="1">
            <a:off x="4185179" y="4183239"/>
            <a:ext cx="1769353" cy="1578906"/>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10" name="TextBox 9"/>
          <p:cNvSpPr txBox="1"/>
          <p:nvPr/>
        </p:nvSpPr>
        <p:spPr>
          <a:xfrm>
            <a:off x="5579688" y="5686085"/>
            <a:ext cx="2176290" cy="595400"/>
          </a:xfrm>
          <a:prstGeom prst="rect">
            <a:avLst/>
          </a:prstGeom>
          <a:noFill/>
        </p:spPr>
        <p:txBody>
          <a:bodyPr wrap="none" lIns="90279" tIns="45126" rIns="90279" bIns="45126" rtlCol="0">
            <a:spAutoFit/>
          </a:bodyPr>
          <a:lstStyle/>
          <a:p>
            <a:r>
              <a:rPr lang="en-US" dirty="0">
                <a:latin typeface="Calibri" pitchFamily="34" charset="0"/>
              </a:rPr>
              <a:t>4 </a:t>
            </a:r>
            <a:r>
              <a:rPr lang="en-US" dirty="0" err="1">
                <a:latin typeface="Calibri" pitchFamily="34" charset="0"/>
              </a:rPr>
              <a:t>func</a:t>
            </a:r>
            <a:r>
              <a:rPr lang="en-US" dirty="0">
                <a:latin typeface="Calibri" pitchFamily="34" charset="0"/>
              </a:rPr>
              <a:t>. units for </a:t>
            </a:r>
            <a:r>
              <a:rPr lang="en-US" dirty="0" err="1">
                <a:latin typeface="Calibri" pitchFamily="34" charset="0"/>
              </a:rPr>
              <a:t>int</a:t>
            </a:r>
            <a:r>
              <a:rPr lang="en-US" dirty="0">
                <a:latin typeface="Calibri" pitchFamily="34" charset="0"/>
              </a:rPr>
              <a:t> +</a:t>
            </a:r>
          </a:p>
          <a:p>
            <a:r>
              <a:rPr lang="en-US" dirty="0">
                <a:latin typeface="Calibri" pitchFamily="34" charset="0"/>
              </a:rPr>
              <a:t>2 </a:t>
            </a:r>
            <a:r>
              <a:rPr lang="en-US" dirty="0" err="1">
                <a:latin typeface="Calibri" pitchFamily="34" charset="0"/>
              </a:rPr>
              <a:t>func</a:t>
            </a:r>
            <a:r>
              <a:rPr lang="en-US" dirty="0">
                <a:latin typeface="Calibri" pitchFamily="34" charset="0"/>
              </a:rPr>
              <a:t>. units for load</a:t>
            </a:r>
          </a:p>
        </p:txBody>
      </p:sp>
    </p:spTree>
    <p:extLst>
      <p:ext uri="{BB962C8B-B14F-4D97-AF65-F5344CB8AC3E}">
        <p14:creationId xmlns:p14="http://schemas.microsoft.com/office/powerpoint/2010/main" val="2081039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3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3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362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27" grpId="0" build="p"/>
      <p:bldP spid="246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989224" y="334343"/>
            <a:ext cx="5854495" cy="572026"/>
          </a:xfrm>
        </p:spPr>
        <p:txBody>
          <a:bodyPr/>
          <a:lstStyle/>
          <a:p>
            <a:pPr eaLnBrk="1" hangingPunct="1">
              <a:defRPr/>
            </a:pPr>
            <a:r>
              <a:rPr lang="en-US" dirty="0" smtClean="0">
                <a:ea typeface="ＭＳ Ｐゴシック" pitchFamily="-1" charset="-128"/>
              </a:rPr>
              <a:t>Pipelined Execution</a:t>
            </a:r>
            <a:endParaRPr lang="en-US" dirty="0">
              <a:ea typeface="ＭＳ Ｐゴシック" pitchFamily="-1" charset="-128"/>
            </a:endParaRPr>
          </a:p>
        </p:txBody>
      </p:sp>
      <p:grpSp>
        <p:nvGrpSpPr>
          <p:cNvPr id="24578" name="Group 1"/>
          <p:cNvGrpSpPr>
            <a:grpSpLocks/>
          </p:cNvGrpSpPr>
          <p:nvPr/>
        </p:nvGrpSpPr>
        <p:grpSpPr bwMode="auto">
          <a:xfrm>
            <a:off x="2886823" y="1064884"/>
            <a:ext cx="5559630" cy="5248063"/>
            <a:chOff x="2890082" y="1066800"/>
            <a:chExt cx="5568118" cy="5257800"/>
          </a:xfrm>
        </p:grpSpPr>
        <p:sp>
          <p:nvSpPr>
            <p:cNvPr id="421891" name="Rectangle 3"/>
            <p:cNvSpPr>
              <a:spLocks noChangeArrowheads="1"/>
            </p:cNvSpPr>
            <p:nvPr/>
          </p:nvSpPr>
          <p:spPr bwMode="auto">
            <a:xfrm>
              <a:off x="3428317" y="3276600"/>
              <a:ext cx="5029883" cy="30480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b"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Execution Unit (EU)</a:t>
              </a:r>
            </a:p>
          </p:txBody>
        </p:sp>
        <p:sp>
          <p:nvSpPr>
            <p:cNvPr id="24585" name="Rectangle 4"/>
            <p:cNvSpPr>
              <a:spLocks noChangeArrowheads="1"/>
            </p:cNvSpPr>
            <p:nvPr/>
          </p:nvSpPr>
          <p:spPr bwMode="auto">
            <a:xfrm>
              <a:off x="3886200" y="3657600"/>
              <a:ext cx="4495800" cy="838200"/>
            </a:xfrm>
            <a:prstGeom prst="rect">
              <a:avLst/>
            </a:prstGeom>
            <a:solidFill>
              <a:srgbClr val="969696"/>
            </a:solidFill>
            <a:ln w="9525">
              <a:solidFill>
                <a:schemeClr val="tx1"/>
              </a:solidFill>
              <a:miter lim="800000"/>
              <a:headEnd/>
              <a:tailEnd/>
            </a:ln>
          </p:spPr>
          <p:txBody>
            <a:bodyPr wrap="none" anchor="ctr"/>
            <a:lstStyle/>
            <a:p>
              <a:pPr algn="r" eaLnBrk="1" hangingPunct="1">
                <a:lnSpc>
                  <a:spcPct val="100000"/>
                </a:lnSpc>
              </a:pPr>
              <a:r>
                <a:rPr lang="en-US" sz="1200" b="0">
                  <a:solidFill>
                    <a:srgbClr val="000066"/>
                  </a:solidFill>
                  <a:latin typeface="Arial" charset="0"/>
                </a:rPr>
                <a:t>Functional</a:t>
              </a:r>
            </a:p>
            <a:p>
              <a:pPr algn="r" eaLnBrk="1" hangingPunct="1">
                <a:lnSpc>
                  <a:spcPct val="100000"/>
                </a:lnSpc>
              </a:pPr>
              <a:r>
                <a:rPr lang="en-US" sz="1200" b="0">
                  <a:solidFill>
                    <a:srgbClr val="000066"/>
                  </a:solidFill>
                  <a:latin typeface="Arial" charset="0"/>
                </a:rPr>
                <a:t>Units</a:t>
              </a:r>
            </a:p>
          </p:txBody>
        </p:sp>
        <p:sp>
          <p:nvSpPr>
            <p:cNvPr id="421893" name="Rectangle 5"/>
            <p:cNvSpPr>
              <a:spLocks noChangeArrowheads="1"/>
            </p:cNvSpPr>
            <p:nvPr/>
          </p:nvSpPr>
          <p:spPr bwMode="auto">
            <a:xfrm>
              <a:off x="3428317" y="1066800"/>
              <a:ext cx="4953673" cy="18288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Instruction Control Unit (ICU)</a:t>
              </a:r>
            </a:p>
          </p:txBody>
        </p:sp>
        <p:sp>
          <p:nvSpPr>
            <p:cNvPr id="24587" name="Rectangle 6"/>
            <p:cNvSpPr>
              <a:spLocks noChangeArrowheads="1"/>
            </p:cNvSpPr>
            <p:nvPr/>
          </p:nvSpPr>
          <p:spPr bwMode="auto">
            <a:xfrm>
              <a:off x="39624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Integer/</a:t>
              </a:r>
            </a:p>
            <a:p>
              <a:pPr eaLnBrk="1" hangingPunct="1">
                <a:lnSpc>
                  <a:spcPct val="100000"/>
                </a:lnSpc>
              </a:pPr>
              <a:r>
                <a:rPr lang="en-US" sz="1000" b="0">
                  <a:solidFill>
                    <a:srgbClr val="FFFFFF"/>
                  </a:solidFill>
                  <a:latin typeface="Arial" charset="0"/>
                </a:rPr>
                <a:t>Branch</a:t>
              </a:r>
            </a:p>
          </p:txBody>
        </p:sp>
        <p:sp>
          <p:nvSpPr>
            <p:cNvPr id="24588" name="Rectangle 7"/>
            <p:cNvSpPr>
              <a:spLocks noChangeArrowheads="1"/>
            </p:cNvSpPr>
            <p:nvPr/>
          </p:nvSpPr>
          <p:spPr bwMode="auto">
            <a:xfrm>
              <a:off x="51816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Add</a:t>
              </a:r>
            </a:p>
          </p:txBody>
        </p:sp>
        <p:sp>
          <p:nvSpPr>
            <p:cNvPr id="24589" name="Rectangle 8"/>
            <p:cNvSpPr>
              <a:spLocks noChangeArrowheads="1"/>
            </p:cNvSpPr>
            <p:nvPr/>
          </p:nvSpPr>
          <p:spPr bwMode="auto">
            <a:xfrm>
              <a:off x="57912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Mult/Div</a:t>
              </a:r>
            </a:p>
          </p:txBody>
        </p:sp>
        <p:sp>
          <p:nvSpPr>
            <p:cNvPr id="24590" name="Rectangle 9"/>
            <p:cNvSpPr>
              <a:spLocks noChangeArrowheads="1"/>
            </p:cNvSpPr>
            <p:nvPr/>
          </p:nvSpPr>
          <p:spPr bwMode="auto">
            <a:xfrm>
              <a:off x="64008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Load</a:t>
              </a:r>
            </a:p>
          </p:txBody>
        </p:sp>
        <p:sp>
          <p:nvSpPr>
            <p:cNvPr id="24591" name="Rectangle 10"/>
            <p:cNvSpPr>
              <a:spLocks noChangeArrowheads="1"/>
            </p:cNvSpPr>
            <p:nvPr/>
          </p:nvSpPr>
          <p:spPr bwMode="auto">
            <a:xfrm>
              <a:off x="70104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Store</a:t>
              </a:r>
            </a:p>
          </p:txBody>
        </p:sp>
        <p:sp>
          <p:nvSpPr>
            <p:cNvPr id="24592" name="Rectangle 11"/>
            <p:cNvSpPr>
              <a:spLocks noChangeArrowheads="1"/>
            </p:cNvSpPr>
            <p:nvPr/>
          </p:nvSpPr>
          <p:spPr bwMode="auto">
            <a:xfrm>
              <a:off x="7315200" y="1524000"/>
              <a:ext cx="838200" cy="10668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Cache</a:t>
              </a:r>
            </a:p>
          </p:txBody>
        </p:sp>
        <p:sp>
          <p:nvSpPr>
            <p:cNvPr id="24593" name="Rectangle 12"/>
            <p:cNvSpPr>
              <a:spLocks noChangeArrowheads="1"/>
            </p:cNvSpPr>
            <p:nvPr/>
          </p:nvSpPr>
          <p:spPr bwMode="auto">
            <a:xfrm>
              <a:off x="6400800" y="5334000"/>
              <a:ext cx="1143000" cy="6096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Data</a:t>
              </a:r>
            </a:p>
            <a:p>
              <a:pPr eaLnBrk="1" hangingPunct="1">
                <a:lnSpc>
                  <a:spcPct val="100000"/>
                </a:lnSpc>
              </a:pPr>
              <a:r>
                <a:rPr lang="en-US" sz="1200" b="0">
                  <a:solidFill>
                    <a:srgbClr val="FFFFFF"/>
                  </a:solidFill>
                  <a:latin typeface="Arial" charset="0"/>
                </a:rPr>
                <a:t>Cache</a:t>
              </a:r>
            </a:p>
          </p:txBody>
        </p:sp>
        <p:sp>
          <p:nvSpPr>
            <p:cNvPr id="24594" name="Rectangle 13"/>
            <p:cNvSpPr>
              <a:spLocks noChangeArrowheads="1"/>
            </p:cNvSpPr>
            <p:nvPr/>
          </p:nvSpPr>
          <p:spPr bwMode="auto">
            <a:xfrm>
              <a:off x="5562600" y="14478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Fetch</a:t>
              </a:r>
            </a:p>
            <a:p>
              <a:pPr eaLnBrk="1" hangingPunct="1">
                <a:lnSpc>
                  <a:spcPct val="100000"/>
                </a:lnSpc>
              </a:pPr>
              <a:r>
                <a:rPr lang="en-US" sz="1200" b="0">
                  <a:solidFill>
                    <a:srgbClr val="FFFFFF"/>
                  </a:solidFill>
                  <a:latin typeface="Arial" charset="0"/>
                </a:rPr>
                <a:t>Control</a:t>
              </a:r>
            </a:p>
          </p:txBody>
        </p:sp>
        <p:sp>
          <p:nvSpPr>
            <p:cNvPr id="24595" name="Rectangle 14"/>
            <p:cNvSpPr>
              <a:spLocks noChangeArrowheads="1"/>
            </p:cNvSpPr>
            <p:nvPr/>
          </p:nvSpPr>
          <p:spPr bwMode="auto">
            <a:xfrm>
              <a:off x="5562600" y="20574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Decode</a:t>
              </a:r>
            </a:p>
          </p:txBody>
        </p:sp>
        <p:sp>
          <p:nvSpPr>
            <p:cNvPr id="24596" name="Line 15"/>
            <p:cNvSpPr>
              <a:spLocks noChangeShapeType="1"/>
            </p:cNvSpPr>
            <p:nvPr/>
          </p:nvSpPr>
          <p:spPr bwMode="auto">
            <a:xfrm>
              <a:off x="6477000" y="16764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597" name="Line 16"/>
            <p:cNvSpPr>
              <a:spLocks noChangeShapeType="1"/>
            </p:cNvSpPr>
            <p:nvPr/>
          </p:nvSpPr>
          <p:spPr bwMode="auto">
            <a:xfrm flipH="1">
              <a:off x="6477000" y="22860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598" name="Line 17"/>
            <p:cNvSpPr>
              <a:spLocks noChangeShapeType="1"/>
            </p:cNvSpPr>
            <p:nvPr/>
          </p:nvSpPr>
          <p:spPr bwMode="auto">
            <a:xfrm>
              <a:off x="6019800" y="2590800"/>
              <a:ext cx="0" cy="990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599" name="Freeform 18"/>
            <p:cNvSpPr>
              <a:spLocks/>
            </p:cNvSpPr>
            <p:nvPr/>
          </p:nvSpPr>
          <p:spPr bwMode="auto">
            <a:xfrm flipH="1">
              <a:off x="4038600" y="1524000"/>
              <a:ext cx="1524000" cy="22860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4600" name="Line 19"/>
            <p:cNvSpPr>
              <a:spLocks noChangeShapeType="1"/>
            </p:cNvSpPr>
            <p:nvPr/>
          </p:nvSpPr>
          <p:spPr bwMode="auto">
            <a:xfrm rot="5400000">
              <a:off x="6019800" y="48006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01" name="Line 20"/>
            <p:cNvSpPr>
              <a:spLocks noChangeShapeType="1"/>
            </p:cNvSpPr>
            <p:nvPr/>
          </p:nvSpPr>
          <p:spPr bwMode="auto">
            <a:xfrm rot="16200000" flipV="1">
              <a:off x="6248400" y="48006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02" name="Line 21"/>
            <p:cNvSpPr>
              <a:spLocks noChangeShapeType="1"/>
            </p:cNvSpPr>
            <p:nvPr/>
          </p:nvSpPr>
          <p:spPr bwMode="auto">
            <a:xfrm rot="5400000">
              <a:off x="6629400" y="48006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03" name="Line 22"/>
            <p:cNvSpPr>
              <a:spLocks noChangeShapeType="1"/>
            </p:cNvSpPr>
            <p:nvPr/>
          </p:nvSpPr>
          <p:spPr bwMode="auto">
            <a:xfrm rot="5400000">
              <a:off x="6858000" y="48006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04" name="Text Box 23"/>
            <p:cNvSpPr txBox="1">
              <a:spLocks noChangeArrowheads="1"/>
            </p:cNvSpPr>
            <p:nvPr/>
          </p:nvSpPr>
          <p:spPr bwMode="auto">
            <a:xfrm>
              <a:off x="6419329" y="1347788"/>
              <a:ext cx="904330"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Address</a:t>
              </a:r>
            </a:p>
          </p:txBody>
        </p:sp>
        <p:sp>
          <p:nvSpPr>
            <p:cNvPr id="24605" name="Text Box 24"/>
            <p:cNvSpPr txBox="1">
              <a:spLocks noChangeArrowheads="1"/>
            </p:cNvSpPr>
            <p:nvPr/>
          </p:nvSpPr>
          <p:spPr bwMode="auto">
            <a:xfrm>
              <a:off x="6509266" y="1973263"/>
              <a:ext cx="724456"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Instrs.</a:t>
              </a:r>
            </a:p>
          </p:txBody>
        </p:sp>
        <p:sp>
          <p:nvSpPr>
            <p:cNvPr id="24606" name="Text Box 25"/>
            <p:cNvSpPr txBox="1">
              <a:spLocks noChangeArrowheads="1"/>
            </p:cNvSpPr>
            <p:nvPr/>
          </p:nvSpPr>
          <p:spPr bwMode="auto">
            <a:xfrm>
              <a:off x="5974305" y="2543175"/>
              <a:ext cx="1133979"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Operations</a:t>
              </a:r>
            </a:p>
          </p:txBody>
        </p:sp>
        <p:sp>
          <p:nvSpPr>
            <p:cNvPr id="24607" name="Text Box 26"/>
            <p:cNvSpPr txBox="1">
              <a:spLocks noChangeArrowheads="1"/>
            </p:cNvSpPr>
            <p:nvPr/>
          </p:nvSpPr>
          <p:spPr bwMode="auto">
            <a:xfrm>
              <a:off x="4038600" y="2847975"/>
              <a:ext cx="1064013"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400">
                  <a:solidFill>
                    <a:srgbClr val="000066"/>
                  </a:solidFill>
                  <a:latin typeface="Arial" charset="0"/>
                </a:rPr>
                <a:t>Prediction</a:t>
              </a:r>
            </a:p>
            <a:p>
              <a:pPr algn="l" eaLnBrk="1" hangingPunct="1">
                <a:lnSpc>
                  <a:spcPct val="100000"/>
                </a:lnSpc>
              </a:pPr>
              <a:r>
                <a:rPr lang="en-US" sz="1400">
                  <a:solidFill>
                    <a:srgbClr val="000066"/>
                  </a:solidFill>
                  <a:latin typeface="Arial" charset="0"/>
                </a:rPr>
                <a:t>OK?</a:t>
              </a:r>
            </a:p>
          </p:txBody>
        </p:sp>
        <p:sp>
          <p:nvSpPr>
            <p:cNvPr id="24608" name="Text Box 27"/>
            <p:cNvSpPr txBox="1">
              <a:spLocks noChangeArrowheads="1"/>
            </p:cNvSpPr>
            <p:nvPr/>
          </p:nvSpPr>
          <p:spPr bwMode="auto">
            <a:xfrm>
              <a:off x="7312534" y="4937125"/>
              <a:ext cx="456182"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24609" name="Text Box 28"/>
            <p:cNvSpPr txBox="1">
              <a:spLocks noChangeArrowheads="1"/>
            </p:cNvSpPr>
            <p:nvPr/>
          </p:nvSpPr>
          <p:spPr bwMode="auto">
            <a:xfrm>
              <a:off x="6709284" y="4929188"/>
              <a:ext cx="456182"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24610" name="Text Box 29"/>
            <p:cNvSpPr txBox="1">
              <a:spLocks noChangeArrowheads="1"/>
            </p:cNvSpPr>
            <p:nvPr/>
          </p:nvSpPr>
          <p:spPr bwMode="auto">
            <a:xfrm>
              <a:off x="6143625" y="4724400"/>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24611" name="Text Box 30"/>
            <p:cNvSpPr txBox="1">
              <a:spLocks noChangeArrowheads="1"/>
            </p:cNvSpPr>
            <p:nvPr/>
          </p:nvSpPr>
          <p:spPr bwMode="auto">
            <a:xfrm>
              <a:off x="6781800" y="4708525"/>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24612" name="Line 31"/>
            <p:cNvSpPr>
              <a:spLocks noChangeShapeType="1"/>
            </p:cNvSpPr>
            <p:nvPr/>
          </p:nvSpPr>
          <p:spPr bwMode="auto">
            <a:xfrm>
              <a:off x="42672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3" name="Line 32"/>
            <p:cNvSpPr>
              <a:spLocks noChangeShapeType="1"/>
            </p:cNvSpPr>
            <p:nvPr/>
          </p:nvSpPr>
          <p:spPr bwMode="auto">
            <a:xfrm>
              <a:off x="54864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4" name="Line 33"/>
            <p:cNvSpPr>
              <a:spLocks noChangeShapeType="1"/>
            </p:cNvSpPr>
            <p:nvPr/>
          </p:nvSpPr>
          <p:spPr bwMode="auto">
            <a:xfrm>
              <a:off x="60960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5" name="Line 34"/>
            <p:cNvSpPr>
              <a:spLocks noChangeShapeType="1"/>
            </p:cNvSpPr>
            <p:nvPr/>
          </p:nvSpPr>
          <p:spPr bwMode="auto">
            <a:xfrm>
              <a:off x="67056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6" name="Line 35"/>
            <p:cNvSpPr>
              <a:spLocks noChangeShapeType="1"/>
            </p:cNvSpPr>
            <p:nvPr/>
          </p:nvSpPr>
          <p:spPr bwMode="auto">
            <a:xfrm>
              <a:off x="73152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7" name="Line 36"/>
            <p:cNvSpPr>
              <a:spLocks noChangeShapeType="1"/>
            </p:cNvSpPr>
            <p:nvPr/>
          </p:nvSpPr>
          <p:spPr bwMode="auto">
            <a:xfrm>
              <a:off x="4267200" y="3581400"/>
              <a:ext cx="3048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8" name="Rectangle 37"/>
            <p:cNvSpPr>
              <a:spLocks noChangeArrowheads="1"/>
            </p:cNvSpPr>
            <p:nvPr/>
          </p:nvSpPr>
          <p:spPr bwMode="auto">
            <a:xfrm>
              <a:off x="45720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General</a:t>
              </a:r>
            </a:p>
            <a:p>
              <a:pPr eaLnBrk="1" hangingPunct="1">
                <a:lnSpc>
                  <a:spcPct val="100000"/>
                </a:lnSpc>
              </a:pPr>
              <a:r>
                <a:rPr lang="en-US" sz="1000" b="0">
                  <a:solidFill>
                    <a:srgbClr val="FFFFFF"/>
                  </a:solidFill>
                  <a:latin typeface="Arial" charset="0"/>
                </a:rPr>
                <a:t>Integer</a:t>
              </a:r>
            </a:p>
          </p:txBody>
        </p:sp>
        <p:sp>
          <p:nvSpPr>
            <p:cNvPr id="24619" name="Line 38"/>
            <p:cNvSpPr>
              <a:spLocks noChangeShapeType="1"/>
            </p:cNvSpPr>
            <p:nvPr/>
          </p:nvSpPr>
          <p:spPr bwMode="auto">
            <a:xfrm>
              <a:off x="48768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20" name="Line 39"/>
            <p:cNvSpPr>
              <a:spLocks noChangeShapeType="1"/>
            </p:cNvSpPr>
            <p:nvPr/>
          </p:nvSpPr>
          <p:spPr bwMode="auto">
            <a:xfrm>
              <a:off x="3581400" y="4648200"/>
              <a:ext cx="3962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nvGrpSpPr>
            <p:cNvPr id="24621" name="Group 40"/>
            <p:cNvGrpSpPr>
              <a:grpSpLocks/>
            </p:cNvGrpSpPr>
            <p:nvPr/>
          </p:nvGrpSpPr>
          <p:grpSpPr bwMode="auto">
            <a:xfrm>
              <a:off x="4191000" y="4267200"/>
              <a:ext cx="3048000" cy="381000"/>
              <a:chOff x="768" y="2016"/>
              <a:chExt cx="1920" cy="144"/>
            </a:xfrm>
          </p:grpSpPr>
          <p:sp>
            <p:nvSpPr>
              <p:cNvPr id="24630" name="Line 41"/>
              <p:cNvSpPr>
                <a:spLocks noChangeShapeType="1"/>
              </p:cNvSpPr>
              <p:nvPr/>
            </p:nvSpPr>
            <p:spPr bwMode="auto">
              <a:xfrm>
                <a:off x="76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1" name="Line 42"/>
              <p:cNvSpPr>
                <a:spLocks noChangeShapeType="1"/>
              </p:cNvSpPr>
              <p:nvPr/>
            </p:nvSpPr>
            <p:spPr bwMode="auto">
              <a:xfrm>
                <a:off x="1536"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2" name="Line 43"/>
              <p:cNvSpPr>
                <a:spLocks noChangeShapeType="1"/>
              </p:cNvSpPr>
              <p:nvPr/>
            </p:nvSpPr>
            <p:spPr bwMode="auto">
              <a:xfrm>
                <a:off x="1920"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3" name="Line 44"/>
              <p:cNvSpPr>
                <a:spLocks noChangeShapeType="1"/>
              </p:cNvSpPr>
              <p:nvPr/>
            </p:nvSpPr>
            <p:spPr bwMode="auto">
              <a:xfrm>
                <a:off x="2304"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4" name="Line 45"/>
              <p:cNvSpPr>
                <a:spLocks noChangeShapeType="1"/>
              </p:cNvSpPr>
              <p:nvPr/>
            </p:nvSpPr>
            <p:spPr bwMode="auto">
              <a:xfrm>
                <a:off x="268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5" name="Line 46"/>
              <p:cNvSpPr>
                <a:spLocks noChangeShapeType="1"/>
              </p:cNvSpPr>
              <p:nvPr/>
            </p:nvSpPr>
            <p:spPr bwMode="auto">
              <a:xfrm>
                <a:off x="1152"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sp>
          <p:nvSpPr>
            <p:cNvPr id="24622" name="Rectangle 47"/>
            <p:cNvSpPr>
              <a:spLocks noChangeArrowheads="1"/>
            </p:cNvSpPr>
            <p:nvPr/>
          </p:nvSpPr>
          <p:spPr bwMode="auto">
            <a:xfrm>
              <a:off x="4419600" y="4648200"/>
              <a:ext cx="1212773"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000" b="0">
                  <a:solidFill>
                    <a:srgbClr val="000066"/>
                  </a:solidFill>
                  <a:latin typeface="Arial" charset="0"/>
                </a:rPr>
                <a:t>Operation Results</a:t>
              </a:r>
            </a:p>
          </p:txBody>
        </p:sp>
        <p:sp>
          <p:nvSpPr>
            <p:cNvPr id="24623" name="Rectangle 48"/>
            <p:cNvSpPr>
              <a:spLocks noChangeArrowheads="1"/>
            </p:cNvSpPr>
            <p:nvPr/>
          </p:nvSpPr>
          <p:spPr bwMode="auto">
            <a:xfrm>
              <a:off x="4419600" y="1600200"/>
              <a:ext cx="914400" cy="990600"/>
            </a:xfrm>
            <a:prstGeom prst="rect">
              <a:avLst/>
            </a:prstGeom>
            <a:solidFill>
              <a:schemeClr val="folHlink"/>
            </a:solidFill>
            <a:ln w="9525">
              <a:solidFill>
                <a:schemeClr val="tx1"/>
              </a:solidFill>
              <a:miter lim="800000"/>
              <a:headEnd/>
              <a:tailEnd/>
            </a:ln>
          </p:spPr>
          <p:txBody>
            <a:bodyPr wrap="none"/>
            <a:lstStyle/>
            <a:p>
              <a:pPr eaLnBrk="1" hangingPunct="1">
                <a:lnSpc>
                  <a:spcPct val="100000"/>
                </a:lnSpc>
              </a:pPr>
              <a:r>
                <a:rPr lang="en-US" sz="1200" b="0">
                  <a:solidFill>
                    <a:srgbClr val="FFFFFF"/>
                  </a:solidFill>
                  <a:latin typeface="Arial" charset="0"/>
                </a:rPr>
                <a:t>Retirement</a:t>
              </a:r>
            </a:p>
            <a:p>
              <a:pPr eaLnBrk="1" hangingPunct="1">
                <a:lnSpc>
                  <a:spcPct val="100000"/>
                </a:lnSpc>
              </a:pPr>
              <a:r>
                <a:rPr lang="en-US" sz="1200" b="0">
                  <a:solidFill>
                    <a:srgbClr val="FFFFFF"/>
                  </a:solidFill>
                  <a:latin typeface="Arial" charset="0"/>
                </a:rPr>
                <a:t>Unit</a:t>
              </a:r>
            </a:p>
          </p:txBody>
        </p:sp>
        <p:sp>
          <p:nvSpPr>
            <p:cNvPr id="24624" name="Rectangle 49"/>
            <p:cNvSpPr>
              <a:spLocks noChangeArrowheads="1"/>
            </p:cNvSpPr>
            <p:nvPr/>
          </p:nvSpPr>
          <p:spPr bwMode="auto">
            <a:xfrm>
              <a:off x="4572000" y="2057400"/>
              <a:ext cx="609600" cy="457200"/>
            </a:xfrm>
            <a:prstGeom prst="rect">
              <a:avLst/>
            </a:prstGeom>
            <a:solidFill>
              <a:srgbClr val="C0C0C0"/>
            </a:solidFill>
            <a:ln w="9525">
              <a:solidFill>
                <a:schemeClr val="tx1"/>
              </a:solidFill>
              <a:miter lim="800000"/>
              <a:headEnd/>
              <a:tailEnd/>
            </a:ln>
          </p:spPr>
          <p:txBody>
            <a:bodyPr wrap="none" anchor="ctr"/>
            <a:lstStyle/>
            <a:p>
              <a:pPr eaLnBrk="1" hangingPunct="1">
                <a:lnSpc>
                  <a:spcPct val="100000"/>
                </a:lnSpc>
              </a:pPr>
              <a:r>
                <a:rPr lang="en-US" sz="1000" b="0">
                  <a:solidFill>
                    <a:srgbClr val="000066"/>
                  </a:solidFill>
                  <a:latin typeface="Arial" charset="0"/>
                </a:rPr>
                <a:t>Register</a:t>
              </a:r>
            </a:p>
            <a:p>
              <a:pPr eaLnBrk="1" hangingPunct="1">
                <a:lnSpc>
                  <a:spcPct val="100000"/>
                </a:lnSpc>
              </a:pPr>
              <a:r>
                <a:rPr lang="en-US" sz="1000" b="0">
                  <a:solidFill>
                    <a:srgbClr val="000066"/>
                  </a:solidFill>
                  <a:latin typeface="Arial" charset="0"/>
                </a:rPr>
                <a:t>File</a:t>
              </a:r>
            </a:p>
          </p:txBody>
        </p:sp>
        <p:sp>
          <p:nvSpPr>
            <p:cNvPr id="24625" name="Line 50"/>
            <p:cNvSpPr>
              <a:spLocks noChangeShapeType="1"/>
            </p:cNvSpPr>
            <p:nvPr/>
          </p:nvSpPr>
          <p:spPr bwMode="auto">
            <a:xfrm>
              <a:off x="4038600" y="1981200"/>
              <a:ext cx="381000"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26" name="Freeform 51"/>
            <p:cNvSpPr>
              <a:spLocks/>
            </p:cNvSpPr>
            <p:nvPr/>
          </p:nvSpPr>
          <p:spPr bwMode="auto">
            <a:xfrm flipH="1">
              <a:off x="3733800" y="2438400"/>
              <a:ext cx="838200" cy="22098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4627" name="Text Box 52"/>
            <p:cNvSpPr txBox="1">
              <a:spLocks noChangeArrowheads="1"/>
            </p:cNvSpPr>
            <p:nvPr/>
          </p:nvSpPr>
          <p:spPr bwMode="auto">
            <a:xfrm>
              <a:off x="2890082" y="2832100"/>
              <a:ext cx="919919"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400">
                  <a:solidFill>
                    <a:srgbClr val="000066"/>
                  </a:solidFill>
                  <a:latin typeface="Arial" charset="0"/>
                </a:rPr>
                <a:t>Register</a:t>
              </a:r>
            </a:p>
            <a:p>
              <a:pPr algn="r" eaLnBrk="1" hangingPunct="1">
                <a:lnSpc>
                  <a:spcPct val="100000"/>
                </a:lnSpc>
              </a:pPr>
              <a:r>
                <a:rPr lang="en-US" sz="1400">
                  <a:solidFill>
                    <a:srgbClr val="000066"/>
                  </a:solidFill>
                  <a:latin typeface="Arial" charset="0"/>
                </a:rPr>
                <a:t>Updates</a:t>
              </a:r>
            </a:p>
          </p:txBody>
        </p:sp>
        <p:sp>
          <p:nvSpPr>
            <p:cNvPr id="24628" name="Line 53"/>
            <p:cNvSpPr>
              <a:spLocks noChangeShapeType="1"/>
            </p:cNvSpPr>
            <p:nvPr/>
          </p:nvSpPr>
          <p:spPr bwMode="auto">
            <a:xfrm>
              <a:off x="5181600" y="22860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29" name="Freeform 54"/>
            <p:cNvSpPr>
              <a:spLocks/>
            </p:cNvSpPr>
            <p:nvPr/>
          </p:nvSpPr>
          <p:spPr bwMode="auto">
            <a:xfrm>
              <a:off x="5257800" y="2590800"/>
              <a:ext cx="762000" cy="228600"/>
            </a:xfrm>
            <a:custGeom>
              <a:avLst/>
              <a:gdLst>
                <a:gd name="T0" fmla="*/ 2147483647 w 480"/>
                <a:gd name="T1" fmla="*/ 2147483647 h 144"/>
                <a:gd name="T2" fmla="*/ 0 w 480"/>
                <a:gd name="T3" fmla="*/ 2147483647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grpSp>
      <p:sp>
        <p:nvSpPr>
          <p:cNvPr id="58" name="Rectangle 3"/>
          <p:cNvSpPr txBox="1">
            <a:spLocks noChangeArrowheads="1"/>
          </p:cNvSpPr>
          <p:nvPr/>
        </p:nvSpPr>
        <p:spPr>
          <a:xfrm>
            <a:off x="152292" y="1140883"/>
            <a:ext cx="2967673" cy="3574768"/>
          </a:xfrm>
          <a:prstGeom prst="rect">
            <a:avLst/>
          </a:prstGeom>
        </p:spPr>
        <p:txBody>
          <a:bodyPr lIns="90319" tIns="45142" rIns="90319" bIns="45142"/>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eaLnBrk="1" hangingPunct="1">
              <a:buClr>
                <a:srgbClr val="660033"/>
              </a:buClr>
              <a:buFont typeface="Wingdings" pitchFamily="-1" charset="2"/>
              <a:buNone/>
              <a:defRPr/>
            </a:pPr>
            <a:r>
              <a:rPr lang="en-US" sz="2000" dirty="0">
                <a:solidFill>
                  <a:srgbClr val="003300"/>
                </a:solidFill>
                <a:latin typeface="Helvetica"/>
                <a:ea typeface="ＭＳ Ｐゴシック" pitchFamily="-1" charset="-128"/>
              </a:rPr>
              <a:t>Code Example:</a:t>
            </a:r>
            <a:endParaRPr lang="en-US" sz="2000" i="1" dirty="0">
              <a:solidFill>
                <a:srgbClr val="003300"/>
              </a:solidFill>
              <a:latin typeface="Helvetica"/>
              <a:ea typeface="ＭＳ Ｐゴシック" pitchFamily="-1" charset="-128"/>
            </a:endParaRPr>
          </a:p>
          <a:p>
            <a:pPr marL="492307" lvl="1" indent="0" eaLnBrk="1" hangingPunct="1">
              <a:buClr>
                <a:srgbClr val="660033"/>
              </a:buClr>
              <a:buNone/>
              <a:defRPr/>
            </a:pPr>
            <a:r>
              <a:rPr lang="en-US" sz="1800" b="0" dirty="0">
                <a:solidFill>
                  <a:srgbClr val="FF0000"/>
                </a:solidFill>
                <a:latin typeface="Courier"/>
                <a:ea typeface="ＭＳ Ｐゴシック"/>
                <a:cs typeface="Courier"/>
              </a:rPr>
              <a:t>...</a:t>
            </a:r>
          </a:p>
          <a:p>
            <a:pPr marL="492307" lvl="1" indent="0" eaLnBrk="1" hangingPunct="1">
              <a:buClr>
                <a:srgbClr val="660033"/>
              </a:buClr>
              <a:buNone/>
              <a:defRPr/>
            </a:pPr>
            <a:r>
              <a:rPr lang="en-US" sz="1800" b="0" dirty="0" err="1">
                <a:solidFill>
                  <a:srgbClr val="FF0000"/>
                </a:solidFill>
                <a:latin typeface="Courier"/>
                <a:ea typeface="ＭＳ Ｐゴシック"/>
                <a:cs typeface="Courier"/>
              </a:rPr>
              <a:t>imull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eax</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ebx</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immul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ecx</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edx</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immul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edi</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esi</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a:solidFill>
                  <a:srgbClr val="FF0000"/>
                </a:solidFill>
                <a:latin typeface="Courier"/>
                <a:ea typeface="ＭＳ Ｐゴシック"/>
                <a:cs typeface="Courier"/>
              </a:rPr>
              <a:t>...</a:t>
            </a:r>
            <a:endParaRPr lang="en-US" sz="1800" dirty="0">
              <a:solidFill>
                <a:srgbClr val="000066"/>
              </a:solidFill>
              <a:latin typeface="Helvetica"/>
              <a:ea typeface="ＭＳ Ｐゴシック"/>
            </a:endParaRPr>
          </a:p>
          <a:p>
            <a:pPr lvl="1" eaLnBrk="1" hangingPunct="1">
              <a:buClr>
                <a:srgbClr val="660033"/>
              </a:buClr>
              <a:buFont typeface="Wingdings" pitchFamily="-1" charset="2"/>
              <a:buChar char="n"/>
              <a:defRPr/>
            </a:pPr>
            <a:r>
              <a:rPr lang="en-US" sz="1800" dirty="0">
                <a:solidFill>
                  <a:srgbClr val="000066"/>
                </a:solidFill>
                <a:latin typeface="Helvetica"/>
                <a:ea typeface="ＭＳ Ｐゴシック"/>
              </a:rPr>
              <a:t>All 3 instructions can be pipelined in an integer multiply at different stages of execution</a:t>
            </a:r>
            <a:endParaRPr lang="en-US" sz="2200" dirty="0">
              <a:solidFill>
                <a:srgbClr val="000066"/>
              </a:solidFill>
              <a:latin typeface="Helvetica"/>
              <a:ea typeface="ＭＳ Ｐゴシック"/>
            </a:endParaRPr>
          </a:p>
        </p:txBody>
      </p:sp>
      <p:grpSp>
        <p:nvGrpSpPr>
          <p:cNvPr id="2" name="Group 1"/>
          <p:cNvGrpSpPr>
            <a:grpSpLocks/>
          </p:cNvGrpSpPr>
          <p:nvPr/>
        </p:nvGrpSpPr>
        <p:grpSpPr bwMode="auto">
          <a:xfrm>
            <a:off x="2989867" y="2142325"/>
            <a:ext cx="1880160" cy="1812737"/>
            <a:chOff x="2994360" y="2145622"/>
            <a:chExt cx="1882440" cy="1816778"/>
          </a:xfrm>
        </p:grpSpPr>
        <p:sp>
          <p:nvSpPr>
            <p:cNvPr id="3" name="Right Brace 2"/>
            <p:cNvSpPr/>
            <p:nvPr/>
          </p:nvSpPr>
          <p:spPr bwMode="auto">
            <a:xfrm>
              <a:off x="2994360" y="2145622"/>
              <a:ext cx="260304" cy="357321"/>
            </a:xfrm>
            <a:prstGeom prst="rightBrace">
              <a:avLst/>
            </a:prstGeom>
            <a:noFill/>
            <a:ln w="19050" cap="flat" cmpd="sng" algn="ctr">
              <a:solidFill>
                <a:srgbClr val="FF1A1A"/>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txBody>
            <a:bodyPr wrap="none" lIns="45720" rIns="45720" anchor="ctr">
              <a:spAutoFit/>
            </a:bodyPr>
            <a:lstStyle/>
            <a:p>
              <a:pPr>
                <a:defRPr/>
              </a:pPr>
              <a:endParaRPr lang="en-US">
                <a:solidFill>
                  <a:srgbClr val="000066"/>
                </a:solidFill>
              </a:endParaRPr>
            </a:p>
          </p:txBody>
        </p:sp>
        <p:cxnSp>
          <p:nvCxnSpPr>
            <p:cNvPr id="60" name="Straight Connector 59"/>
            <p:cNvCxnSpPr>
              <a:stCxn id="3" idx="1"/>
            </p:cNvCxnSpPr>
            <p:nvPr/>
          </p:nvCxnSpPr>
          <p:spPr bwMode="auto">
            <a:xfrm>
              <a:off x="3254664" y="2323488"/>
              <a:ext cx="1622136" cy="1638912"/>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grpSp>
      <p:sp>
        <p:nvSpPr>
          <p:cNvPr id="61" name="Rectangle 3"/>
          <p:cNvSpPr txBox="1">
            <a:spLocks noChangeArrowheads="1"/>
          </p:cNvSpPr>
          <p:nvPr/>
        </p:nvSpPr>
        <p:spPr>
          <a:xfrm>
            <a:off x="152292" y="4747342"/>
            <a:ext cx="2967673" cy="1793722"/>
          </a:xfrm>
          <a:prstGeom prst="rect">
            <a:avLst/>
          </a:prstGeom>
        </p:spPr>
        <p:txBody>
          <a:bodyPr lIns="90319" tIns="45142" rIns="90319" bIns="45142"/>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marL="0" indent="0" eaLnBrk="1" hangingPunct="1">
              <a:buClr>
                <a:srgbClr val="660033"/>
              </a:buClr>
              <a:defRPr/>
            </a:pPr>
            <a:r>
              <a:rPr lang="en-US" sz="2200" dirty="0">
                <a:solidFill>
                  <a:srgbClr val="003300"/>
                </a:solidFill>
                <a:latin typeface="Helvetica"/>
                <a:ea typeface="ＭＳ Ｐゴシック"/>
              </a:rPr>
              <a:t>Generally, can mix both parallel and pipelined execution inside CPU</a:t>
            </a:r>
          </a:p>
        </p:txBody>
      </p:sp>
    </p:spTree>
    <p:extLst>
      <p:ext uri="{BB962C8B-B14F-4D97-AF65-F5344CB8AC3E}">
        <p14:creationId xmlns:p14="http://schemas.microsoft.com/office/powerpoint/2010/main" val="9549414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dissolve">
                                      <p:cBhvr>
                                        <p:cTn id="7" dur="500"/>
                                        <p:tgtEl>
                                          <p:spTgt spid="5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8">
                                            <p:txEl>
                                              <p:pRg st="1" end="1"/>
                                            </p:txEl>
                                          </p:spTgt>
                                        </p:tgtEl>
                                        <p:attrNameLst>
                                          <p:attrName>style.visibility</p:attrName>
                                        </p:attrNameLst>
                                      </p:cBhvr>
                                      <p:to>
                                        <p:strVal val="visible"/>
                                      </p:to>
                                    </p:set>
                                    <p:animEffect transition="in" filter="dissolve">
                                      <p:cBhvr>
                                        <p:cTn id="10" dur="500"/>
                                        <p:tgtEl>
                                          <p:spTgt spid="5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8">
                                            <p:txEl>
                                              <p:pRg st="2" end="2"/>
                                            </p:txEl>
                                          </p:spTgt>
                                        </p:tgtEl>
                                        <p:attrNameLst>
                                          <p:attrName>style.visibility</p:attrName>
                                        </p:attrNameLst>
                                      </p:cBhvr>
                                      <p:to>
                                        <p:strVal val="visible"/>
                                      </p:to>
                                    </p:set>
                                    <p:animEffect transition="in" filter="dissolve">
                                      <p:cBhvr>
                                        <p:cTn id="13" dur="500"/>
                                        <p:tgtEl>
                                          <p:spTgt spid="58">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8">
                                            <p:txEl>
                                              <p:pRg st="3" end="3"/>
                                            </p:txEl>
                                          </p:spTgt>
                                        </p:tgtEl>
                                        <p:attrNameLst>
                                          <p:attrName>style.visibility</p:attrName>
                                        </p:attrNameLst>
                                      </p:cBhvr>
                                      <p:to>
                                        <p:strVal val="visible"/>
                                      </p:to>
                                    </p:set>
                                    <p:animEffect transition="in" filter="dissolve">
                                      <p:cBhvr>
                                        <p:cTn id="16" dur="500"/>
                                        <p:tgtEl>
                                          <p:spTgt spid="58">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8">
                                            <p:txEl>
                                              <p:pRg st="4" end="4"/>
                                            </p:txEl>
                                          </p:spTgt>
                                        </p:tgtEl>
                                        <p:attrNameLst>
                                          <p:attrName>style.visibility</p:attrName>
                                        </p:attrNameLst>
                                      </p:cBhvr>
                                      <p:to>
                                        <p:strVal val="visible"/>
                                      </p:to>
                                    </p:set>
                                    <p:animEffect transition="in" filter="dissolve">
                                      <p:cBhvr>
                                        <p:cTn id="19" dur="500"/>
                                        <p:tgtEl>
                                          <p:spTgt spid="58">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8">
                                            <p:txEl>
                                              <p:pRg st="5" end="5"/>
                                            </p:txEl>
                                          </p:spTgt>
                                        </p:tgtEl>
                                        <p:attrNameLst>
                                          <p:attrName>style.visibility</p:attrName>
                                        </p:attrNameLst>
                                      </p:cBhvr>
                                      <p:to>
                                        <p:strVal val="visible"/>
                                      </p:to>
                                    </p:set>
                                    <p:animEffect transition="in" filter="dissolve">
                                      <p:cBhvr>
                                        <p:cTn id="22" dur="500"/>
                                        <p:tgtEl>
                                          <p:spTgt spid="58">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8">
                                            <p:txEl>
                                              <p:pRg st="6" end="6"/>
                                            </p:txEl>
                                          </p:spTgt>
                                        </p:tgtEl>
                                        <p:attrNameLst>
                                          <p:attrName>style.visibility</p:attrName>
                                        </p:attrNameLst>
                                      </p:cBhvr>
                                      <p:to>
                                        <p:strVal val="visible"/>
                                      </p:to>
                                    </p:set>
                                    <p:animEffect transition="in" filter="dissolve">
                                      <p:cBhvr>
                                        <p:cTn id="25" dur="500"/>
                                        <p:tgtEl>
                                          <p:spTgt spid="58">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1">
                                            <p:txEl>
                                              <p:pRg st="0" end="0"/>
                                            </p:txEl>
                                          </p:spTgt>
                                        </p:tgtEl>
                                        <p:attrNameLst>
                                          <p:attrName>style.visibility</p:attrName>
                                        </p:attrNameLst>
                                      </p:cBhvr>
                                      <p:to>
                                        <p:strVal val="visible"/>
                                      </p:to>
                                    </p:set>
                                    <p:animEffect transition="in" filter="dissolve">
                                      <p:cBhvr>
                                        <p:cTn id="35"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61"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Line 7"/>
          <p:cNvSpPr>
            <a:spLocks noChangeShapeType="1"/>
          </p:cNvSpPr>
          <p:nvPr/>
        </p:nvSpPr>
        <p:spPr bwMode="auto">
          <a:xfrm>
            <a:off x="3119861" y="547635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30" name="Rectangle 2"/>
          <p:cNvSpPr>
            <a:spLocks noGrp="1" noChangeArrowheads="1"/>
          </p:cNvSpPr>
          <p:nvPr>
            <p:ph type="title"/>
          </p:nvPr>
        </p:nvSpPr>
        <p:spPr/>
        <p:txBody>
          <a:bodyPr/>
          <a:lstStyle/>
          <a:p>
            <a:pPr eaLnBrk="1" hangingPunct="1">
              <a:defRPr/>
            </a:pPr>
            <a:r>
              <a:rPr lang="en-US" smtClean="0"/>
              <a:t>Reassociated Computation</a:t>
            </a:r>
          </a:p>
        </p:txBody>
      </p:sp>
      <p:sp>
        <p:nvSpPr>
          <p:cNvPr id="662531" name="Rectangle 3"/>
          <p:cNvSpPr>
            <a:spLocks noGrp="1" noChangeArrowheads="1"/>
          </p:cNvSpPr>
          <p:nvPr>
            <p:ph idx="1"/>
          </p:nvPr>
        </p:nvSpPr>
        <p:spPr>
          <a:xfrm>
            <a:off x="4882709" y="1478395"/>
            <a:ext cx="3944214" cy="5214787"/>
          </a:xfrm>
        </p:spPr>
        <p:txBody>
          <a:bodyPr/>
          <a:lstStyle/>
          <a:p>
            <a:pPr marL="283665" indent="-283665" eaLnBrk="1" hangingPunct="1">
              <a:lnSpc>
                <a:spcPct val="85000"/>
              </a:lnSpc>
              <a:defRPr/>
            </a:pPr>
            <a:r>
              <a:rPr lang="en-US" dirty="0" smtClean="0"/>
              <a:t>What changed:</a:t>
            </a:r>
          </a:p>
          <a:p>
            <a:pPr marL="620612" lvl="1" indent="-227247">
              <a:lnSpc>
                <a:spcPct val="85000"/>
              </a:lnSpc>
              <a:defRPr/>
            </a:pPr>
            <a:r>
              <a:rPr lang="en-US" sz="1800" dirty="0"/>
              <a:t>Ops in the next iteration can be started early (no dependency)</a:t>
            </a:r>
          </a:p>
          <a:p>
            <a:pPr marL="283665" indent="-283665" eaLnBrk="1" hangingPunct="1">
              <a:lnSpc>
                <a:spcPct val="85000"/>
              </a:lnSpc>
              <a:defRPr/>
            </a:pPr>
            <a:endParaRPr lang="en-US" dirty="0" smtClean="0"/>
          </a:p>
          <a:p>
            <a:pPr marL="283665" indent="-283665" eaLnBrk="1" hangingPunct="1">
              <a:lnSpc>
                <a:spcPct val="85000"/>
              </a:lnSpc>
              <a:defRPr/>
            </a:pPr>
            <a:r>
              <a:rPr lang="en-US" dirty="0" smtClean="0"/>
              <a:t>Overall Performance</a:t>
            </a:r>
          </a:p>
          <a:p>
            <a:pPr marL="619048" lvl="1" indent="-225679" eaLnBrk="1" hangingPunct="1">
              <a:lnSpc>
                <a:spcPct val="90000"/>
              </a:lnSpc>
              <a:defRPr/>
            </a:pPr>
            <a:r>
              <a:rPr lang="en-US" sz="1800" dirty="0"/>
              <a:t>N elements, D cycles latency/op</a:t>
            </a:r>
          </a:p>
          <a:p>
            <a:pPr marL="619048" lvl="1" indent="-225679" eaLnBrk="1" hangingPunct="1">
              <a:lnSpc>
                <a:spcPct val="90000"/>
              </a:lnSpc>
              <a:defRPr/>
            </a:pPr>
            <a:r>
              <a:rPr lang="en-US" sz="1800" dirty="0"/>
              <a:t>(N/2+1)*D cycles:</a:t>
            </a:r>
            <a:br>
              <a:rPr lang="en-US" sz="1800" dirty="0"/>
            </a:br>
            <a:r>
              <a:rPr lang="en-US" sz="1800" dirty="0">
                <a:solidFill>
                  <a:srgbClr val="C00000"/>
                </a:solidFill>
              </a:rPr>
              <a:t>CPE = D/2</a:t>
            </a:r>
          </a:p>
        </p:txBody>
      </p:sp>
      <p:sp>
        <p:nvSpPr>
          <p:cNvPr id="25607" name="AutoShape 6"/>
          <p:cNvSpPr>
            <a:spLocks noChangeArrowheads="1"/>
          </p:cNvSpPr>
          <p:nvPr/>
        </p:nvSpPr>
        <p:spPr bwMode="auto">
          <a:xfrm>
            <a:off x="1065318" y="3609628"/>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5608" name="Line 7"/>
          <p:cNvSpPr>
            <a:spLocks noChangeShapeType="1"/>
          </p:cNvSpPr>
          <p:nvPr/>
        </p:nvSpPr>
        <p:spPr bwMode="auto">
          <a:xfrm>
            <a:off x="1217507" y="3381451"/>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5609" name="AutoShape 8"/>
          <p:cNvSpPr>
            <a:spLocks noChangeArrowheads="1"/>
          </p:cNvSpPr>
          <p:nvPr/>
        </p:nvSpPr>
        <p:spPr bwMode="auto">
          <a:xfrm>
            <a:off x="1674182" y="4142040"/>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5611" name="Freeform 10"/>
          <p:cNvSpPr>
            <a:spLocks/>
          </p:cNvSpPr>
          <p:nvPr/>
        </p:nvSpPr>
        <p:spPr bwMode="auto">
          <a:xfrm>
            <a:off x="1369805" y="3925525"/>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126" tIns="45126" rIns="45126" bIns="45126" anchor="ctr">
            <a:spAutoFit/>
          </a:bodyPr>
          <a:lstStyle/>
          <a:p>
            <a:endParaRPr lang="en-US" dirty="0">
              <a:latin typeface="Calibri" pitchFamily="34" charset="0"/>
            </a:endParaRPr>
          </a:p>
        </p:txBody>
      </p:sp>
      <p:sp>
        <p:nvSpPr>
          <p:cNvPr id="662539" name="Rectangle 11"/>
          <p:cNvSpPr>
            <a:spLocks noChangeArrowheads="1"/>
          </p:cNvSpPr>
          <p:nvPr/>
        </p:nvSpPr>
        <p:spPr bwMode="auto">
          <a:xfrm>
            <a:off x="1110901" y="3077326"/>
            <a:ext cx="230708"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25613" name="AutoShape 12"/>
          <p:cNvSpPr>
            <a:spLocks noChangeArrowheads="1"/>
          </p:cNvSpPr>
          <p:nvPr/>
        </p:nvSpPr>
        <p:spPr bwMode="auto">
          <a:xfrm>
            <a:off x="2266972" y="4674452"/>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5615" name="Freeform 14"/>
          <p:cNvSpPr>
            <a:spLocks/>
          </p:cNvSpPr>
          <p:nvPr/>
        </p:nvSpPr>
        <p:spPr bwMode="auto">
          <a:xfrm>
            <a:off x="1962595" y="445793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126" tIns="45126" rIns="45126" bIns="45126" anchor="ctr">
            <a:spAutoFit/>
          </a:bodyPr>
          <a:lstStyle/>
          <a:p>
            <a:endParaRPr lang="en-US" dirty="0">
              <a:latin typeface="Calibri" pitchFamily="34" charset="0"/>
            </a:endParaRPr>
          </a:p>
        </p:txBody>
      </p:sp>
      <p:sp>
        <p:nvSpPr>
          <p:cNvPr id="25616" name="AutoShape 15"/>
          <p:cNvSpPr>
            <a:spLocks noChangeArrowheads="1"/>
          </p:cNvSpPr>
          <p:nvPr/>
        </p:nvSpPr>
        <p:spPr bwMode="auto">
          <a:xfrm>
            <a:off x="2859883" y="5206865"/>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5618" name="Freeform 17"/>
          <p:cNvSpPr>
            <a:spLocks/>
          </p:cNvSpPr>
          <p:nvPr/>
        </p:nvSpPr>
        <p:spPr bwMode="auto">
          <a:xfrm>
            <a:off x="2555566" y="4990349"/>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126" tIns="45126" rIns="45126" bIns="45126" anchor="ctr">
            <a:spAutoFit/>
          </a:bodyPr>
          <a:lstStyle/>
          <a:p>
            <a:endParaRPr lang="en-US" dirty="0">
              <a:latin typeface="Calibri" pitchFamily="34" charset="0"/>
            </a:endParaRPr>
          </a:p>
        </p:txBody>
      </p:sp>
      <p:sp>
        <p:nvSpPr>
          <p:cNvPr id="25661" name="AutoShape 25"/>
          <p:cNvSpPr>
            <a:spLocks noChangeArrowheads="1"/>
          </p:cNvSpPr>
          <p:nvPr/>
        </p:nvSpPr>
        <p:spPr bwMode="auto">
          <a:xfrm>
            <a:off x="1369695" y="2925098"/>
            <a:ext cx="532659" cy="304236"/>
          </a:xfrm>
          <a:prstGeom prst="roundRect">
            <a:avLst>
              <a:gd name="adj" fmla="val 19644"/>
            </a:avLst>
          </a:prstGeom>
          <a:solidFill>
            <a:srgbClr val="D5F1CF"/>
          </a:solidFill>
          <a:ln w="19050">
            <a:solidFill>
              <a:schemeClr val="tx1"/>
            </a:solidFill>
            <a:round/>
            <a:headEnd/>
            <a:tailEnd/>
          </a:ln>
        </p:spPr>
        <p:txBody>
          <a:bodyPr wrap="none" lIns="90279" tIns="45126" rIns="90279" bIns="45126" anchor="ctr"/>
          <a:lstStyle/>
          <a:p>
            <a:pPr algn="ctr" eaLnBrk="1" hangingPunct="1">
              <a:lnSpc>
                <a:spcPct val="100000"/>
              </a:lnSpc>
            </a:pPr>
            <a:r>
              <a:rPr lang="en-US" dirty="0">
                <a:latin typeface="Courier New" pitchFamily="49" charset="0"/>
              </a:rPr>
              <a:t>*</a:t>
            </a:r>
          </a:p>
        </p:txBody>
      </p:sp>
      <p:sp>
        <p:nvSpPr>
          <p:cNvPr id="662554" name="Rectangle 26"/>
          <p:cNvSpPr>
            <a:spLocks noChangeArrowheads="1"/>
          </p:cNvSpPr>
          <p:nvPr/>
        </p:nvSpPr>
        <p:spPr bwMode="auto">
          <a:xfrm>
            <a:off x="1674182" y="2433994"/>
            <a:ext cx="320230" cy="346101"/>
          </a:xfrm>
          <a:prstGeom prst="rect">
            <a:avLst/>
          </a:prstGeom>
          <a:noFill/>
          <a:ln w="19050">
            <a:noFill/>
            <a:miter lim="800000"/>
            <a:headEnd/>
            <a:tailEnd type="none" w="sm" len="sm"/>
          </a:ln>
          <a:effectLst/>
        </p:spPr>
        <p:txBody>
          <a:bodyPr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25663" name="Line 27"/>
          <p:cNvSpPr>
            <a:spLocks noChangeShapeType="1"/>
          </p:cNvSpPr>
          <p:nvPr/>
        </p:nvSpPr>
        <p:spPr bwMode="auto">
          <a:xfrm>
            <a:off x="1445789" y="2696921"/>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56" name="Rectangle 28"/>
          <p:cNvSpPr>
            <a:spLocks noChangeArrowheads="1"/>
          </p:cNvSpPr>
          <p:nvPr/>
        </p:nvSpPr>
        <p:spPr bwMode="auto">
          <a:xfrm>
            <a:off x="1293883" y="2433994"/>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25665" name="Freeform 29"/>
          <p:cNvSpPr>
            <a:spLocks/>
          </p:cNvSpPr>
          <p:nvPr/>
        </p:nvSpPr>
        <p:spPr bwMode="auto">
          <a:xfrm>
            <a:off x="1445671" y="3240995"/>
            <a:ext cx="92186" cy="346101"/>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126" tIns="45126" rIns="45126" bIns="45126" anchor="ctr">
            <a:spAutoFit/>
          </a:bodyPr>
          <a:lstStyle/>
          <a:p>
            <a:endParaRPr lang="en-US" dirty="0">
              <a:latin typeface="Calibri" pitchFamily="34" charset="0"/>
            </a:endParaRPr>
          </a:p>
        </p:txBody>
      </p:sp>
      <p:sp>
        <p:nvSpPr>
          <p:cNvPr id="25666" name="Line 30"/>
          <p:cNvSpPr>
            <a:spLocks noChangeShapeType="1"/>
          </p:cNvSpPr>
          <p:nvPr/>
        </p:nvSpPr>
        <p:spPr bwMode="auto">
          <a:xfrm>
            <a:off x="1826260" y="2696921"/>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5655" name="AutoShape 32"/>
          <p:cNvSpPr>
            <a:spLocks noChangeArrowheads="1"/>
          </p:cNvSpPr>
          <p:nvPr/>
        </p:nvSpPr>
        <p:spPr bwMode="auto">
          <a:xfrm>
            <a:off x="1978448" y="3457510"/>
            <a:ext cx="532659" cy="304236"/>
          </a:xfrm>
          <a:prstGeom prst="roundRect">
            <a:avLst>
              <a:gd name="adj" fmla="val 19644"/>
            </a:avLst>
          </a:prstGeom>
          <a:solidFill>
            <a:srgbClr val="D5F1CF"/>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662561" name="Rectangle 33"/>
          <p:cNvSpPr>
            <a:spLocks noChangeArrowheads="1"/>
          </p:cNvSpPr>
          <p:nvPr/>
        </p:nvSpPr>
        <p:spPr bwMode="auto">
          <a:xfrm>
            <a:off x="2282825" y="2966407"/>
            <a:ext cx="320230" cy="346101"/>
          </a:xfrm>
          <a:prstGeom prst="rect">
            <a:avLst/>
          </a:prstGeom>
          <a:noFill/>
          <a:ln w="19050">
            <a:noFill/>
            <a:miter lim="800000"/>
            <a:headEnd/>
            <a:tailEnd type="none" w="sm" len="sm"/>
          </a:ln>
          <a:effectLst/>
        </p:spPr>
        <p:txBody>
          <a:bodyPr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5657" name="Line 34"/>
          <p:cNvSpPr>
            <a:spLocks noChangeShapeType="1"/>
          </p:cNvSpPr>
          <p:nvPr/>
        </p:nvSpPr>
        <p:spPr bwMode="auto">
          <a:xfrm>
            <a:off x="2054543" y="3229333"/>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63" name="Rectangle 35"/>
          <p:cNvSpPr>
            <a:spLocks noChangeArrowheads="1"/>
          </p:cNvSpPr>
          <p:nvPr/>
        </p:nvSpPr>
        <p:spPr bwMode="auto">
          <a:xfrm>
            <a:off x="1902526" y="2966407"/>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5659" name="Freeform 36"/>
          <p:cNvSpPr>
            <a:spLocks/>
          </p:cNvSpPr>
          <p:nvPr/>
        </p:nvSpPr>
        <p:spPr bwMode="auto">
          <a:xfrm>
            <a:off x="2054424" y="3773407"/>
            <a:ext cx="92186" cy="346101"/>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126" tIns="45126" rIns="45126" bIns="45126" anchor="ctr">
            <a:spAutoFit/>
          </a:bodyPr>
          <a:lstStyle/>
          <a:p>
            <a:endParaRPr lang="en-US" dirty="0">
              <a:latin typeface="Calibri" pitchFamily="34" charset="0"/>
            </a:endParaRPr>
          </a:p>
        </p:txBody>
      </p:sp>
      <p:sp>
        <p:nvSpPr>
          <p:cNvPr id="25660" name="Line 37"/>
          <p:cNvSpPr>
            <a:spLocks noChangeShapeType="1"/>
          </p:cNvSpPr>
          <p:nvPr/>
        </p:nvSpPr>
        <p:spPr bwMode="auto">
          <a:xfrm>
            <a:off x="2435013" y="3229333"/>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5649" name="AutoShape 39"/>
          <p:cNvSpPr>
            <a:spLocks noChangeArrowheads="1"/>
          </p:cNvSpPr>
          <p:nvPr/>
        </p:nvSpPr>
        <p:spPr bwMode="auto">
          <a:xfrm>
            <a:off x="2587312" y="3989922"/>
            <a:ext cx="532659" cy="304236"/>
          </a:xfrm>
          <a:prstGeom prst="roundRect">
            <a:avLst>
              <a:gd name="adj" fmla="val 19644"/>
            </a:avLst>
          </a:prstGeom>
          <a:solidFill>
            <a:srgbClr val="D5F1CF"/>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662568" name="Rectangle 40"/>
          <p:cNvSpPr>
            <a:spLocks noChangeArrowheads="1"/>
          </p:cNvSpPr>
          <p:nvPr/>
        </p:nvSpPr>
        <p:spPr bwMode="auto">
          <a:xfrm>
            <a:off x="2891681" y="3498819"/>
            <a:ext cx="320230" cy="346101"/>
          </a:xfrm>
          <a:prstGeom prst="rect">
            <a:avLst/>
          </a:prstGeom>
          <a:noFill/>
          <a:ln w="19050">
            <a:noFill/>
            <a:miter lim="800000"/>
            <a:headEnd/>
            <a:tailEnd type="none" w="sm" len="sm"/>
          </a:ln>
          <a:effectLst/>
        </p:spPr>
        <p:txBody>
          <a:bodyPr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5651" name="Line 41"/>
          <p:cNvSpPr>
            <a:spLocks noChangeShapeType="1"/>
          </p:cNvSpPr>
          <p:nvPr/>
        </p:nvSpPr>
        <p:spPr bwMode="auto">
          <a:xfrm>
            <a:off x="2663296" y="3761856"/>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70" name="Rectangle 42"/>
          <p:cNvSpPr>
            <a:spLocks noChangeArrowheads="1"/>
          </p:cNvSpPr>
          <p:nvPr/>
        </p:nvSpPr>
        <p:spPr bwMode="auto">
          <a:xfrm>
            <a:off x="2511355" y="3498819"/>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4</a:t>
            </a:r>
          </a:p>
        </p:txBody>
      </p:sp>
      <p:sp>
        <p:nvSpPr>
          <p:cNvPr id="25653" name="Freeform 43"/>
          <p:cNvSpPr>
            <a:spLocks/>
          </p:cNvSpPr>
          <p:nvPr/>
        </p:nvSpPr>
        <p:spPr bwMode="auto">
          <a:xfrm>
            <a:off x="2663177" y="4305819"/>
            <a:ext cx="92186" cy="346101"/>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126" tIns="45126" rIns="45126" bIns="45126" anchor="ctr">
            <a:spAutoFit/>
          </a:bodyPr>
          <a:lstStyle/>
          <a:p>
            <a:endParaRPr lang="en-US" dirty="0">
              <a:latin typeface="Calibri" pitchFamily="34" charset="0"/>
            </a:endParaRPr>
          </a:p>
        </p:txBody>
      </p:sp>
      <p:sp>
        <p:nvSpPr>
          <p:cNvPr id="25654" name="Line 44"/>
          <p:cNvSpPr>
            <a:spLocks noChangeShapeType="1"/>
          </p:cNvSpPr>
          <p:nvPr/>
        </p:nvSpPr>
        <p:spPr bwMode="auto">
          <a:xfrm>
            <a:off x="3043767" y="3761856"/>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5643" name="AutoShape 46"/>
          <p:cNvSpPr>
            <a:spLocks noChangeArrowheads="1"/>
          </p:cNvSpPr>
          <p:nvPr/>
        </p:nvSpPr>
        <p:spPr bwMode="auto">
          <a:xfrm>
            <a:off x="3195955" y="4522335"/>
            <a:ext cx="532659" cy="304236"/>
          </a:xfrm>
          <a:prstGeom prst="roundRect">
            <a:avLst>
              <a:gd name="adj" fmla="val 19644"/>
            </a:avLst>
          </a:prstGeom>
          <a:solidFill>
            <a:srgbClr val="D5F1CF"/>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662575" name="Rectangle 47"/>
          <p:cNvSpPr>
            <a:spLocks noChangeArrowheads="1"/>
          </p:cNvSpPr>
          <p:nvPr/>
        </p:nvSpPr>
        <p:spPr bwMode="auto">
          <a:xfrm>
            <a:off x="3500442" y="4031231"/>
            <a:ext cx="320230" cy="346101"/>
          </a:xfrm>
          <a:prstGeom prst="rect">
            <a:avLst/>
          </a:prstGeom>
          <a:noFill/>
          <a:ln w="19050">
            <a:noFill/>
            <a:miter lim="800000"/>
            <a:headEnd/>
            <a:tailEnd type="none" w="sm" len="sm"/>
          </a:ln>
          <a:effectLst/>
        </p:spPr>
        <p:txBody>
          <a:bodyPr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
        <p:nvSpPr>
          <p:cNvPr id="25645" name="Line 48"/>
          <p:cNvSpPr>
            <a:spLocks noChangeShapeType="1"/>
          </p:cNvSpPr>
          <p:nvPr/>
        </p:nvSpPr>
        <p:spPr bwMode="auto">
          <a:xfrm>
            <a:off x="3272049" y="429426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77" name="Rectangle 49"/>
          <p:cNvSpPr>
            <a:spLocks noChangeArrowheads="1"/>
          </p:cNvSpPr>
          <p:nvPr/>
        </p:nvSpPr>
        <p:spPr bwMode="auto">
          <a:xfrm>
            <a:off x="3120143" y="4031231"/>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5647" name="Freeform 50"/>
          <p:cNvSpPr>
            <a:spLocks/>
          </p:cNvSpPr>
          <p:nvPr/>
        </p:nvSpPr>
        <p:spPr bwMode="auto">
          <a:xfrm>
            <a:off x="3271931" y="4838231"/>
            <a:ext cx="92186" cy="346101"/>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126" tIns="45126" rIns="45126" bIns="45126" anchor="ctr">
            <a:spAutoFit/>
          </a:bodyPr>
          <a:lstStyle/>
          <a:p>
            <a:endParaRPr lang="en-US" dirty="0">
              <a:latin typeface="Calibri" pitchFamily="34" charset="0"/>
            </a:endParaRPr>
          </a:p>
        </p:txBody>
      </p:sp>
      <p:sp>
        <p:nvSpPr>
          <p:cNvPr id="25648" name="Line 51"/>
          <p:cNvSpPr>
            <a:spLocks noChangeShapeType="1"/>
          </p:cNvSpPr>
          <p:nvPr/>
        </p:nvSpPr>
        <p:spPr bwMode="auto">
          <a:xfrm>
            <a:off x="3652520" y="429426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7" name="Rectangle 28"/>
          <p:cNvSpPr>
            <a:spLocks noChangeArrowheads="1"/>
          </p:cNvSpPr>
          <p:nvPr/>
        </p:nvSpPr>
        <p:spPr bwMode="auto">
          <a:xfrm>
            <a:off x="456565" y="1611554"/>
            <a:ext cx="3761824" cy="366088"/>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spTree>
    <p:extLst>
      <p:ext uri="{BB962C8B-B14F-4D97-AF65-F5344CB8AC3E}">
        <p14:creationId xmlns:p14="http://schemas.microsoft.com/office/powerpoint/2010/main" val="7000984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a:xfrm>
            <a:off x="356522" y="380294"/>
            <a:ext cx="8546495" cy="760589"/>
          </a:xfrm>
        </p:spPr>
        <p:txBody>
          <a:bodyPr/>
          <a:lstStyle/>
          <a:p>
            <a:pPr eaLnBrk="1" hangingPunct="1">
              <a:defRPr/>
            </a:pPr>
            <a:r>
              <a:rPr lang="en-US" dirty="0" smtClean="0"/>
              <a:t>Loop Unrolling with Separate Accumulators (2x2)</a:t>
            </a:r>
          </a:p>
        </p:txBody>
      </p:sp>
      <p:sp>
        <p:nvSpPr>
          <p:cNvPr id="26627" name="Rectangle 3"/>
          <p:cNvSpPr>
            <a:spLocks noGrp="1" noChangeArrowheads="1"/>
          </p:cNvSpPr>
          <p:nvPr>
            <p:ph idx="1"/>
          </p:nvPr>
        </p:nvSpPr>
        <p:spPr>
          <a:xfrm>
            <a:off x="378997" y="6008652"/>
            <a:ext cx="8295849" cy="576780"/>
          </a:xfrm>
        </p:spPr>
        <p:txBody>
          <a:bodyPr/>
          <a:lstStyle/>
          <a:p>
            <a:r>
              <a:rPr lang="en-US" sz="2800" dirty="0"/>
              <a:t>Different form of </a:t>
            </a:r>
            <a:r>
              <a:rPr lang="en-US" sz="2800" dirty="0" err="1"/>
              <a:t>reassociation</a:t>
            </a:r>
            <a:endParaRPr lang="en-US" sz="2800" dirty="0"/>
          </a:p>
        </p:txBody>
      </p:sp>
      <p:sp>
        <p:nvSpPr>
          <p:cNvPr id="26628" name="Rectangle 4"/>
          <p:cNvSpPr>
            <a:spLocks noChangeArrowheads="1"/>
          </p:cNvSpPr>
          <p:nvPr/>
        </p:nvSpPr>
        <p:spPr bwMode="auto">
          <a:xfrm>
            <a:off x="2130637" y="1250372"/>
            <a:ext cx="5833886" cy="4763188"/>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gn="l">
              <a:lnSpc>
                <a:spcPct val="100000"/>
              </a:lnSpc>
              <a:tabLst>
                <a:tab pos="902709" algn="l"/>
                <a:tab pos="2256777" algn="l"/>
              </a:tabLst>
            </a:pPr>
            <a:r>
              <a:rPr lang="en-US" sz="1600" dirty="0">
                <a:latin typeface="Courier New" pitchFamily="49" charset="0"/>
              </a:rPr>
              <a:t>void unroll2a_combine(</a:t>
            </a:r>
            <a:r>
              <a:rPr lang="en-US" sz="1600" dirty="0" err="1">
                <a:latin typeface="Courier New" pitchFamily="49" charset="0"/>
              </a:rPr>
              <a:t>vec_ptr</a:t>
            </a:r>
            <a:r>
              <a:rPr lang="en-US" sz="1600" dirty="0">
                <a:latin typeface="Courier New" pitchFamily="49" charset="0"/>
              </a:rPr>
              <a:t> v, </a:t>
            </a:r>
            <a:r>
              <a:rPr lang="en-US" sz="1600" dirty="0" err="1">
                <a:latin typeface="Courier New" pitchFamily="49" charset="0"/>
              </a:rPr>
              <a:t>data_t</a:t>
            </a: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long length = </a:t>
            </a:r>
            <a:r>
              <a:rPr lang="en-US" sz="1600" dirty="0" err="1">
                <a:latin typeface="Courier New" pitchFamily="49" charset="0"/>
              </a:rPr>
              <a:t>vec_length</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long limit = length-1;</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*d = </a:t>
            </a:r>
            <a:r>
              <a:rPr lang="en-US" sz="1600" dirty="0" err="1">
                <a:latin typeface="Courier New" pitchFamily="49" charset="0"/>
              </a:rPr>
              <a:t>get_vec_start</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x0 = IDENT;</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x1 = IDENT;</a:t>
            </a:r>
          </a:p>
          <a:p>
            <a:pPr algn="l">
              <a:lnSpc>
                <a:spcPct val="100000"/>
              </a:lnSpc>
              <a:tabLst>
                <a:tab pos="902709" algn="l"/>
                <a:tab pos="2256777" algn="l"/>
              </a:tabLst>
            </a:pPr>
            <a:r>
              <a:rPr lang="en-US" sz="1600" dirty="0">
                <a:latin typeface="Courier New" pitchFamily="49" charset="0"/>
              </a:rPr>
              <a:t>    long </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 Combine 2 elements at a time */</a:t>
            </a:r>
          </a:p>
          <a:p>
            <a:pPr algn="l">
              <a:lnSpc>
                <a:spcPct val="100000"/>
              </a:lnSpc>
              <a:tabLst>
                <a:tab pos="902709" algn="l"/>
                <a:tab pos="2256777" algn="l"/>
              </a:tabLst>
            </a:pPr>
            <a:r>
              <a:rPr lang="en-US" sz="1600" dirty="0">
                <a:latin typeface="Courier New" pitchFamily="49" charset="0"/>
              </a:rPr>
              <a:t>    </a:t>
            </a:r>
            <a:r>
              <a:rPr lang="en-US" sz="1600" dirty="0">
                <a:solidFill>
                  <a:srgbClr val="A50021"/>
                </a:solidFill>
                <a:latin typeface="Courier New" pitchFamily="49" charset="0"/>
              </a:rPr>
              <a:t>for (</a:t>
            </a:r>
            <a:r>
              <a:rPr lang="en-US" sz="1600" dirty="0" err="1">
                <a:solidFill>
                  <a:srgbClr val="A50021"/>
                </a:solidFill>
                <a:latin typeface="Courier New" pitchFamily="49" charset="0"/>
              </a:rPr>
              <a:t>i</a:t>
            </a:r>
            <a:r>
              <a:rPr lang="en-US" sz="1600" dirty="0">
                <a:solidFill>
                  <a:srgbClr val="A50021"/>
                </a:solidFill>
                <a:latin typeface="Courier New" pitchFamily="49" charset="0"/>
              </a:rPr>
              <a:t> = 0; </a:t>
            </a:r>
            <a:r>
              <a:rPr lang="en-US" sz="1600" dirty="0" err="1">
                <a:solidFill>
                  <a:srgbClr val="A50021"/>
                </a:solidFill>
                <a:latin typeface="Courier New" pitchFamily="49" charset="0"/>
              </a:rPr>
              <a:t>i</a:t>
            </a:r>
            <a:r>
              <a:rPr lang="en-US" sz="1600" dirty="0">
                <a:solidFill>
                  <a:srgbClr val="A50021"/>
                </a:solidFill>
                <a:latin typeface="Courier New" pitchFamily="49" charset="0"/>
              </a:rPr>
              <a:t> &lt; limit; </a:t>
            </a:r>
            <a:r>
              <a:rPr lang="en-US" sz="1600" dirty="0" err="1">
                <a:solidFill>
                  <a:srgbClr val="A50021"/>
                </a:solidFill>
                <a:latin typeface="Courier New" pitchFamily="49" charset="0"/>
              </a:rPr>
              <a:t>i</a:t>
            </a:r>
            <a:r>
              <a:rPr lang="en-US" sz="1600" dirty="0">
                <a:solidFill>
                  <a:srgbClr val="A50021"/>
                </a:solidFill>
                <a:latin typeface="Courier New" pitchFamily="49" charset="0"/>
              </a:rPr>
              <a:t>+=2) {</a:t>
            </a:r>
          </a:p>
          <a:p>
            <a:pPr algn="l">
              <a:lnSpc>
                <a:spcPct val="100000"/>
              </a:lnSpc>
              <a:tabLst>
                <a:tab pos="902709" algn="l"/>
                <a:tab pos="2256777" algn="l"/>
              </a:tabLst>
            </a:pPr>
            <a:r>
              <a:rPr lang="en-US" sz="1600" dirty="0">
                <a:solidFill>
                  <a:srgbClr val="A50021"/>
                </a:solidFill>
                <a:latin typeface="Courier New" pitchFamily="49" charset="0"/>
              </a:rPr>
              <a:t>       x0 = x0 OP d[</a:t>
            </a:r>
            <a:r>
              <a:rPr lang="en-US" sz="1600" dirty="0" err="1">
                <a:solidFill>
                  <a:srgbClr val="A50021"/>
                </a:solidFill>
                <a:latin typeface="Courier New" pitchFamily="49" charset="0"/>
              </a:rPr>
              <a:t>i</a:t>
            </a:r>
            <a:r>
              <a:rPr lang="en-US" sz="1600" dirty="0">
                <a:solidFill>
                  <a:srgbClr val="A50021"/>
                </a:solidFill>
                <a:latin typeface="Courier New" pitchFamily="49" charset="0"/>
              </a:rPr>
              <a:t>];</a:t>
            </a:r>
          </a:p>
          <a:p>
            <a:pPr algn="l">
              <a:lnSpc>
                <a:spcPct val="100000"/>
              </a:lnSpc>
              <a:tabLst>
                <a:tab pos="902709" algn="l"/>
                <a:tab pos="2256777" algn="l"/>
              </a:tabLst>
            </a:pPr>
            <a:r>
              <a:rPr lang="en-US" sz="1600" dirty="0">
                <a:solidFill>
                  <a:srgbClr val="A50021"/>
                </a:solidFill>
                <a:latin typeface="Courier New" pitchFamily="49" charset="0"/>
              </a:rPr>
              <a:t>       x1 = x1 OP d[i+1];</a:t>
            </a:r>
          </a:p>
          <a:p>
            <a:pPr algn="l">
              <a:lnSpc>
                <a:spcPct val="100000"/>
              </a:lnSpc>
              <a:tabLst>
                <a:tab pos="902709" algn="l"/>
                <a:tab pos="2256777" algn="l"/>
              </a:tabLst>
            </a:pPr>
            <a:r>
              <a:rPr lang="en-US" sz="1600" dirty="0">
                <a:solidFill>
                  <a:srgbClr val="A50021"/>
                </a:solidFill>
                <a:latin typeface="Courier New" pitchFamily="49" charset="0"/>
              </a:rPr>
              <a:t>    }</a:t>
            </a:r>
          </a:p>
          <a:p>
            <a:pPr algn="l">
              <a:lnSpc>
                <a:spcPct val="100000"/>
              </a:lnSpc>
              <a:tabLst>
                <a:tab pos="902709" algn="l"/>
                <a:tab pos="2256777" algn="l"/>
              </a:tabLst>
            </a:pPr>
            <a:r>
              <a:rPr lang="en-US" sz="1600" dirty="0">
                <a:latin typeface="Courier New" pitchFamily="49" charset="0"/>
              </a:rPr>
              <a:t>    /* Finish any remaining elements */</a:t>
            </a:r>
          </a:p>
          <a:p>
            <a:pPr algn="l">
              <a:lnSpc>
                <a:spcPct val="100000"/>
              </a:lnSpc>
              <a:tabLst>
                <a:tab pos="902709" algn="l"/>
                <a:tab pos="2256777" algn="l"/>
              </a:tabLst>
            </a:pPr>
            <a:r>
              <a:rPr lang="en-US" sz="1600" dirty="0">
                <a:latin typeface="Courier New" pitchFamily="49" charset="0"/>
              </a:rPr>
              <a:t>    for (; </a:t>
            </a:r>
            <a:r>
              <a:rPr lang="en-US" sz="1600" dirty="0" err="1">
                <a:latin typeface="Courier New" pitchFamily="49" charset="0"/>
              </a:rPr>
              <a:t>i</a:t>
            </a:r>
            <a:r>
              <a:rPr lang="en-US" sz="1600" dirty="0">
                <a:latin typeface="Courier New" pitchFamily="49" charset="0"/>
              </a:rPr>
              <a:t> &lt; length; </a:t>
            </a:r>
            <a:r>
              <a:rPr lang="en-US" sz="1600" dirty="0" err="1">
                <a:latin typeface="Courier New" pitchFamily="49" charset="0"/>
              </a:rPr>
              <a:t>i</a:t>
            </a: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x0 = x0 OP d[</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 = x0 OP x1;</a:t>
            </a:r>
          </a:p>
          <a:p>
            <a:pPr algn="l">
              <a:lnSpc>
                <a:spcPct val="100000"/>
              </a:lnSpc>
              <a:tabLst>
                <a:tab pos="902709" algn="l"/>
                <a:tab pos="2256777" algn="l"/>
              </a:tabLst>
            </a:pPr>
            <a:r>
              <a:rPr lang="en-US" sz="1600" dirty="0">
                <a:latin typeface="Courier New" pitchFamily="49" charset="0"/>
              </a:rPr>
              <a:t>}</a:t>
            </a:r>
          </a:p>
        </p:txBody>
      </p:sp>
    </p:spTree>
    <p:extLst>
      <p:ext uri="{BB962C8B-B14F-4D97-AF65-F5344CB8AC3E}">
        <p14:creationId xmlns:p14="http://schemas.microsoft.com/office/powerpoint/2010/main" val="3410138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smtClean="0"/>
              <a:t>Effect of Separate Accumulators</a:t>
            </a:r>
          </a:p>
        </p:txBody>
      </p:sp>
      <p:sp>
        <p:nvSpPr>
          <p:cNvPr id="798753" name="Rectangle 33"/>
          <p:cNvSpPr>
            <a:spLocks noGrp="1" noChangeArrowheads="1"/>
          </p:cNvSpPr>
          <p:nvPr>
            <p:ph idx="1"/>
          </p:nvPr>
        </p:nvSpPr>
        <p:spPr>
          <a:xfrm>
            <a:off x="290220" y="4595250"/>
            <a:ext cx="8295849" cy="1869781"/>
          </a:xfrm>
        </p:spPr>
        <p:txBody>
          <a:bodyPr/>
          <a:lstStyle/>
          <a:p>
            <a:pPr eaLnBrk="1" hangingPunct="1">
              <a:defRPr/>
            </a:pPr>
            <a:r>
              <a:rPr lang="en-US" dirty="0" err="1" smtClean="0"/>
              <a:t>Int</a:t>
            </a:r>
            <a:r>
              <a:rPr lang="en-US" dirty="0" smtClean="0"/>
              <a:t> + makes use of two load units</a:t>
            </a:r>
          </a:p>
          <a:p>
            <a:pPr eaLnBrk="1" hangingPunct="1">
              <a:defRPr/>
            </a:pPr>
            <a:endParaRPr lang="en-US" dirty="0" smtClean="0"/>
          </a:p>
          <a:p>
            <a:pPr eaLnBrk="1" hangingPunct="1">
              <a:defRPr/>
            </a:pPr>
            <a:endParaRPr lang="en-US" dirty="0"/>
          </a:p>
          <a:p>
            <a:pPr eaLnBrk="1" hangingPunct="1">
              <a:defRPr/>
            </a:pPr>
            <a:r>
              <a:rPr lang="en-US" dirty="0" smtClean="0"/>
              <a:t>2x speedup (over unroll2) for </a:t>
            </a:r>
            <a:r>
              <a:rPr lang="en-US" dirty="0" err="1" smtClean="0"/>
              <a:t>Int</a:t>
            </a:r>
            <a:r>
              <a:rPr lang="en-US" dirty="0" smtClean="0"/>
              <a:t> *, FP +, FP *</a:t>
            </a:r>
          </a:p>
          <a:p>
            <a:pPr lvl="1" eaLnBrk="1" hangingPunct="1">
              <a:defRPr/>
            </a:pPr>
            <a:endParaRPr lang="en-US" dirty="0" smtClean="0"/>
          </a:p>
        </p:txBody>
      </p:sp>
      <p:sp>
        <p:nvSpPr>
          <p:cNvPr id="27688" name="Rectangle 34"/>
          <p:cNvSpPr>
            <a:spLocks noChangeArrowheads="1"/>
          </p:cNvSpPr>
          <p:nvPr/>
        </p:nvSpPr>
        <p:spPr bwMode="auto">
          <a:xfrm>
            <a:off x="1115279" y="5186644"/>
            <a:ext cx="2798156" cy="642574"/>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 x0 = x0 OP d[</a:t>
            </a:r>
            <a:r>
              <a:rPr lang="en-US" dirty="0" err="1">
                <a:latin typeface="Courier New" pitchFamily="49" charset="0"/>
              </a:rPr>
              <a:t>i</a:t>
            </a:r>
            <a:r>
              <a:rPr lang="en-US" dirty="0">
                <a:latin typeface="Courier New" pitchFamily="49" charset="0"/>
              </a:rPr>
              <a:t>];</a:t>
            </a:r>
          </a:p>
          <a:p>
            <a:pPr>
              <a:lnSpc>
                <a:spcPct val="100000"/>
              </a:lnSpc>
              <a:tabLst>
                <a:tab pos="902709" algn="l"/>
                <a:tab pos="2256777" algn="l"/>
              </a:tabLst>
            </a:pPr>
            <a:r>
              <a:rPr lang="en-US" dirty="0">
                <a:latin typeface="Courier New" pitchFamily="49" charset="0"/>
              </a:rPr>
              <a:t> x1 = x1 OP d[i+1];</a:t>
            </a:r>
          </a:p>
        </p:txBody>
      </p:sp>
      <p:graphicFrame>
        <p:nvGraphicFramePr>
          <p:cNvPr id="7" name="Group 49"/>
          <p:cNvGraphicFramePr>
            <a:graphicFrameLocks noGrp="1"/>
          </p:cNvGraphicFramePr>
          <p:nvPr>
            <p:extLst>
              <p:ext uri="{D42A27DB-BD31-4B8C-83A1-F6EECF244321}">
                <p14:modId xmlns:p14="http://schemas.microsoft.com/office/powerpoint/2010/main" val="2609447987"/>
              </p:ext>
            </p:extLst>
          </p:nvPr>
        </p:nvGraphicFramePr>
        <p:xfrm>
          <a:off x="356630" y="1166473"/>
          <a:ext cx="7785557" cy="3096233"/>
        </p:xfrm>
        <a:graphic>
          <a:graphicData uri="http://schemas.openxmlformats.org/drawingml/2006/table">
            <a:tbl>
              <a:tblPr/>
              <a:tblGrid>
                <a:gridCol w="2415577">
                  <a:extLst>
                    <a:ext uri="{9D8B030D-6E8A-4147-A177-3AD203B41FA5}">
                      <a16:colId xmlns="" xmlns:a16="http://schemas.microsoft.com/office/drawing/2014/main" val="20000"/>
                    </a:ext>
                  </a:extLst>
                </a:gridCol>
                <a:gridCol w="1342495">
                  <a:extLst>
                    <a:ext uri="{9D8B030D-6E8A-4147-A177-3AD203B41FA5}">
                      <a16:colId xmlns="" xmlns:a16="http://schemas.microsoft.com/office/drawing/2014/main" val="20001"/>
                    </a:ext>
                  </a:extLst>
                </a:gridCol>
                <a:gridCol w="1342495">
                  <a:extLst>
                    <a:ext uri="{9D8B030D-6E8A-4147-A177-3AD203B41FA5}">
                      <a16:colId xmlns="" xmlns:a16="http://schemas.microsoft.com/office/drawing/2014/main" val="20002"/>
                    </a:ext>
                  </a:extLst>
                </a:gridCol>
                <a:gridCol w="1342495">
                  <a:extLst>
                    <a:ext uri="{9D8B030D-6E8A-4147-A177-3AD203B41FA5}">
                      <a16:colId xmlns="" xmlns:a16="http://schemas.microsoft.com/office/drawing/2014/main" val="20003"/>
                    </a:ext>
                  </a:extLst>
                </a:gridCol>
                <a:gridCol w="1342495">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2.51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4"/>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2x2</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0.81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2.51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5"/>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6"/>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Throughput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073614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7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87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P spid="2768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138"/>
          <p:cNvSpPr>
            <a:spLocks noChangeShapeType="1"/>
          </p:cNvSpPr>
          <p:nvPr/>
        </p:nvSpPr>
        <p:spPr bwMode="auto">
          <a:xfrm>
            <a:off x="3500332" y="547635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800770" name="Rectangle 2"/>
          <p:cNvSpPr>
            <a:spLocks noGrp="1" noChangeArrowheads="1"/>
          </p:cNvSpPr>
          <p:nvPr>
            <p:ph type="title"/>
          </p:nvPr>
        </p:nvSpPr>
        <p:spPr>
          <a:xfrm>
            <a:off x="484544" y="456353"/>
            <a:ext cx="7581548" cy="760589"/>
          </a:xfrm>
        </p:spPr>
        <p:txBody>
          <a:bodyPr/>
          <a:lstStyle/>
          <a:p>
            <a:pPr eaLnBrk="1" hangingPunct="1">
              <a:defRPr/>
            </a:pPr>
            <a:r>
              <a:rPr lang="en-US" dirty="0" smtClean="0"/>
              <a:t>Separate Accumulators</a:t>
            </a:r>
          </a:p>
        </p:txBody>
      </p:sp>
      <p:sp>
        <p:nvSpPr>
          <p:cNvPr id="28717" name="AutoShape 101"/>
          <p:cNvSpPr>
            <a:spLocks noChangeArrowheads="1"/>
          </p:cNvSpPr>
          <p:nvPr/>
        </p:nvSpPr>
        <p:spPr bwMode="auto">
          <a:xfrm>
            <a:off x="2054603" y="3118414"/>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18" name="Line 102"/>
          <p:cNvSpPr>
            <a:spLocks noChangeShapeType="1"/>
          </p:cNvSpPr>
          <p:nvPr/>
        </p:nvSpPr>
        <p:spPr bwMode="auto">
          <a:xfrm>
            <a:off x="2206731" y="289029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19" name="Line 103"/>
          <p:cNvSpPr>
            <a:spLocks noChangeShapeType="1"/>
          </p:cNvSpPr>
          <p:nvPr/>
        </p:nvSpPr>
        <p:spPr bwMode="auto">
          <a:xfrm>
            <a:off x="2435013" y="289029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20" name="AutoShape 104"/>
          <p:cNvSpPr>
            <a:spLocks noChangeArrowheads="1"/>
          </p:cNvSpPr>
          <p:nvPr/>
        </p:nvSpPr>
        <p:spPr bwMode="auto">
          <a:xfrm>
            <a:off x="2663406" y="3650826"/>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22" name="Line 106"/>
          <p:cNvSpPr>
            <a:spLocks noChangeShapeType="1"/>
          </p:cNvSpPr>
          <p:nvPr/>
        </p:nvSpPr>
        <p:spPr bwMode="auto">
          <a:xfrm>
            <a:off x="3043767" y="342276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23" name="Freeform 107"/>
          <p:cNvSpPr>
            <a:spLocks/>
          </p:cNvSpPr>
          <p:nvPr/>
        </p:nvSpPr>
        <p:spPr bwMode="auto">
          <a:xfrm>
            <a:off x="2359029" y="343393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876" name="Rectangle 108"/>
          <p:cNvSpPr>
            <a:spLocks noChangeArrowheads="1"/>
          </p:cNvSpPr>
          <p:nvPr/>
        </p:nvSpPr>
        <p:spPr bwMode="auto">
          <a:xfrm>
            <a:off x="2100209" y="2586112"/>
            <a:ext cx="230708"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800877" name="Rectangle 109"/>
          <p:cNvSpPr>
            <a:spLocks noChangeArrowheads="1"/>
          </p:cNvSpPr>
          <p:nvPr/>
        </p:nvSpPr>
        <p:spPr bwMode="auto">
          <a:xfrm>
            <a:off x="2282713" y="2586112"/>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800878" name="Rectangle 110"/>
          <p:cNvSpPr>
            <a:spLocks noChangeArrowheads="1"/>
          </p:cNvSpPr>
          <p:nvPr/>
        </p:nvSpPr>
        <p:spPr bwMode="auto">
          <a:xfrm>
            <a:off x="2891519" y="3118524"/>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8727" name="AutoShape 111"/>
          <p:cNvSpPr>
            <a:spLocks noChangeArrowheads="1"/>
          </p:cNvSpPr>
          <p:nvPr/>
        </p:nvSpPr>
        <p:spPr bwMode="auto">
          <a:xfrm>
            <a:off x="3256196" y="4183239"/>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29" name="Line 113"/>
          <p:cNvSpPr>
            <a:spLocks noChangeShapeType="1"/>
          </p:cNvSpPr>
          <p:nvPr/>
        </p:nvSpPr>
        <p:spPr bwMode="auto">
          <a:xfrm>
            <a:off x="3636667" y="3955062"/>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30" name="Freeform 114"/>
          <p:cNvSpPr>
            <a:spLocks/>
          </p:cNvSpPr>
          <p:nvPr/>
        </p:nvSpPr>
        <p:spPr bwMode="auto">
          <a:xfrm>
            <a:off x="2951819" y="3966445"/>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883" name="Rectangle 115"/>
          <p:cNvSpPr>
            <a:spLocks noChangeArrowheads="1"/>
          </p:cNvSpPr>
          <p:nvPr/>
        </p:nvSpPr>
        <p:spPr bwMode="auto">
          <a:xfrm>
            <a:off x="3484309" y="3650937"/>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8732" name="AutoShape 116"/>
          <p:cNvSpPr>
            <a:spLocks noChangeArrowheads="1"/>
          </p:cNvSpPr>
          <p:nvPr/>
        </p:nvSpPr>
        <p:spPr bwMode="auto">
          <a:xfrm>
            <a:off x="3849207" y="4715651"/>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34" name="Line 118"/>
          <p:cNvSpPr>
            <a:spLocks noChangeShapeType="1"/>
          </p:cNvSpPr>
          <p:nvPr/>
        </p:nvSpPr>
        <p:spPr bwMode="auto">
          <a:xfrm>
            <a:off x="4229567" y="4487474"/>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35" name="Freeform 119"/>
          <p:cNvSpPr>
            <a:spLocks/>
          </p:cNvSpPr>
          <p:nvPr/>
        </p:nvSpPr>
        <p:spPr bwMode="auto">
          <a:xfrm>
            <a:off x="3544830" y="449885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888" name="Rectangle 120"/>
          <p:cNvSpPr>
            <a:spLocks noChangeArrowheads="1"/>
          </p:cNvSpPr>
          <p:nvPr/>
        </p:nvSpPr>
        <p:spPr bwMode="auto">
          <a:xfrm>
            <a:off x="4077320" y="4183349"/>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
        <p:nvSpPr>
          <p:cNvPr id="28740" name="Freeform 124"/>
          <p:cNvSpPr>
            <a:spLocks/>
          </p:cNvSpPr>
          <p:nvPr/>
        </p:nvSpPr>
        <p:spPr bwMode="auto">
          <a:xfrm flipH="1">
            <a:off x="3728725" y="5031270"/>
            <a:ext cx="409006"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28680" name="AutoShape 134"/>
          <p:cNvSpPr>
            <a:spLocks noChangeArrowheads="1"/>
          </p:cNvSpPr>
          <p:nvPr/>
        </p:nvSpPr>
        <p:spPr bwMode="auto">
          <a:xfrm>
            <a:off x="3195955" y="5236417"/>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683" name="AutoShape 137"/>
          <p:cNvSpPr>
            <a:spLocks noChangeArrowheads="1"/>
          </p:cNvSpPr>
          <p:nvPr/>
        </p:nvSpPr>
        <p:spPr bwMode="auto">
          <a:xfrm>
            <a:off x="608753" y="3118414"/>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684" name="Line 138"/>
          <p:cNvSpPr>
            <a:spLocks noChangeShapeType="1"/>
          </p:cNvSpPr>
          <p:nvPr/>
        </p:nvSpPr>
        <p:spPr bwMode="auto">
          <a:xfrm>
            <a:off x="760942" y="289029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685" name="Line 139"/>
          <p:cNvSpPr>
            <a:spLocks noChangeShapeType="1"/>
          </p:cNvSpPr>
          <p:nvPr/>
        </p:nvSpPr>
        <p:spPr bwMode="auto">
          <a:xfrm>
            <a:off x="989224" y="289029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686" name="AutoShape 140"/>
          <p:cNvSpPr>
            <a:spLocks noChangeArrowheads="1"/>
          </p:cNvSpPr>
          <p:nvPr/>
        </p:nvSpPr>
        <p:spPr bwMode="auto">
          <a:xfrm>
            <a:off x="1217617" y="3650826"/>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688" name="Line 142"/>
          <p:cNvSpPr>
            <a:spLocks noChangeShapeType="1"/>
          </p:cNvSpPr>
          <p:nvPr/>
        </p:nvSpPr>
        <p:spPr bwMode="auto">
          <a:xfrm>
            <a:off x="1597978" y="342276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689" name="Freeform 143"/>
          <p:cNvSpPr>
            <a:spLocks/>
          </p:cNvSpPr>
          <p:nvPr/>
        </p:nvSpPr>
        <p:spPr bwMode="auto">
          <a:xfrm>
            <a:off x="913240" y="343393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912" name="Rectangle 144"/>
          <p:cNvSpPr>
            <a:spLocks noChangeArrowheads="1"/>
          </p:cNvSpPr>
          <p:nvPr/>
        </p:nvSpPr>
        <p:spPr bwMode="auto">
          <a:xfrm>
            <a:off x="654336" y="2586112"/>
            <a:ext cx="230708"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800913" name="Rectangle 145"/>
          <p:cNvSpPr>
            <a:spLocks noChangeArrowheads="1"/>
          </p:cNvSpPr>
          <p:nvPr/>
        </p:nvSpPr>
        <p:spPr bwMode="auto">
          <a:xfrm>
            <a:off x="836866" y="2586112"/>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800914" name="Rectangle 146"/>
          <p:cNvSpPr>
            <a:spLocks noChangeArrowheads="1"/>
          </p:cNvSpPr>
          <p:nvPr/>
        </p:nvSpPr>
        <p:spPr bwMode="auto">
          <a:xfrm>
            <a:off x="1445730" y="3118524"/>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8693" name="AutoShape 147"/>
          <p:cNvSpPr>
            <a:spLocks noChangeArrowheads="1"/>
          </p:cNvSpPr>
          <p:nvPr/>
        </p:nvSpPr>
        <p:spPr bwMode="auto">
          <a:xfrm>
            <a:off x="1810407" y="4183239"/>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695" name="Line 149"/>
          <p:cNvSpPr>
            <a:spLocks noChangeShapeType="1"/>
          </p:cNvSpPr>
          <p:nvPr/>
        </p:nvSpPr>
        <p:spPr bwMode="auto">
          <a:xfrm>
            <a:off x="2190878" y="3955062"/>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696" name="Freeform 150"/>
          <p:cNvSpPr>
            <a:spLocks/>
          </p:cNvSpPr>
          <p:nvPr/>
        </p:nvSpPr>
        <p:spPr bwMode="auto">
          <a:xfrm>
            <a:off x="1506030" y="3966445"/>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919" name="Rectangle 151"/>
          <p:cNvSpPr>
            <a:spLocks noChangeArrowheads="1"/>
          </p:cNvSpPr>
          <p:nvPr/>
        </p:nvSpPr>
        <p:spPr bwMode="auto">
          <a:xfrm>
            <a:off x="2038520" y="3650937"/>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4</a:t>
            </a:r>
          </a:p>
        </p:txBody>
      </p:sp>
      <p:sp>
        <p:nvSpPr>
          <p:cNvPr id="28698" name="AutoShape 152"/>
          <p:cNvSpPr>
            <a:spLocks noChangeArrowheads="1"/>
          </p:cNvSpPr>
          <p:nvPr/>
        </p:nvSpPr>
        <p:spPr bwMode="auto">
          <a:xfrm>
            <a:off x="2403318" y="4715651"/>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00" name="Line 154"/>
          <p:cNvSpPr>
            <a:spLocks noChangeShapeType="1"/>
          </p:cNvSpPr>
          <p:nvPr/>
        </p:nvSpPr>
        <p:spPr bwMode="auto">
          <a:xfrm>
            <a:off x="2783778" y="4487474"/>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01" name="Freeform 155"/>
          <p:cNvSpPr>
            <a:spLocks/>
          </p:cNvSpPr>
          <p:nvPr/>
        </p:nvSpPr>
        <p:spPr bwMode="auto">
          <a:xfrm>
            <a:off x="2099001" y="449885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924" name="Rectangle 156"/>
          <p:cNvSpPr>
            <a:spLocks noChangeArrowheads="1"/>
          </p:cNvSpPr>
          <p:nvPr/>
        </p:nvSpPr>
        <p:spPr bwMode="auto">
          <a:xfrm>
            <a:off x="2631428" y="4183349"/>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8706" name="Freeform 160"/>
          <p:cNvSpPr>
            <a:spLocks/>
          </p:cNvSpPr>
          <p:nvPr/>
        </p:nvSpPr>
        <p:spPr bwMode="auto">
          <a:xfrm>
            <a:off x="2691884" y="5031270"/>
            <a:ext cx="504124"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75" name="Rectangle 34"/>
          <p:cNvSpPr>
            <a:spLocks noChangeArrowheads="1"/>
          </p:cNvSpPr>
          <p:nvPr/>
        </p:nvSpPr>
        <p:spPr bwMode="auto">
          <a:xfrm>
            <a:off x="608753" y="1639193"/>
            <a:ext cx="2798156" cy="642574"/>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 x0 = x0 OP d[</a:t>
            </a:r>
            <a:r>
              <a:rPr lang="en-US" dirty="0" err="1">
                <a:latin typeface="Courier New" pitchFamily="49" charset="0"/>
              </a:rPr>
              <a:t>i</a:t>
            </a:r>
            <a:r>
              <a:rPr lang="en-US" dirty="0">
                <a:latin typeface="Courier New" pitchFamily="49" charset="0"/>
              </a:rPr>
              <a:t>];</a:t>
            </a:r>
          </a:p>
          <a:p>
            <a:pPr>
              <a:lnSpc>
                <a:spcPct val="100000"/>
              </a:lnSpc>
              <a:tabLst>
                <a:tab pos="902709" algn="l"/>
                <a:tab pos="2256777" algn="l"/>
              </a:tabLst>
            </a:pPr>
            <a:r>
              <a:rPr lang="en-US" dirty="0">
                <a:latin typeface="Courier New" pitchFamily="49" charset="0"/>
              </a:rPr>
              <a:t> x1 = x1 OP d[i+1];</a:t>
            </a:r>
          </a:p>
        </p:txBody>
      </p:sp>
      <p:sp>
        <p:nvSpPr>
          <p:cNvPr id="76" name="Rectangle 3"/>
          <p:cNvSpPr txBox="1">
            <a:spLocks noChangeArrowheads="1"/>
          </p:cNvSpPr>
          <p:nvPr/>
        </p:nvSpPr>
        <p:spPr bwMode="auto">
          <a:xfrm>
            <a:off x="4958803" y="1597237"/>
            <a:ext cx="3944214" cy="3118414"/>
          </a:xfrm>
          <a:prstGeom prst="rect">
            <a:avLst/>
          </a:prstGeom>
          <a:noFill/>
          <a:ln w="9525">
            <a:noFill/>
            <a:miter lim="800000"/>
            <a:headEnd/>
            <a:tailEnd/>
          </a:ln>
        </p:spPr>
        <p:txBody>
          <a:bodyPr vert="horz" wrap="square" lIns="90279" tIns="45126" rIns="90279" bIns="45126" numCol="1" anchor="t" anchorCtr="0" compatLnSpc="1">
            <a:prstTxWarp prst="textNoShape">
              <a:avLst/>
            </a:prstTxWarp>
          </a:bodyPr>
          <a:lstStyle/>
          <a:p>
            <a:pPr marL="283665" indent="-283665" algn="l" defTabSz="902709" eaLnBrk="1" hangingPunct="1">
              <a:lnSpc>
                <a:spcPct val="85000"/>
              </a:lnSpc>
              <a:spcBef>
                <a:spcPct val="20000"/>
              </a:spcBef>
              <a:buClr>
                <a:srgbClr val="990000"/>
              </a:buClr>
              <a:buSzPct val="60000"/>
              <a:buFont typeface="Wingdings 2" pitchFamily="18" charset="2"/>
              <a:buChar char="¢"/>
              <a:defRPr/>
            </a:pPr>
            <a:r>
              <a:rPr lang="en-US" sz="2400" kern="0" dirty="0">
                <a:latin typeface="Calibri" pitchFamily="34" charset="0"/>
                <a:ea typeface="+mn-ea"/>
                <a:cs typeface="+mn-cs"/>
              </a:rPr>
              <a:t>What changed:</a:t>
            </a:r>
          </a:p>
          <a:p>
            <a:pPr marL="620612" lvl="1" indent="-227247" algn="l" defTabSz="902709" eaLnBrk="1" hangingPunct="1">
              <a:lnSpc>
                <a:spcPct val="85000"/>
              </a:lnSpc>
              <a:spcBef>
                <a:spcPct val="20000"/>
              </a:spcBef>
              <a:buClr>
                <a:srgbClr val="990000"/>
              </a:buClr>
              <a:buSzPct val="110000"/>
              <a:buFont typeface="Wingdings" pitchFamily="2" charset="2"/>
              <a:buChar char="§"/>
              <a:defRPr/>
            </a:pPr>
            <a:r>
              <a:rPr lang="en-US" b="0" kern="0" dirty="0">
                <a:latin typeface="Calibri" pitchFamily="34" charset="0"/>
              </a:rPr>
              <a:t>Two independent “streams” of operations</a:t>
            </a:r>
          </a:p>
          <a:p>
            <a:pPr marL="283665" indent="-283665" algn="l" defTabSz="902709" eaLnBrk="1" hangingPunct="1">
              <a:lnSpc>
                <a:spcPct val="85000"/>
              </a:lnSpc>
              <a:spcBef>
                <a:spcPct val="20000"/>
              </a:spcBef>
              <a:buClr>
                <a:srgbClr val="990000"/>
              </a:buClr>
              <a:buSzPct val="60000"/>
              <a:buFont typeface="Wingdings 2" pitchFamily="18" charset="2"/>
              <a:buChar char="¢"/>
              <a:defRPr/>
            </a:pPr>
            <a:endParaRPr lang="en-US" sz="2400" kern="0" dirty="0">
              <a:latin typeface="Calibri" pitchFamily="34" charset="0"/>
              <a:ea typeface="+mn-ea"/>
              <a:cs typeface="+mn-cs"/>
            </a:endParaRPr>
          </a:p>
          <a:p>
            <a:pPr marL="283665" indent="-283665" algn="l" defTabSz="902709" eaLnBrk="1" hangingPunct="1">
              <a:lnSpc>
                <a:spcPct val="85000"/>
              </a:lnSpc>
              <a:spcBef>
                <a:spcPct val="20000"/>
              </a:spcBef>
              <a:buClr>
                <a:srgbClr val="990000"/>
              </a:buClr>
              <a:buSzPct val="60000"/>
              <a:buFont typeface="Wingdings 2" pitchFamily="18" charset="2"/>
              <a:buChar char="¢"/>
              <a:defRPr/>
            </a:pPr>
            <a:r>
              <a:rPr lang="en-US" sz="2400" kern="0" dirty="0">
                <a:latin typeface="Calibri" pitchFamily="34" charset="0"/>
                <a:ea typeface="+mn-ea"/>
                <a:cs typeface="+mn-cs"/>
              </a:rPr>
              <a:t>Overall Performance</a:t>
            </a:r>
          </a:p>
          <a:p>
            <a:pPr marL="619048" lvl="1" indent="-225679" algn="l" defTabSz="902709" eaLnBrk="1" hangingPunct="1">
              <a:spcBef>
                <a:spcPct val="20000"/>
              </a:spcBef>
              <a:buClr>
                <a:srgbClr val="990000"/>
              </a:buClr>
              <a:buSzPct val="110000"/>
              <a:buFont typeface="Wingdings" pitchFamily="2" charset="2"/>
              <a:buChar char="§"/>
              <a:defRPr/>
            </a:pPr>
            <a:r>
              <a:rPr lang="en-US" b="0" kern="0" dirty="0">
                <a:latin typeface="Calibri" pitchFamily="34" charset="0"/>
              </a:rPr>
              <a:t>N elements, D cycles latency/op</a:t>
            </a:r>
          </a:p>
          <a:p>
            <a:pPr marL="619048" lvl="1" indent="-225679" algn="l" defTabSz="902709" eaLnBrk="1" hangingPunct="1">
              <a:spcBef>
                <a:spcPct val="20000"/>
              </a:spcBef>
              <a:buClr>
                <a:srgbClr val="990000"/>
              </a:buClr>
              <a:buSzPct val="110000"/>
              <a:buFont typeface="Wingdings" pitchFamily="2" charset="2"/>
              <a:buChar char="§"/>
              <a:defRPr/>
            </a:pPr>
            <a:r>
              <a:rPr lang="en-US" b="0" kern="0" dirty="0">
                <a:latin typeface="Calibri" pitchFamily="34" charset="0"/>
              </a:rPr>
              <a:t>Should be (N/2+1)*D cycles:</a:t>
            </a:r>
            <a:br>
              <a:rPr lang="en-US" b="0" kern="0" dirty="0">
                <a:latin typeface="Calibri" pitchFamily="34" charset="0"/>
              </a:rPr>
            </a:br>
            <a:r>
              <a:rPr lang="en-US" kern="0" dirty="0">
                <a:solidFill>
                  <a:srgbClr val="C00000"/>
                </a:solidFill>
                <a:latin typeface="Calibri" pitchFamily="34" charset="0"/>
              </a:rPr>
              <a:t>CPE = D/2</a:t>
            </a:r>
          </a:p>
          <a:p>
            <a:pPr marL="619048" lvl="1" indent="-225679" algn="l" defTabSz="902709" eaLnBrk="1" hangingPunct="1">
              <a:spcBef>
                <a:spcPct val="20000"/>
              </a:spcBef>
              <a:buClr>
                <a:srgbClr val="990000"/>
              </a:buClr>
              <a:buSzPct val="110000"/>
              <a:buFont typeface="Wingdings" pitchFamily="2" charset="2"/>
              <a:buChar char="§"/>
              <a:defRPr/>
            </a:pPr>
            <a:r>
              <a:rPr lang="en-US" b="0" kern="0" dirty="0">
                <a:latin typeface="Calibri" pitchFamily="34" charset="0"/>
              </a:rPr>
              <a:t>CPE matches prediction!</a:t>
            </a:r>
          </a:p>
        </p:txBody>
      </p:sp>
      <p:sp>
        <p:nvSpPr>
          <p:cNvPr id="78" name="TextBox 77"/>
          <p:cNvSpPr txBox="1"/>
          <p:nvPr/>
        </p:nvSpPr>
        <p:spPr>
          <a:xfrm>
            <a:off x="5561532" y="4943938"/>
            <a:ext cx="1378107" cy="346101"/>
          </a:xfrm>
          <a:prstGeom prst="rect">
            <a:avLst/>
          </a:prstGeom>
          <a:noFill/>
        </p:spPr>
        <p:txBody>
          <a:bodyPr wrap="none" lIns="90279" tIns="45126" rIns="90279" bIns="45126" rtlCol="0">
            <a:spAutoFit/>
          </a:bodyPr>
          <a:lstStyle/>
          <a:p>
            <a:r>
              <a:rPr lang="en-US" i="1" dirty="0" smtClean="0">
                <a:solidFill>
                  <a:srgbClr val="C00000"/>
                </a:solidFill>
                <a:latin typeface="Calibri" pitchFamily="34" charset="0"/>
              </a:rPr>
              <a:t>What Now?</a:t>
            </a:r>
          </a:p>
        </p:txBody>
      </p:sp>
    </p:spTree>
    <p:extLst>
      <p:ext uri="{BB962C8B-B14F-4D97-AF65-F5344CB8AC3E}">
        <p14:creationId xmlns:p14="http://schemas.microsoft.com/office/powerpoint/2010/main" val="15165813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a:xfrm>
            <a:off x="456676" y="456353"/>
            <a:ext cx="7581548" cy="760589"/>
          </a:xfrm>
        </p:spPr>
        <p:txBody>
          <a:bodyPr/>
          <a:lstStyle/>
          <a:p>
            <a:pPr eaLnBrk="1" hangingPunct="1">
              <a:defRPr/>
            </a:pPr>
            <a:r>
              <a:rPr lang="en-US" smtClean="0"/>
              <a:t>Unrolling &amp; Accumulating</a:t>
            </a:r>
          </a:p>
        </p:txBody>
      </p:sp>
      <p:sp>
        <p:nvSpPr>
          <p:cNvPr id="802819" name="Rectangle 3"/>
          <p:cNvSpPr>
            <a:spLocks noGrp="1" noChangeArrowheads="1"/>
          </p:cNvSpPr>
          <p:nvPr>
            <p:ph idx="1"/>
          </p:nvPr>
        </p:nvSpPr>
        <p:spPr>
          <a:xfrm>
            <a:off x="456565" y="1369060"/>
            <a:ext cx="8295850" cy="4639592"/>
          </a:xfrm>
        </p:spPr>
        <p:txBody>
          <a:bodyPr/>
          <a:lstStyle/>
          <a:p>
            <a:pPr eaLnBrk="1" hangingPunct="1">
              <a:defRPr/>
            </a:pPr>
            <a:r>
              <a:rPr lang="en-US" dirty="0" smtClean="0"/>
              <a:t>Idea</a:t>
            </a:r>
          </a:p>
          <a:p>
            <a:pPr lvl="1" eaLnBrk="1" hangingPunct="1">
              <a:defRPr/>
            </a:pPr>
            <a:r>
              <a:rPr lang="en-US" dirty="0" smtClean="0"/>
              <a:t>Can unroll to any degree L</a:t>
            </a:r>
          </a:p>
          <a:p>
            <a:pPr lvl="1" eaLnBrk="1" hangingPunct="1">
              <a:defRPr/>
            </a:pPr>
            <a:r>
              <a:rPr lang="en-US" dirty="0" smtClean="0"/>
              <a:t>Can accumulate K results in parallel</a:t>
            </a:r>
          </a:p>
          <a:p>
            <a:pPr lvl="1" eaLnBrk="1" hangingPunct="1">
              <a:defRPr/>
            </a:pPr>
            <a:r>
              <a:rPr lang="en-US" dirty="0" smtClean="0"/>
              <a:t>L must be multiple of K</a:t>
            </a:r>
          </a:p>
          <a:p>
            <a:pPr eaLnBrk="1" hangingPunct="1">
              <a:defRPr/>
            </a:pPr>
            <a:endParaRPr lang="en-US" dirty="0" smtClean="0"/>
          </a:p>
          <a:p>
            <a:pPr eaLnBrk="1" hangingPunct="1">
              <a:defRPr/>
            </a:pPr>
            <a:r>
              <a:rPr lang="en-US" dirty="0" smtClean="0"/>
              <a:t>Limitations</a:t>
            </a:r>
          </a:p>
          <a:p>
            <a:pPr lvl="1" eaLnBrk="1" hangingPunct="1">
              <a:defRPr/>
            </a:pPr>
            <a:r>
              <a:rPr lang="en-US" dirty="0" smtClean="0"/>
              <a:t>Diminishing returns</a:t>
            </a:r>
          </a:p>
          <a:p>
            <a:pPr lvl="2" eaLnBrk="1" hangingPunct="1">
              <a:defRPr/>
            </a:pPr>
            <a:r>
              <a:rPr lang="en-US" dirty="0" smtClean="0"/>
              <a:t>Cannot go beyond throughput limitations of execution units</a:t>
            </a:r>
          </a:p>
          <a:p>
            <a:pPr lvl="1" eaLnBrk="1" hangingPunct="1">
              <a:defRPr/>
            </a:pPr>
            <a:r>
              <a:rPr lang="en-US" dirty="0" smtClean="0"/>
              <a:t>Large overhead for short lengths</a:t>
            </a:r>
          </a:p>
          <a:p>
            <a:pPr lvl="2" eaLnBrk="1" hangingPunct="1">
              <a:defRPr/>
            </a:pPr>
            <a:r>
              <a:rPr lang="en-US" dirty="0" smtClean="0"/>
              <a:t>Finish off iterations sequentially</a:t>
            </a:r>
          </a:p>
        </p:txBody>
      </p:sp>
    </p:spTree>
    <p:extLst>
      <p:ext uri="{BB962C8B-B14F-4D97-AF65-F5344CB8AC3E}">
        <p14:creationId xmlns:p14="http://schemas.microsoft.com/office/powerpoint/2010/main" val="38470764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xfrm>
            <a:off x="456676" y="456353"/>
            <a:ext cx="7581548" cy="760589"/>
          </a:xfrm>
        </p:spPr>
        <p:txBody>
          <a:bodyPr/>
          <a:lstStyle/>
          <a:p>
            <a:pPr eaLnBrk="1" hangingPunct="1">
              <a:defRPr/>
            </a:pPr>
            <a:r>
              <a:rPr lang="en-US" dirty="0" smtClean="0"/>
              <a:t>Unrolling &amp; Accumulating: Double *</a:t>
            </a:r>
          </a:p>
        </p:txBody>
      </p:sp>
      <p:sp>
        <p:nvSpPr>
          <p:cNvPr id="803843" name="Rectangle 3"/>
          <p:cNvSpPr>
            <a:spLocks noGrp="1" noChangeArrowheads="1"/>
          </p:cNvSpPr>
          <p:nvPr>
            <p:ph idx="1"/>
          </p:nvPr>
        </p:nvSpPr>
        <p:spPr>
          <a:xfrm>
            <a:off x="456565" y="1172574"/>
            <a:ext cx="8295850" cy="1413428"/>
          </a:xfrm>
        </p:spPr>
        <p:txBody>
          <a:bodyPr/>
          <a:lstStyle/>
          <a:p>
            <a:pPr eaLnBrk="1" hangingPunct="1">
              <a:defRPr/>
            </a:pPr>
            <a:r>
              <a:rPr lang="en-US" dirty="0" smtClean="0"/>
              <a:t>Case</a:t>
            </a:r>
          </a:p>
          <a:p>
            <a:pPr lvl="1" eaLnBrk="1" hangingPunct="1">
              <a:defRPr/>
            </a:pPr>
            <a:r>
              <a:rPr lang="en-US" dirty="0" smtClean="0"/>
              <a:t>Intel </a:t>
            </a:r>
            <a:r>
              <a:rPr lang="en-US" dirty="0" err="1" smtClean="0"/>
              <a:t>Haswell</a:t>
            </a:r>
            <a:r>
              <a:rPr lang="en-US" dirty="0" smtClean="0"/>
              <a:t> </a:t>
            </a:r>
          </a:p>
          <a:p>
            <a:pPr lvl="1" eaLnBrk="1" hangingPunct="1">
              <a:defRPr/>
            </a:pPr>
            <a:r>
              <a:rPr lang="en-US" dirty="0" smtClean="0"/>
              <a:t>Double FP Multiplication</a:t>
            </a:r>
          </a:p>
          <a:p>
            <a:pPr lvl="1" eaLnBrk="1" hangingPunct="1">
              <a:defRPr/>
            </a:pPr>
            <a:r>
              <a:rPr lang="en-US" dirty="0" smtClean="0"/>
              <a:t>Latency bound: 5.00.  Throughput bound: 0.50 </a:t>
            </a:r>
          </a:p>
        </p:txBody>
      </p:sp>
      <p:graphicFrame>
        <p:nvGraphicFramePr>
          <p:cNvPr id="803965" name="Group 125"/>
          <p:cNvGraphicFramePr>
            <a:graphicFrameLocks noGrp="1"/>
          </p:cNvGraphicFramePr>
          <p:nvPr>
            <p:extLst>
              <p:ext uri="{D42A27DB-BD31-4B8C-83A1-F6EECF244321}">
                <p14:modId xmlns:p14="http://schemas.microsoft.com/office/powerpoint/2010/main" val="2357563156"/>
              </p:ext>
            </p:extLst>
          </p:nvPr>
        </p:nvGraphicFramePr>
        <p:xfrm>
          <a:off x="1065428" y="2814179"/>
          <a:ext cx="6696288" cy="3518740"/>
        </p:xfrm>
        <a:graphic>
          <a:graphicData uri="http://schemas.openxmlformats.org/drawingml/2006/table">
            <a:tbl>
              <a:tblPr firstRow="1">
                <a:tableStyleId>{00A15C55-8517-42AA-B614-E9B94910E393}</a:tableStyleId>
              </a:tblPr>
              <a:tblGrid>
                <a:gridCol w="745089">
                  <a:extLst>
                    <a:ext uri="{9D8B030D-6E8A-4147-A177-3AD203B41FA5}">
                      <a16:colId xmlns="" xmlns:a16="http://schemas.microsoft.com/office/drawing/2014/main" val="20000"/>
                    </a:ext>
                  </a:extLst>
                </a:gridCol>
                <a:gridCol w="741918">
                  <a:extLst>
                    <a:ext uri="{9D8B030D-6E8A-4147-A177-3AD203B41FA5}">
                      <a16:colId xmlns="" xmlns:a16="http://schemas.microsoft.com/office/drawing/2014/main" val="20001"/>
                    </a:ext>
                  </a:extLst>
                </a:gridCol>
                <a:gridCol w="745089">
                  <a:extLst>
                    <a:ext uri="{9D8B030D-6E8A-4147-A177-3AD203B41FA5}">
                      <a16:colId xmlns="" xmlns:a16="http://schemas.microsoft.com/office/drawing/2014/main" val="20002"/>
                    </a:ext>
                  </a:extLst>
                </a:gridCol>
                <a:gridCol w="745089">
                  <a:extLst>
                    <a:ext uri="{9D8B030D-6E8A-4147-A177-3AD203B41FA5}">
                      <a16:colId xmlns="" xmlns:a16="http://schemas.microsoft.com/office/drawing/2014/main" val="20003"/>
                    </a:ext>
                  </a:extLst>
                </a:gridCol>
                <a:gridCol w="741918">
                  <a:extLst>
                    <a:ext uri="{9D8B030D-6E8A-4147-A177-3AD203B41FA5}">
                      <a16:colId xmlns="" xmlns:a16="http://schemas.microsoft.com/office/drawing/2014/main" val="20004"/>
                    </a:ext>
                  </a:extLst>
                </a:gridCol>
                <a:gridCol w="745089">
                  <a:extLst>
                    <a:ext uri="{9D8B030D-6E8A-4147-A177-3AD203B41FA5}">
                      <a16:colId xmlns="" xmlns:a16="http://schemas.microsoft.com/office/drawing/2014/main" val="20005"/>
                    </a:ext>
                  </a:extLst>
                </a:gridCol>
                <a:gridCol w="745089">
                  <a:extLst>
                    <a:ext uri="{9D8B030D-6E8A-4147-A177-3AD203B41FA5}">
                      <a16:colId xmlns="" xmlns:a16="http://schemas.microsoft.com/office/drawing/2014/main" val="20006"/>
                    </a:ext>
                  </a:extLst>
                </a:gridCol>
                <a:gridCol w="741918">
                  <a:extLst>
                    <a:ext uri="{9D8B030D-6E8A-4147-A177-3AD203B41FA5}">
                      <a16:colId xmlns="" xmlns:a16="http://schemas.microsoft.com/office/drawing/2014/main" val="20007"/>
                    </a:ext>
                  </a:extLst>
                </a:gridCol>
                <a:gridCol w="745089">
                  <a:extLst>
                    <a:ext uri="{9D8B030D-6E8A-4147-A177-3AD203B41FA5}">
                      <a16:colId xmlns="" xmlns:a16="http://schemas.microsoft.com/office/drawing/2014/main" val="20008"/>
                    </a:ext>
                  </a:extLst>
                </a:gridCol>
              </a:tblGrid>
              <a:tr h="351874">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solidFill>
                            <a:schemeClr val="tx1"/>
                          </a:solidFill>
                          <a:effectLst/>
                          <a:latin typeface="Calibri" pitchFamily="34" charset="0"/>
                        </a:rPr>
                        <a:t>FP *</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solidFill>
                            <a:schemeClr val="tx1"/>
                          </a:solidFill>
                          <a:effectLst/>
                          <a:latin typeface="Calibri" pitchFamily="34" charset="0"/>
                        </a:rPr>
                        <a:t>Unrolling Factor L</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smtClean="0">
                          <a:ln>
                            <a:noFill/>
                          </a:ln>
                          <a:effectLst/>
                          <a:latin typeface="Calibri" pitchFamily="34" charset="0"/>
                        </a:rPr>
                        <a:t>K</a:t>
                      </a:r>
                      <a:endParaRPr kumimoji="0" lang="en-US" sz="1800" b="1"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extLst>
                  <a:ext uri="{0D108BD9-81ED-4DB2-BD59-A6C34878D82A}">
                    <a16:rowId xmlns="" xmlns:a16="http://schemas.microsoft.com/office/drawing/2014/main" val="10001"/>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5.01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5.01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5.01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5.01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5.01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5.01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5.01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2"/>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2.51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2.51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2.51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3"/>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1.67</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4"/>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1.25</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5"/>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0.84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0.88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6"/>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0.63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7"/>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8"/>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9"/>
                  </a:ext>
                </a:extLst>
              </a:tr>
            </a:tbl>
          </a:graphicData>
        </a:graphic>
      </p:graphicFrame>
      <p:sp>
        <p:nvSpPr>
          <p:cNvPr id="5" name="TextBox 4"/>
          <p:cNvSpPr txBox="1"/>
          <p:nvPr/>
        </p:nvSpPr>
        <p:spPr>
          <a:xfrm rot="16200000">
            <a:off x="-17412" y="4593327"/>
            <a:ext cx="1552246" cy="346101"/>
          </a:xfrm>
          <a:prstGeom prst="rect">
            <a:avLst/>
          </a:prstGeom>
          <a:noFill/>
        </p:spPr>
        <p:txBody>
          <a:bodyPr wrap="none" lIns="90279" tIns="45126" rIns="90279" bIns="45126" rtlCol="0">
            <a:spAutoFit/>
          </a:bodyPr>
          <a:lstStyle/>
          <a:p>
            <a:r>
              <a:rPr lang="en-US" i="1" dirty="0" smtClean="0">
                <a:solidFill>
                  <a:schemeClr val="bg1">
                    <a:lumMod val="50000"/>
                  </a:schemeClr>
                </a:solidFill>
                <a:latin typeface="Calibri" pitchFamily="34" charset="0"/>
              </a:rPr>
              <a:t>Accumulators</a:t>
            </a:r>
          </a:p>
        </p:txBody>
      </p:sp>
    </p:spTree>
    <p:extLst>
      <p:ext uri="{BB962C8B-B14F-4D97-AF65-F5344CB8AC3E}">
        <p14:creationId xmlns:p14="http://schemas.microsoft.com/office/powerpoint/2010/main" val="1222488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xfrm>
            <a:off x="456676" y="456353"/>
            <a:ext cx="7581548" cy="760589"/>
          </a:xfrm>
        </p:spPr>
        <p:txBody>
          <a:bodyPr/>
          <a:lstStyle/>
          <a:p>
            <a:pPr eaLnBrk="1" hangingPunct="1">
              <a:defRPr/>
            </a:pPr>
            <a:r>
              <a:rPr lang="en-US" dirty="0" smtClean="0"/>
              <a:t>Unrolling &amp; Accumulating: </a:t>
            </a:r>
            <a:r>
              <a:rPr lang="en-US" dirty="0" err="1" smtClean="0"/>
              <a:t>Int</a:t>
            </a:r>
            <a:r>
              <a:rPr lang="en-US" dirty="0" smtClean="0"/>
              <a:t> +</a:t>
            </a:r>
          </a:p>
        </p:txBody>
      </p:sp>
      <p:sp>
        <p:nvSpPr>
          <p:cNvPr id="803843" name="Rectangle 3"/>
          <p:cNvSpPr>
            <a:spLocks noGrp="1" noChangeArrowheads="1"/>
          </p:cNvSpPr>
          <p:nvPr>
            <p:ph idx="1"/>
          </p:nvPr>
        </p:nvSpPr>
        <p:spPr>
          <a:xfrm>
            <a:off x="456565" y="1172574"/>
            <a:ext cx="8295850" cy="1413428"/>
          </a:xfrm>
        </p:spPr>
        <p:txBody>
          <a:bodyPr/>
          <a:lstStyle/>
          <a:p>
            <a:pPr eaLnBrk="1" hangingPunct="1">
              <a:defRPr/>
            </a:pPr>
            <a:r>
              <a:rPr lang="en-US" dirty="0" smtClean="0"/>
              <a:t>Case</a:t>
            </a:r>
          </a:p>
          <a:p>
            <a:pPr lvl="1" eaLnBrk="1" hangingPunct="1">
              <a:defRPr/>
            </a:pPr>
            <a:r>
              <a:rPr lang="en-US" dirty="0" smtClean="0"/>
              <a:t>Intel </a:t>
            </a:r>
            <a:r>
              <a:rPr lang="en-US" dirty="0" err="1" smtClean="0"/>
              <a:t>Haswell</a:t>
            </a:r>
            <a:endParaRPr lang="en-US" dirty="0" smtClean="0"/>
          </a:p>
          <a:p>
            <a:pPr lvl="1" eaLnBrk="1" hangingPunct="1">
              <a:defRPr/>
            </a:pPr>
            <a:r>
              <a:rPr lang="en-US" dirty="0" smtClean="0"/>
              <a:t>Integer addition</a:t>
            </a:r>
          </a:p>
          <a:p>
            <a:pPr lvl="1" eaLnBrk="1" hangingPunct="1">
              <a:defRPr/>
            </a:pPr>
            <a:r>
              <a:rPr lang="en-US" dirty="0" smtClean="0"/>
              <a:t>Latency bound: 1.00.  Throughput bound: 1.00 </a:t>
            </a:r>
          </a:p>
        </p:txBody>
      </p:sp>
      <p:graphicFrame>
        <p:nvGraphicFramePr>
          <p:cNvPr id="803965" name="Group 125"/>
          <p:cNvGraphicFramePr>
            <a:graphicFrameLocks noGrp="1"/>
          </p:cNvGraphicFramePr>
          <p:nvPr>
            <p:extLst>
              <p:ext uri="{D42A27DB-BD31-4B8C-83A1-F6EECF244321}">
                <p14:modId xmlns:p14="http://schemas.microsoft.com/office/powerpoint/2010/main" val="3096401173"/>
              </p:ext>
            </p:extLst>
          </p:nvPr>
        </p:nvGraphicFramePr>
        <p:xfrm>
          <a:off x="1065428" y="2814179"/>
          <a:ext cx="6696288" cy="3518740"/>
        </p:xfrm>
        <a:graphic>
          <a:graphicData uri="http://schemas.openxmlformats.org/drawingml/2006/table">
            <a:tbl>
              <a:tblPr firstRow="1">
                <a:tableStyleId>{00A15C55-8517-42AA-B614-E9B94910E393}</a:tableStyleId>
              </a:tblPr>
              <a:tblGrid>
                <a:gridCol w="745089">
                  <a:extLst>
                    <a:ext uri="{9D8B030D-6E8A-4147-A177-3AD203B41FA5}">
                      <a16:colId xmlns="" xmlns:a16="http://schemas.microsoft.com/office/drawing/2014/main" val="20000"/>
                    </a:ext>
                  </a:extLst>
                </a:gridCol>
                <a:gridCol w="741918">
                  <a:extLst>
                    <a:ext uri="{9D8B030D-6E8A-4147-A177-3AD203B41FA5}">
                      <a16:colId xmlns="" xmlns:a16="http://schemas.microsoft.com/office/drawing/2014/main" val="20001"/>
                    </a:ext>
                  </a:extLst>
                </a:gridCol>
                <a:gridCol w="745089">
                  <a:extLst>
                    <a:ext uri="{9D8B030D-6E8A-4147-A177-3AD203B41FA5}">
                      <a16:colId xmlns="" xmlns:a16="http://schemas.microsoft.com/office/drawing/2014/main" val="20002"/>
                    </a:ext>
                  </a:extLst>
                </a:gridCol>
                <a:gridCol w="745089">
                  <a:extLst>
                    <a:ext uri="{9D8B030D-6E8A-4147-A177-3AD203B41FA5}">
                      <a16:colId xmlns="" xmlns:a16="http://schemas.microsoft.com/office/drawing/2014/main" val="20003"/>
                    </a:ext>
                  </a:extLst>
                </a:gridCol>
                <a:gridCol w="741918">
                  <a:extLst>
                    <a:ext uri="{9D8B030D-6E8A-4147-A177-3AD203B41FA5}">
                      <a16:colId xmlns="" xmlns:a16="http://schemas.microsoft.com/office/drawing/2014/main" val="20004"/>
                    </a:ext>
                  </a:extLst>
                </a:gridCol>
                <a:gridCol w="745089">
                  <a:extLst>
                    <a:ext uri="{9D8B030D-6E8A-4147-A177-3AD203B41FA5}">
                      <a16:colId xmlns="" xmlns:a16="http://schemas.microsoft.com/office/drawing/2014/main" val="20005"/>
                    </a:ext>
                  </a:extLst>
                </a:gridCol>
                <a:gridCol w="745089">
                  <a:extLst>
                    <a:ext uri="{9D8B030D-6E8A-4147-A177-3AD203B41FA5}">
                      <a16:colId xmlns="" xmlns:a16="http://schemas.microsoft.com/office/drawing/2014/main" val="20006"/>
                    </a:ext>
                  </a:extLst>
                </a:gridCol>
                <a:gridCol w="741918">
                  <a:extLst>
                    <a:ext uri="{9D8B030D-6E8A-4147-A177-3AD203B41FA5}">
                      <a16:colId xmlns="" xmlns:a16="http://schemas.microsoft.com/office/drawing/2014/main" val="20007"/>
                    </a:ext>
                  </a:extLst>
                </a:gridCol>
                <a:gridCol w="745089">
                  <a:extLst>
                    <a:ext uri="{9D8B030D-6E8A-4147-A177-3AD203B41FA5}">
                      <a16:colId xmlns="" xmlns:a16="http://schemas.microsoft.com/office/drawing/2014/main" val="20008"/>
                    </a:ext>
                  </a:extLst>
                </a:gridCol>
              </a:tblGrid>
              <a:tr h="351874">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solidFill>
                            <a:schemeClr val="tx1"/>
                          </a:solidFill>
                          <a:effectLst/>
                          <a:latin typeface="Calibri" pitchFamily="34" charset="0"/>
                        </a:rPr>
                        <a:t>FP *</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solidFill>
                            <a:schemeClr val="tx1"/>
                          </a:solidFill>
                          <a:effectLst/>
                          <a:latin typeface="Calibri" pitchFamily="34" charset="0"/>
                        </a:rPr>
                        <a:t>Unrolling Factor L</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smtClean="0">
                          <a:ln>
                            <a:noFill/>
                          </a:ln>
                          <a:effectLst/>
                          <a:latin typeface="Calibri" pitchFamily="34" charset="0"/>
                        </a:rPr>
                        <a:t>K</a:t>
                      </a:r>
                      <a:endParaRPr kumimoji="0" lang="en-US" sz="1800" b="1"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extLst>
                  <a:ext uri="{0D108BD9-81ED-4DB2-BD59-A6C34878D82A}">
                    <a16:rowId xmlns="" xmlns:a16="http://schemas.microsoft.com/office/drawing/2014/main" val="10001"/>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1.27</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1.01</a:t>
                      </a:r>
                    </a:p>
                  </a:txBody>
                  <a:tcPr marL="45657" marR="45657" marT="45635" marB="45635"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dk1"/>
                          </a:solidFill>
                          <a:effectLst/>
                          <a:latin typeface="Calibri" pitchFamily="34" charset="0"/>
                        </a:rPr>
                        <a:t>1.01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1.01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1.01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2"/>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0.81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0.69</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3"/>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0.74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4"/>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0.69</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5"/>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6"/>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7"/>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8"/>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dk1"/>
                          </a:solidFill>
                          <a:effectLst/>
                          <a:latin typeface="Calibri" pitchFamily="34" charset="0"/>
                        </a:rPr>
                        <a:t>0.56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9"/>
                  </a:ext>
                </a:extLst>
              </a:tr>
            </a:tbl>
          </a:graphicData>
        </a:graphic>
      </p:graphicFrame>
      <p:sp>
        <p:nvSpPr>
          <p:cNvPr id="5" name="TextBox 4"/>
          <p:cNvSpPr txBox="1"/>
          <p:nvPr/>
        </p:nvSpPr>
        <p:spPr>
          <a:xfrm rot="16200000">
            <a:off x="-17412" y="4593327"/>
            <a:ext cx="1552246" cy="346101"/>
          </a:xfrm>
          <a:prstGeom prst="rect">
            <a:avLst/>
          </a:prstGeom>
          <a:noFill/>
        </p:spPr>
        <p:txBody>
          <a:bodyPr wrap="none" lIns="90279" tIns="45126" rIns="90279" bIns="45126" rtlCol="0">
            <a:spAutoFit/>
          </a:bodyPr>
          <a:lstStyle/>
          <a:p>
            <a:r>
              <a:rPr lang="en-US" i="1" dirty="0" smtClean="0">
                <a:solidFill>
                  <a:schemeClr val="bg1">
                    <a:lumMod val="50000"/>
                  </a:schemeClr>
                </a:solidFill>
                <a:latin typeface="Calibri" pitchFamily="34" charset="0"/>
              </a:rPr>
              <a:t>Accumulators</a:t>
            </a:r>
          </a:p>
        </p:txBody>
      </p:sp>
    </p:spTree>
    <p:extLst>
      <p:ext uri="{BB962C8B-B14F-4D97-AF65-F5344CB8AC3E}">
        <p14:creationId xmlns:p14="http://schemas.microsoft.com/office/powerpoint/2010/main" val="1619141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smtClean="0"/>
              <a:t>Achievable Performance</a:t>
            </a:r>
          </a:p>
        </p:txBody>
      </p:sp>
      <p:sp>
        <p:nvSpPr>
          <p:cNvPr id="798753" name="Rectangle 33"/>
          <p:cNvSpPr>
            <a:spLocks noGrp="1" noChangeArrowheads="1"/>
          </p:cNvSpPr>
          <p:nvPr>
            <p:ph idx="1"/>
          </p:nvPr>
        </p:nvSpPr>
        <p:spPr>
          <a:xfrm>
            <a:off x="290220" y="4595250"/>
            <a:ext cx="8295849" cy="1869781"/>
          </a:xfrm>
        </p:spPr>
        <p:txBody>
          <a:bodyPr/>
          <a:lstStyle/>
          <a:p>
            <a:pPr eaLnBrk="1" hangingPunct="1">
              <a:defRPr/>
            </a:pPr>
            <a:r>
              <a:rPr lang="en-US" dirty="0" smtClean="0"/>
              <a:t>Limited only by throughput of functional units</a:t>
            </a:r>
          </a:p>
          <a:p>
            <a:pPr eaLnBrk="1" hangingPunct="1">
              <a:defRPr/>
            </a:pPr>
            <a:r>
              <a:rPr lang="en-US" dirty="0" smtClean="0"/>
              <a:t>Up to 42X improvement over original, </a:t>
            </a:r>
            <a:r>
              <a:rPr lang="en-US" dirty="0" err="1" smtClean="0"/>
              <a:t>unoptimized</a:t>
            </a:r>
            <a:r>
              <a:rPr lang="en-US" dirty="0" smtClean="0"/>
              <a:t> code</a:t>
            </a:r>
          </a:p>
          <a:p>
            <a:pPr lvl="1" eaLnBrk="1" hangingPunct="1">
              <a:defRPr/>
            </a:pPr>
            <a:endParaRPr lang="en-US" dirty="0" smtClean="0"/>
          </a:p>
          <a:p>
            <a:pPr lvl="1" eaLnBrk="1" hangingPunct="1">
              <a:defRPr/>
            </a:pPr>
            <a:endParaRPr lang="en-US" dirty="0" smtClean="0"/>
          </a:p>
        </p:txBody>
      </p:sp>
      <p:graphicFrame>
        <p:nvGraphicFramePr>
          <p:cNvPr id="7" name="Group 49"/>
          <p:cNvGraphicFramePr>
            <a:graphicFrameLocks noGrp="1"/>
          </p:cNvGraphicFramePr>
          <p:nvPr>
            <p:extLst>
              <p:ext uri="{D42A27DB-BD31-4B8C-83A1-F6EECF244321}">
                <p14:modId xmlns:p14="http://schemas.microsoft.com/office/powerpoint/2010/main" val="2188625373"/>
              </p:ext>
            </p:extLst>
          </p:nvPr>
        </p:nvGraphicFramePr>
        <p:xfrm>
          <a:off x="356630" y="1166363"/>
          <a:ext cx="7785557" cy="1936334"/>
        </p:xfrm>
        <a:graphic>
          <a:graphicData uri="http://schemas.openxmlformats.org/drawingml/2006/table">
            <a:tbl>
              <a:tblPr/>
              <a:tblGrid>
                <a:gridCol w="2415577">
                  <a:extLst>
                    <a:ext uri="{9D8B030D-6E8A-4147-A177-3AD203B41FA5}">
                      <a16:colId xmlns="" xmlns:a16="http://schemas.microsoft.com/office/drawing/2014/main" val="20000"/>
                    </a:ext>
                  </a:extLst>
                </a:gridCol>
                <a:gridCol w="1342495">
                  <a:extLst>
                    <a:ext uri="{9D8B030D-6E8A-4147-A177-3AD203B41FA5}">
                      <a16:colId xmlns="" xmlns:a16="http://schemas.microsoft.com/office/drawing/2014/main" val="20001"/>
                    </a:ext>
                  </a:extLst>
                </a:gridCol>
                <a:gridCol w="1342495">
                  <a:extLst>
                    <a:ext uri="{9D8B030D-6E8A-4147-A177-3AD203B41FA5}">
                      <a16:colId xmlns="" xmlns:a16="http://schemas.microsoft.com/office/drawing/2014/main" val="20002"/>
                    </a:ext>
                  </a:extLst>
                </a:gridCol>
                <a:gridCol w="1342495">
                  <a:extLst>
                    <a:ext uri="{9D8B030D-6E8A-4147-A177-3AD203B41FA5}">
                      <a16:colId xmlns="" xmlns:a16="http://schemas.microsoft.com/office/drawing/2014/main" val="20003"/>
                    </a:ext>
                  </a:extLst>
                </a:gridCol>
                <a:gridCol w="1342495">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Best</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0.54</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0.52</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Throughput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6163108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87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5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304486" y="492842"/>
            <a:ext cx="7533323" cy="572027"/>
          </a:xfrm>
        </p:spPr>
        <p:txBody>
          <a:bodyPr/>
          <a:lstStyle/>
          <a:p>
            <a:pPr eaLnBrk="1" hangingPunct="1">
              <a:defRPr/>
            </a:pPr>
            <a:r>
              <a:rPr lang="en-US" dirty="0" smtClean="0"/>
              <a:t>Getting High Performance</a:t>
            </a:r>
          </a:p>
        </p:txBody>
      </p:sp>
      <p:sp>
        <p:nvSpPr>
          <p:cNvPr id="381955" name="Rectangle 3"/>
          <p:cNvSpPr>
            <a:spLocks noGrp="1" noChangeArrowheads="1"/>
          </p:cNvSpPr>
          <p:nvPr>
            <p:ph idx="1"/>
          </p:nvPr>
        </p:nvSpPr>
        <p:spPr>
          <a:xfrm>
            <a:off x="304487" y="1250230"/>
            <a:ext cx="8308531" cy="5214787"/>
          </a:xfrm>
        </p:spPr>
        <p:txBody>
          <a:bodyPr/>
          <a:lstStyle/>
          <a:p>
            <a:pPr eaLnBrk="1" hangingPunct="1">
              <a:defRPr/>
            </a:pPr>
            <a:r>
              <a:rPr lang="en-US" dirty="0" smtClean="0"/>
              <a:t>Good compiler and flags</a:t>
            </a:r>
          </a:p>
          <a:p>
            <a:pPr>
              <a:defRPr/>
            </a:pPr>
            <a:r>
              <a:rPr lang="en-US" dirty="0" smtClean="0"/>
              <a:t>Watch out for hidden algorithmic inefficiencies</a:t>
            </a:r>
          </a:p>
          <a:p>
            <a:pPr>
              <a:defRPr/>
            </a:pPr>
            <a:r>
              <a:rPr lang="en-US" dirty="0" smtClean="0"/>
              <a:t>Write compiler-friendly code</a:t>
            </a:r>
          </a:p>
          <a:p>
            <a:pPr lvl="1">
              <a:defRPr/>
            </a:pPr>
            <a:r>
              <a:rPr lang="en-US" dirty="0" smtClean="0"/>
              <a:t>Watch out for optimization blockers: </a:t>
            </a:r>
            <a:br>
              <a:rPr lang="en-US" dirty="0" smtClean="0"/>
            </a:br>
            <a:r>
              <a:rPr lang="en-US" dirty="0" smtClean="0"/>
              <a:t>procedure calls &amp; memory references</a:t>
            </a:r>
          </a:p>
          <a:p>
            <a:pPr>
              <a:defRPr/>
            </a:pPr>
            <a:r>
              <a:rPr lang="en-US" dirty="0" smtClean="0"/>
              <a:t>Look carefully at innermost loops (where most work is </a:t>
            </a:r>
            <a:r>
              <a:rPr lang="en-US" smtClean="0"/>
              <a:t>done)</a:t>
            </a:r>
            <a:endParaRPr lang="en-US" dirty="0" smtClean="0"/>
          </a:p>
        </p:txBody>
      </p:sp>
    </p:spTree>
    <p:extLst>
      <p:ext uri="{BB962C8B-B14F-4D97-AF65-F5344CB8AC3E}">
        <p14:creationId xmlns:p14="http://schemas.microsoft.com/office/powerpoint/2010/main" val="11323601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532659" y="334343"/>
            <a:ext cx="5435978" cy="572026"/>
          </a:xfrm>
        </p:spPr>
        <p:txBody>
          <a:bodyPr/>
          <a:lstStyle/>
          <a:p>
            <a:pPr eaLnBrk="1" hangingPunct="1">
              <a:defRPr/>
            </a:pPr>
            <a:r>
              <a:rPr lang="en-US" smtClean="0">
                <a:cs typeface="+mj-cs"/>
              </a:rPr>
              <a:t>Time Scales</a:t>
            </a:r>
          </a:p>
        </p:txBody>
      </p:sp>
      <p:sp>
        <p:nvSpPr>
          <p:cNvPr id="392195" name="Rectangle 3"/>
          <p:cNvSpPr>
            <a:spLocks noGrp="1" noChangeArrowheads="1"/>
          </p:cNvSpPr>
          <p:nvPr>
            <p:ph type="body" idx="1"/>
          </p:nvPr>
        </p:nvSpPr>
        <p:spPr/>
        <p:txBody>
          <a:bodyPr/>
          <a:lstStyle/>
          <a:p>
            <a:pPr marL="382042" indent="-382042" eaLnBrk="1" hangingPunct="1">
              <a:defRPr/>
            </a:pPr>
            <a:r>
              <a:rPr lang="en-US" smtClean="0">
                <a:cs typeface="+mn-cs"/>
              </a:rPr>
              <a:t>Absolute Time</a:t>
            </a:r>
          </a:p>
          <a:p>
            <a:pPr marL="737357" lvl="1" indent="-243689" eaLnBrk="1" hangingPunct="1">
              <a:defRPr/>
            </a:pPr>
            <a:r>
              <a:rPr lang="en-US" smtClean="0"/>
              <a:t>Typically use nanoseconds</a:t>
            </a:r>
          </a:p>
          <a:p>
            <a:pPr marL="1135119" lvl="2" indent="-235828" eaLnBrk="1" hangingPunct="1">
              <a:defRPr/>
            </a:pPr>
            <a:r>
              <a:rPr lang="en-US" smtClean="0"/>
              <a:t>10</a:t>
            </a:r>
            <a:r>
              <a:rPr lang="en-US" baseline="30000" smtClean="0"/>
              <a:t>–9</a:t>
            </a:r>
            <a:r>
              <a:rPr lang="en-US" smtClean="0"/>
              <a:t> seconds</a:t>
            </a:r>
          </a:p>
          <a:p>
            <a:pPr marL="737357" lvl="1" indent="-243689" eaLnBrk="1" hangingPunct="1">
              <a:defRPr/>
            </a:pPr>
            <a:r>
              <a:rPr lang="en-US" smtClean="0"/>
              <a:t>Time scale of computer instructions</a:t>
            </a:r>
          </a:p>
          <a:p>
            <a:pPr marL="382042" indent="-382042" eaLnBrk="1" hangingPunct="1">
              <a:defRPr/>
            </a:pPr>
            <a:r>
              <a:rPr lang="en-US" smtClean="0">
                <a:cs typeface="+mn-cs"/>
              </a:rPr>
              <a:t>Clock Cycles</a:t>
            </a:r>
          </a:p>
          <a:p>
            <a:pPr marL="737357" lvl="1" indent="-243689" eaLnBrk="1" hangingPunct="1">
              <a:defRPr/>
            </a:pPr>
            <a:r>
              <a:rPr lang="en-US" smtClean="0"/>
              <a:t>Most computers controlled by high frequency clock signal</a:t>
            </a:r>
          </a:p>
          <a:p>
            <a:pPr marL="737357" lvl="1" indent="-243689" eaLnBrk="1" hangingPunct="1">
              <a:defRPr/>
            </a:pPr>
            <a:r>
              <a:rPr lang="en-US" smtClean="0"/>
              <a:t>Typical Range</a:t>
            </a:r>
          </a:p>
          <a:p>
            <a:pPr marL="1135119" lvl="2" indent="-235828" eaLnBrk="1" hangingPunct="1">
              <a:defRPr/>
            </a:pPr>
            <a:r>
              <a:rPr lang="en-US" smtClean="0"/>
              <a:t>100 MHz </a:t>
            </a:r>
          </a:p>
          <a:p>
            <a:pPr marL="1584766" lvl="3" indent="-226397" eaLnBrk="1" hangingPunct="1">
              <a:defRPr/>
            </a:pPr>
            <a:r>
              <a:rPr lang="en-US" smtClean="0"/>
              <a:t>10</a:t>
            </a:r>
            <a:r>
              <a:rPr lang="en-US" baseline="30000" smtClean="0"/>
              <a:t>8</a:t>
            </a:r>
            <a:r>
              <a:rPr lang="en-US" smtClean="0"/>
              <a:t> cycles per second</a:t>
            </a:r>
          </a:p>
          <a:p>
            <a:pPr marL="1584766" lvl="3" indent="-226397" eaLnBrk="1" hangingPunct="1">
              <a:defRPr/>
            </a:pPr>
            <a:r>
              <a:rPr lang="en-US" smtClean="0"/>
              <a:t>Clock period = 10ns</a:t>
            </a:r>
          </a:p>
          <a:p>
            <a:pPr marL="1135119" lvl="2" indent="-235828" eaLnBrk="1" hangingPunct="1">
              <a:defRPr/>
            </a:pPr>
            <a:r>
              <a:rPr lang="en-US" smtClean="0"/>
              <a:t>2 GHz </a:t>
            </a:r>
          </a:p>
          <a:p>
            <a:pPr marL="1584766" lvl="3" indent="-226397" eaLnBrk="1" hangingPunct="1">
              <a:defRPr/>
            </a:pPr>
            <a:r>
              <a:rPr lang="en-US" smtClean="0"/>
              <a:t>2 X 10</a:t>
            </a:r>
            <a:r>
              <a:rPr lang="en-US" baseline="30000" smtClean="0"/>
              <a:t>9</a:t>
            </a:r>
            <a:r>
              <a:rPr lang="en-US" smtClean="0"/>
              <a:t> cycles per second</a:t>
            </a:r>
          </a:p>
          <a:p>
            <a:pPr marL="1584766" lvl="3" indent="-226397" eaLnBrk="1" hangingPunct="1">
              <a:defRPr/>
            </a:pPr>
            <a:r>
              <a:rPr lang="en-US" smtClean="0"/>
              <a:t>Clock period = 0.5ns</a:t>
            </a:r>
          </a:p>
        </p:txBody>
      </p:sp>
    </p:spTree>
    <p:extLst>
      <p:ext uri="{BB962C8B-B14F-4D97-AF65-F5344CB8AC3E}">
        <p14:creationId xmlns:p14="http://schemas.microsoft.com/office/powerpoint/2010/main" val="20772023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ujitsu-99-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fujitsu-99-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 charset="0"/>
          </a:defRPr>
        </a:defPPr>
      </a:lstStyle>
    </a:lnDef>
  </a:objectDefaults>
  <a:extraClrSchemeLst>
    <a:extraClrScheme>
      <a:clrScheme name="fujitsu-99-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fujitsu-99-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fujitsu-99-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fujitsu-99-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fujitsu-99-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fujitsu-99-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fujitsu-99-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fujitsu-99-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6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Macintosh HD:Shared Files:Presentations:1999 Presentations:fujitsu-99-02.ppt</Template>
  <TotalTime>56857</TotalTime>
  <Pages>8</Pages>
  <Words>9979</Words>
  <Application>Microsoft Macintosh PowerPoint</Application>
  <PresentationFormat>Custom</PresentationFormat>
  <Paragraphs>2237</Paragraphs>
  <Slides>115</Slides>
  <Notes>47</Notes>
  <HiddenSlides>0</HiddenSlides>
  <MMClips>0</MMClips>
  <ScaleCrop>false</ScaleCrop>
  <HeadingPairs>
    <vt:vector size="6" baseType="variant">
      <vt:variant>
        <vt:lpstr>Theme</vt:lpstr>
      </vt:variant>
      <vt:variant>
        <vt:i4>10</vt:i4>
      </vt:variant>
      <vt:variant>
        <vt:lpstr>Embedded OLE Servers</vt:lpstr>
      </vt:variant>
      <vt:variant>
        <vt:i4>3</vt:i4>
      </vt:variant>
      <vt:variant>
        <vt:lpstr>Slide Titles</vt:lpstr>
      </vt:variant>
      <vt:variant>
        <vt:i4>115</vt:i4>
      </vt:variant>
    </vt:vector>
  </HeadingPairs>
  <TitlesOfParts>
    <vt:vector size="128" baseType="lpstr">
      <vt:lpstr>fujitsu-99-02</vt:lpstr>
      <vt:lpstr>6_class02</vt:lpstr>
      <vt:lpstr>class02</vt:lpstr>
      <vt:lpstr>1_class02</vt:lpstr>
      <vt:lpstr>2_class02</vt:lpstr>
      <vt:lpstr>3_class02</vt:lpstr>
      <vt:lpstr>7_class02</vt:lpstr>
      <vt:lpstr>8_class02</vt:lpstr>
      <vt:lpstr>9_class02</vt:lpstr>
      <vt:lpstr>10_class02</vt:lpstr>
      <vt:lpstr>Document</vt:lpstr>
      <vt:lpstr>Chart</vt:lpstr>
      <vt:lpstr>Microsoft Excel 97 - 2004 Worksheet</vt:lpstr>
      <vt:lpstr>Chapter 5: Machine Dependent Optimizations</vt:lpstr>
      <vt:lpstr>Announcements</vt:lpstr>
      <vt:lpstr>Machine-Dependent Optimizations</vt:lpstr>
      <vt:lpstr>Modern CPU Design</vt:lpstr>
      <vt:lpstr>Parallel Execution across Functional Units</vt:lpstr>
      <vt:lpstr>Pipelined Execution Within Functional Units</vt:lpstr>
      <vt:lpstr>Pipelined Execution Within Functional Units</vt:lpstr>
      <vt:lpstr>Pipelined Execution Within Functional Units</vt:lpstr>
      <vt:lpstr>Pipelined Execution</vt:lpstr>
      <vt:lpstr>Instruction Control</vt:lpstr>
      <vt:lpstr>Previous Best Combining Code</vt:lpstr>
      <vt:lpstr>Translation Example</vt:lpstr>
      <vt:lpstr>Visualizing Operations</vt:lpstr>
      <vt:lpstr>4 Iterations of Combining Sum</vt:lpstr>
      <vt:lpstr>Combining Sum: Resource Constraints</vt:lpstr>
      <vt:lpstr>Translation Example</vt:lpstr>
      <vt:lpstr>Visualizing Operations</vt:lpstr>
      <vt:lpstr>3 Iterations of Combining Product</vt:lpstr>
      <vt:lpstr>Loop Unrolling</vt:lpstr>
      <vt:lpstr>Visualizing Unrolled Loop</vt:lpstr>
      <vt:lpstr>Executing with Loop Unrolling</vt:lpstr>
      <vt:lpstr>Effect of Unrolling</vt:lpstr>
      <vt:lpstr>Visualizing Parallelism</vt:lpstr>
      <vt:lpstr>Visualizing Parallelism (2)</vt:lpstr>
      <vt:lpstr>Parallel Loop Unrolling</vt:lpstr>
      <vt:lpstr>Serial Product Computation</vt:lpstr>
      <vt:lpstr>Dual Parallel Product Computation</vt:lpstr>
      <vt:lpstr>Visualizing Parallel Loop</vt:lpstr>
      <vt:lpstr>Executing with Parallel Loop</vt:lpstr>
      <vt:lpstr>Requirements for Parallel Computation</vt:lpstr>
      <vt:lpstr>Optimization Results for Combining</vt:lpstr>
      <vt:lpstr>Parallel Unrolling: Reassociation</vt:lpstr>
      <vt:lpstr>Understanding Parallelism</vt:lpstr>
      <vt:lpstr>Reassociation (Method #2) Computation</vt:lpstr>
      <vt:lpstr>Summary: Results for Pentium III</vt:lpstr>
      <vt:lpstr>Figure 5.16 – Alternative Visualization</vt:lpstr>
      <vt:lpstr>Figure 5.18 - Alternative Visualization</vt:lpstr>
      <vt:lpstr>Figure 5.19 - Alternative Visualization</vt:lpstr>
      <vt:lpstr>Limitations of Parallel Execution</vt:lpstr>
      <vt:lpstr>Register Spilling Example</vt:lpstr>
      <vt:lpstr>What About Branches?</vt:lpstr>
      <vt:lpstr>Branch Outcomes</vt:lpstr>
      <vt:lpstr>Branch Prediction</vt:lpstr>
      <vt:lpstr>Branch Prediction Through Loop</vt:lpstr>
      <vt:lpstr>Branch Misprediction Invalidation</vt:lpstr>
      <vt:lpstr>Branch Misprediction Recovery</vt:lpstr>
      <vt:lpstr>Avoiding Branches</vt:lpstr>
      <vt:lpstr>Conditional Move</vt:lpstr>
      <vt:lpstr>Conditional Move</vt:lpstr>
      <vt:lpstr>Limitations on Optimization</vt:lpstr>
      <vt:lpstr>Memory Load/Store Bottlenecks (5.12)</vt:lpstr>
      <vt:lpstr>A Load Can Depend on a Prior Load</vt:lpstr>
      <vt:lpstr>A Load Can Depend on a Prior Store</vt:lpstr>
      <vt:lpstr>(Chapter 5) Amdahl’s Law – Know Your Limits!</vt:lpstr>
      <vt:lpstr>Machine-Dependent Opt. Summary</vt:lpstr>
      <vt:lpstr>Important Profiling Tools</vt:lpstr>
      <vt:lpstr>Code Profiling Example</vt:lpstr>
      <vt:lpstr>Hash Function</vt:lpstr>
      <vt:lpstr>Code Profiling Example (cont.)</vt:lpstr>
      <vt:lpstr>Code Profiling</vt:lpstr>
      <vt:lpstr>Profiling Results</vt:lpstr>
      <vt:lpstr>Code Optimizations</vt:lpstr>
      <vt:lpstr>Further Optimizations</vt:lpstr>
      <vt:lpstr>Profiling Observations</vt:lpstr>
      <vt:lpstr>Role of Programmer</vt:lpstr>
      <vt:lpstr>Supplementary Slides</vt:lpstr>
      <vt:lpstr>Compiler-Generated Code Motion (-O1)</vt:lpstr>
      <vt:lpstr>Calling Strlen</vt:lpstr>
      <vt:lpstr>Memory Matters</vt:lpstr>
      <vt:lpstr>Memory Aliasing</vt:lpstr>
      <vt:lpstr>Removing Aliasing</vt:lpstr>
      <vt:lpstr>Optimization Blocker: Memory Aliasing</vt:lpstr>
      <vt:lpstr>Exploiting Instruction-Level Parallelism</vt:lpstr>
      <vt:lpstr>Benchmark Computation</vt:lpstr>
      <vt:lpstr>Benchmark Example: Data Type for Vectors</vt:lpstr>
      <vt:lpstr>Cycles Per Element (CPE)</vt:lpstr>
      <vt:lpstr>Benchmark Performance</vt:lpstr>
      <vt:lpstr>Basic Optimizations</vt:lpstr>
      <vt:lpstr>Effect of Basic Optimizations</vt:lpstr>
      <vt:lpstr>Modern CPU Design</vt:lpstr>
      <vt:lpstr>Superscalar Processor</vt:lpstr>
      <vt:lpstr>Pipelined Functional Units</vt:lpstr>
      <vt:lpstr>Haswell CPU</vt:lpstr>
      <vt:lpstr>x86-64 Compilation of Combine4</vt:lpstr>
      <vt:lpstr>Combine4 = Serial Computation (OP = *)</vt:lpstr>
      <vt:lpstr>Loop Unrolling (2x1)</vt:lpstr>
      <vt:lpstr>Effect of Loop Unrolling</vt:lpstr>
      <vt:lpstr>Loop Unrolling with Reassociation (2x1a)</vt:lpstr>
      <vt:lpstr>Effect of Reassociation</vt:lpstr>
      <vt:lpstr>Reassociated Computation</vt:lpstr>
      <vt:lpstr>Loop Unrolling with Separate Accumulators (2x2)</vt:lpstr>
      <vt:lpstr>Effect of Separate Accumulators</vt:lpstr>
      <vt:lpstr>Separate Accumulators</vt:lpstr>
      <vt:lpstr>Unrolling &amp; Accumulating</vt:lpstr>
      <vt:lpstr>Unrolling &amp; Accumulating: Double *</vt:lpstr>
      <vt:lpstr>Unrolling &amp; Accumulating: Int +</vt:lpstr>
      <vt:lpstr>Achievable Performance</vt:lpstr>
      <vt:lpstr>Getting High Performance</vt:lpstr>
      <vt:lpstr>Time Scales</vt:lpstr>
      <vt:lpstr>Lower Case Conversion Performance</vt:lpstr>
      <vt:lpstr>Recap…</vt:lpstr>
      <vt:lpstr>Combine4 Sum over 2 Integer Units</vt:lpstr>
      <vt:lpstr>Recap…</vt:lpstr>
      <vt:lpstr>Recap…</vt:lpstr>
      <vt:lpstr>Loop Unrolling + Parallel Products </vt:lpstr>
      <vt:lpstr>Great Reality #4</vt:lpstr>
      <vt:lpstr>Translation Example</vt:lpstr>
      <vt:lpstr>Translation Example #1</vt:lpstr>
      <vt:lpstr>Translation Example #2</vt:lpstr>
      <vt:lpstr>Translation Example #3</vt:lpstr>
      <vt:lpstr>Translation Example #4</vt:lpstr>
      <vt:lpstr>Results for Alpha Processor</vt:lpstr>
      <vt:lpstr>Results for Pentium 4</vt:lpstr>
      <vt:lpstr>Avoiding Branches with Bit Tricks</vt:lpstr>
      <vt:lpstr>Avoiding Branches with Bit Tricks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Processor Verification</dc:title>
  <dc:subject>SRC Review Slides</dc:subject>
  <dc:creator>Randal E. Bryant</dc:creator>
  <cp:keywords/>
  <dc:description/>
  <cp:lastModifiedBy>Richard Han</cp:lastModifiedBy>
  <cp:revision>435</cp:revision>
  <cp:lastPrinted>2008-01-08T01:40:44Z</cp:lastPrinted>
  <dcterms:created xsi:type="dcterms:W3CDTF">2012-10-11T05:56:39Z</dcterms:created>
  <dcterms:modified xsi:type="dcterms:W3CDTF">2019-10-28T02:52:22Z</dcterms:modified>
</cp:coreProperties>
</file>